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799263"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56FDB-CCB6-432C-9E2F-3388528E619F}" v="1" dt="2026-01-20T11:59:16.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54" autoAdjust="0"/>
  </p:normalViewPr>
  <p:slideViewPr>
    <p:cSldViewPr>
      <p:cViewPr varScale="1">
        <p:scale>
          <a:sx n="107" d="100"/>
          <a:sy n="107" d="100"/>
        </p:scale>
        <p:origin x="120" y="234"/>
      </p:cViewPr>
      <p:guideLst>
        <p:guide orient="horz" pos="2160"/>
        <p:guide pos="2880"/>
      </p:guideLst>
    </p:cSldViewPr>
  </p:slideViewPr>
  <p:notesTextViewPr>
    <p:cViewPr>
      <p:scale>
        <a:sx n="1" d="1"/>
        <a:sy n="1" d="1"/>
      </p:scale>
      <p:origin x="0" y="-29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erg, Pelle" userId="2895e536-0910-4762-a853-539b673208e0" providerId="ADAL" clId="{A5C4B7C8-1BB4-407B-8A55-A169CC1173BB}"/>
    <pc:docChg chg="modSld">
      <pc:chgData name="Boberg, Pelle" userId="2895e536-0910-4762-a853-539b673208e0" providerId="ADAL" clId="{A5C4B7C8-1BB4-407B-8A55-A169CC1173BB}" dt="2026-01-20T12:00:08.296" v="128" actId="20577"/>
      <pc:docMkLst>
        <pc:docMk/>
      </pc:docMkLst>
      <pc:sldChg chg="modNotesTx">
        <pc:chgData name="Boberg, Pelle" userId="2895e536-0910-4762-a853-539b673208e0" providerId="ADAL" clId="{A5C4B7C8-1BB4-407B-8A55-A169CC1173BB}" dt="2026-01-20T11:59:47.048" v="117" actId="20577"/>
        <pc:sldMkLst>
          <pc:docMk/>
          <pc:sldMk cId="3214352339" sldId="256"/>
        </pc:sldMkLst>
      </pc:sldChg>
      <pc:sldChg chg="modNotesTx">
        <pc:chgData name="Boberg, Pelle" userId="2895e536-0910-4762-a853-539b673208e0" providerId="ADAL" clId="{A5C4B7C8-1BB4-407B-8A55-A169CC1173BB}" dt="2026-01-20T12:00:08.296" v="128" actId="20577"/>
        <pc:sldMkLst>
          <pc:docMk/>
          <pc:sldMk cId="2980948169" sldId="263"/>
        </pc:sldMkLst>
      </pc:sldChg>
      <pc:sldChg chg="modNotesTx">
        <pc:chgData name="Boberg, Pelle" userId="2895e536-0910-4762-a853-539b673208e0" providerId="ADAL" clId="{A5C4B7C8-1BB4-407B-8A55-A169CC1173BB}" dt="2026-01-20T08:36:08.558" v="105" actId="20577"/>
        <pc:sldMkLst>
          <pc:docMk/>
          <pc:sldMk cId="20714240" sldId="274"/>
        </pc:sldMkLst>
      </pc:sldChg>
    </pc:docChg>
  </pc:docChgLst>
  <pc:docChgLst>
    <pc:chgData name="Claes Bernes" userId="4d2a66ff453e234a" providerId="LiveId" clId="{0E859ED8-D3C9-4958-A444-BB3875083431}"/>
    <pc:docChg chg="undo custSel modSld">
      <pc:chgData name="Claes Bernes" userId="4d2a66ff453e234a" providerId="LiveId" clId="{0E859ED8-D3C9-4958-A444-BB3875083431}" dt="2026-01-17T14:58:27.410" v="577" actId="6549"/>
      <pc:docMkLst>
        <pc:docMk/>
      </pc:docMkLst>
      <pc:sldChg chg="modNotesTx">
        <pc:chgData name="Claes Bernes" userId="4d2a66ff453e234a" providerId="LiveId" clId="{0E859ED8-D3C9-4958-A444-BB3875083431}" dt="2026-01-13T14:17:36.609" v="212" actId="20577"/>
        <pc:sldMkLst>
          <pc:docMk/>
          <pc:sldMk cId="3214352339" sldId="256"/>
        </pc:sldMkLst>
      </pc:sldChg>
      <pc:sldChg chg="addSp delSp modSp mod modNotesTx">
        <pc:chgData name="Claes Bernes" userId="4d2a66ff453e234a" providerId="LiveId" clId="{0E859ED8-D3C9-4958-A444-BB3875083431}" dt="2026-01-17T14:36:07.102" v="454" actId="6549"/>
        <pc:sldMkLst>
          <pc:docMk/>
          <pc:sldMk cId="2029017327" sldId="261"/>
        </pc:sldMkLst>
        <pc:spChg chg="mod">
          <ac:chgData name="Claes Bernes" userId="4d2a66ff453e234a" providerId="LiveId" clId="{0E859ED8-D3C9-4958-A444-BB3875083431}" dt="2026-01-09T15:48:48.693" v="171" actId="1038"/>
          <ac:spMkLst>
            <pc:docMk/>
            <pc:sldMk cId="2029017327" sldId="261"/>
            <ac:spMk id="9" creationId="{00000000-0000-0000-0000-000000000000}"/>
          </ac:spMkLst>
        </pc:spChg>
        <pc:picChg chg="add mod ord modCrop">
          <ac:chgData name="Claes Bernes" userId="4d2a66ff453e234a" providerId="LiveId" clId="{0E859ED8-D3C9-4958-A444-BB3875083431}" dt="2026-01-09T15:48:30.493" v="165" actId="167"/>
          <ac:picMkLst>
            <pc:docMk/>
            <pc:sldMk cId="2029017327" sldId="261"/>
            <ac:picMk id="10" creationId="{F9BA42FE-AEE8-1074-2883-96597F60F553}"/>
          </ac:picMkLst>
        </pc:picChg>
      </pc:sldChg>
      <pc:sldChg chg="addSp delSp modSp mod modNotesTx">
        <pc:chgData name="Claes Bernes" userId="4d2a66ff453e234a" providerId="LiveId" clId="{0E859ED8-D3C9-4958-A444-BB3875083431}" dt="2026-01-17T14:58:27.410" v="577" actId="6549"/>
        <pc:sldMkLst>
          <pc:docMk/>
          <pc:sldMk cId="2980948169" sldId="263"/>
        </pc:sldMkLst>
        <pc:spChg chg="mod">
          <ac:chgData name="Claes Bernes" userId="4d2a66ff453e234a" providerId="LiveId" clId="{0E859ED8-D3C9-4958-A444-BB3875083431}" dt="2026-01-13T14:15:47.123" v="211" actId="1035"/>
          <ac:spMkLst>
            <pc:docMk/>
            <pc:sldMk cId="2980948169" sldId="263"/>
            <ac:spMk id="8" creationId="{00000000-0000-0000-0000-000000000000}"/>
          </ac:spMkLst>
        </pc:spChg>
        <pc:picChg chg="mod modCrop">
          <ac:chgData name="Claes Bernes" userId="4d2a66ff453e234a" providerId="LiveId" clId="{0E859ED8-D3C9-4958-A444-BB3875083431}" dt="2026-01-13T14:14:14.360" v="206" actId="732"/>
          <ac:picMkLst>
            <pc:docMk/>
            <pc:sldMk cId="2980948169" sldId="263"/>
            <ac:picMk id="5" creationId="{00000000-0000-0000-0000-000000000000}"/>
          </ac:picMkLst>
        </pc:picChg>
        <pc:picChg chg="add mod">
          <ac:chgData name="Claes Bernes" userId="4d2a66ff453e234a" providerId="LiveId" clId="{0E859ED8-D3C9-4958-A444-BB3875083431}" dt="2026-01-13T14:14:02.862" v="205" actId="1037"/>
          <ac:picMkLst>
            <pc:docMk/>
            <pc:sldMk cId="2980948169" sldId="263"/>
            <ac:picMk id="9" creationId="{90138AEA-630A-12A4-EA95-C2B98CAFE556}"/>
          </ac:picMkLst>
        </pc:picChg>
      </pc:sldChg>
      <pc:sldChg chg="addSp delSp modSp mod modNotesTx">
        <pc:chgData name="Claes Bernes" userId="4d2a66ff453e234a" providerId="LiveId" clId="{0E859ED8-D3C9-4958-A444-BB3875083431}" dt="2026-01-05T17:51:59.517" v="45" actId="1037"/>
        <pc:sldMkLst>
          <pc:docMk/>
          <pc:sldMk cId="1080252126" sldId="266"/>
        </pc:sldMkLst>
        <pc:picChg chg="add mod">
          <ac:chgData name="Claes Bernes" userId="4d2a66ff453e234a" providerId="LiveId" clId="{0E859ED8-D3C9-4958-A444-BB3875083431}" dt="2026-01-05T17:51:59.517" v="45" actId="1037"/>
          <ac:picMkLst>
            <pc:docMk/>
            <pc:sldMk cId="1080252126" sldId="266"/>
            <ac:picMk id="4" creationId="{EF3EE974-D5C7-C1A0-AFF5-3D766746B0C3}"/>
          </ac:picMkLst>
        </pc:picChg>
      </pc:sldChg>
      <pc:sldChg chg="modNotesTx">
        <pc:chgData name="Claes Bernes" userId="4d2a66ff453e234a" providerId="LiveId" clId="{0E859ED8-D3C9-4958-A444-BB3875083431}" dt="2026-01-13T14:23:18.082" v="308" actId="20577"/>
        <pc:sldMkLst>
          <pc:docMk/>
          <pc:sldMk cId="203005393" sldId="269"/>
        </pc:sldMkLst>
      </pc:sldChg>
      <pc:sldChg chg="addSp delSp modSp mod">
        <pc:chgData name="Claes Bernes" userId="4d2a66ff453e234a" providerId="LiveId" clId="{0E859ED8-D3C9-4958-A444-BB3875083431}" dt="2026-01-05T09:07:43.039" v="8" actId="14100"/>
        <pc:sldMkLst>
          <pc:docMk/>
          <pc:sldMk cId="195325075" sldId="273"/>
        </pc:sldMkLst>
        <pc:picChg chg="add mod ord">
          <ac:chgData name="Claes Bernes" userId="4d2a66ff453e234a" providerId="LiveId" clId="{0E859ED8-D3C9-4958-A444-BB3875083431}" dt="2026-01-05T09:07:43.039" v="8" actId="14100"/>
          <ac:picMkLst>
            <pc:docMk/>
            <pc:sldMk cId="195325075" sldId="273"/>
            <ac:picMk id="10" creationId="{1BD07D29-DD69-468B-FBAD-FAF0BC5C3D58}"/>
          </ac:picMkLst>
        </pc:picChg>
      </pc:sldChg>
      <pc:sldChg chg="addSp delSp modSp mod modNotesTx">
        <pc:chgData name="Claes Bernes" userId="4d2a66ff453e234a" providerId="LiveId" clId="{0E859ED8-D3C9-4958-A444-BB3875083431}" dt="2026-01-17T14:48:41.573" v="571" actId="1076"/>
        <pc:sldMkLst>
          <pc:docMk/>
          <pc:sldMk cId="20714240" sldId="274"/>
        </pc:sldMkLst>
        <pc:spChg chg="mod">
          <ac:chgData name="Claes Bernes" userId="4d2a66ff453e234a" providerId="LiveId" clId="{0E859ED8-D3C9-4958-A444-BB3875083431}" dt="2026-01-17T14:48:41.573" v="571" actId="1076"/>
          <ac:spMkLst>
            <pc:docMk/>
            <pc:sldMk cId="20714240" sldId="274"/>
            <ac:spMk id="9" creationId="{00000000-0000-0000-0000-000000000000}"/>
          </ac:spMkLst>
        </pc:spChg>
        <pc:picChg chg="add mod modCrop">
          <ac:chgData name="Claes Bernes" userId="4d2a66ff453e234a" providerId="LiveId" clId="{0E859ED8-D3C9-4958-A444-BB3875083431}" dt="2026-01-17T14:31:11.910" v="343" actId="732"/>
          <ac:picMkLst>
            <pc:docMk/>
            <pc:sldMk cId="20714240" sldId="274"/>
            <ac:picMk id="8" creationId="{53DE3DDD-8F12-4E87-EB75-7290A2A0FEF2}"/>
          </ac:picMkLst>
        </pc:picChg>
      </pc:sldChg>
      <pc:sldChg chg="addSp delSp modSp mod modNotesTx">
        <pc:chgData name="Claes Bernes" userId="4d2a66ff453e234a" providerId="LiveId" clId="{0E859ED8-D3C9-4958-A444-BB3875083431}" dt="2026-01-09T15:53:19.054" v="193" actId="20577"/>
        <pc:sldMkLst>
          <pc:docMk/>
          <pc:sldMk cId="2770046311" sldId="278"/>
        </pc:sldMkLst>
        <pc:spChg chg="mod">
          <ac:chgData name="Claes Bernes" userId="4d2a66ff453e234a" providerId="LiveId" clId="{0E859ED8-D3C9-4958-A444-BB3875083431}" dt="2026-01-09T13:42:57.234" v="152" actId="1076"/>
          <ac:spMkLst>
            <pc:docMk/>
            <pc:sldMk cId="2770046311" sldId="278"/>
            <ac:spMk id="9" creationId="{00000000-0000-0000-0000-000000000000}"/>
          </ac:spMkLst>
        </pc:spChg>
        <pc:spChg chg="mod">
          <ac:chgData name="Claes Bernes" userId="4d2a66ff453e234a" providerId="LiveId" clId="{0E859ED8-D3C9-4958-A444-BB3875083431}" dt="2026-01-09T13:42:05.292" v="122" actId="1036"/>
          <ac:spMkLst>
            <pc:docMk/>
            <pc:sldMk cId="2770046311" sldId="278"/>
            <ac:spMk id="10" creationId="{00000000-0000-0000-0000-000000000000}"/>
          </ac:spMkLst>
        </pc:spChg>
        <pc:picChg chg="mod">
          <ac:chgData name="Claes Bernes" userId="4d2a66ff453e234a" providerId="LiveId" clId="{0E859ED8-D3C9-4958-A444-BB3875083431}" dt="2026-01-09T13:42:57.234" v="152" actId="1076"/>
          <ac:picMkLst>
            <pc:docMk/>
            <pc:sldMk cId="2770046311" sldId="278"/>
            <ac:picMk id="3" creationId="{00000000-0000-0000-0000-000000000000}"/>
          </ac:picMkLst>
        </pc:picChg>
        <pc:picChg chg="add mod ord">
          <ac:chgData name="Claes Bernes" userId="4d2a66ff453e234a" providerId="LiveId" clId="{0E859ED8-D3C9-4958-A444-BB3875083431}" dt="2026-01-09T13:41:25.662" v="61" actId="14100"/>
          <ac:picMkLst>
            <pc:docMk/>
            <pc:sldMk cId="2770046311" sldId="278"/>
            <ac:picMk id="6" creationId="{CD8CBD34-1871-79DC-C1CA-8593A599480C}"/>
          </ac:picMkLst>
        </pc:picChg>
        <pc:picChg chg="mod">
          <ac:chgData name="Claes Bernes" userId="4d2a66ff453e234a" providerId="LiveId" clId="{0E859ED8-D3C9-4958-A444-BB3875083431}" dt="2026-01-09T13:42:05.292" v="122" actId="1036"/>
          <ac:picMkLst>
            <pc:docMk/>
            <pc:sldMk cId="2770046311" sldId="278"/>
            <ac:picMk id="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3744BC7A-04A1-4ACB-8797-92D7B58A604A}" type="datetimeFigureOut">
              <a:rPr lang="sv-SE" smtClean="0"/>
              <a:t>2026-01-20</a:t>
            </a:fld>
            <a:endParaRPr lang="sv-SE"/>
          </a:p>
        </p:txBody>
      </p:sp>
      <p:sp>
        <p:nvSpPr>
          <p:cNvPr id="4" name="Platshållare för bildobjekt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E6AFA6EA-7285-4E82-93A5-1B32423B880A}" type="slidenum">
              <a:rPr lang="sv-SE" smtClean="0"/>
              <a:t>‹#›</a:t>
            </a:fld>
            <a:endParaRPr lang="sv-SE"/>
          </a:p>
        </p:txBody>
      </p:sp>
    </p:spTree>
    <p:extLst>
      <p:ext uri="{BB962C8B-B14F-4D97-AF65-F5344CB8AC3E}">
        <p14:creationId xmlns:p14="http://schemas.microsoft.com/office/powerpoint/2010/main" val="35517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latin typeface="+mn-lt"/>
                <a:ea typeface="+mn-ea"/>
                <a:cs typeface="+mn-cs"/>
              </a:rPr>
              <a:t>En varmare värld </a:t>
            </a: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lever i en värld som blir allt varmare. Det här är en presentation som kort sammanfattar klimatfrågan – den bygger på Naturvårdsverkets klimatbok ”En varmare värld” som gavs ut i sin senaste upplaga 2016. Presentationen är uppdaterad 2026 med </a:t>
            </a:r>
            <a:r>
              <a:rPr lang="sv-SE"/>
              <a:t>aktuella data. </a:t>
            </a:r>
            <a:endParaRPr lang="sv-SE" dirty="0"/>
          </a:p>
          <a:p>
            <a:endParaRPr lang="sv-SE" dirty="0"/>
          </a:p>
        </p:txBody>
      </p:sp>
      <p:sp>
        <p:nvSpPr>
          <p:cNvPr id="4" name="Platshållare för bildnummer 3"/>
          <p:cNvSpPr>
            <a:spLocks noGrp="1"/>
          </p:cNvSpPr>
          <p:nvPr>
            <p:ph type="sldNum" sz="quarter" idx="5"/>
          </p:nvPr>
        </p:nvSpPr>
        <p:spPr/>
        <p:txBody>
          <a:bodyPr/>
          <a:lstStyle/>
          <a:p>
            <a:fld id="{E6AFA6EA-7285-4E82-93A5-1B32423B880A}" type="slidenum">
              <a:rPr lang="sv-SE" smtClean="0"/>
              <a:t>1</a:t>
            </a:fld>
            <a:endParaRPr lang="sv-SE"/>
          </a:p>
        </p:txBody>
      </p:sp>
    </p:spTree>
    <p:extLst>
      <p:ext uri="{BB962C8B-B14F-4D97-AF65-F5344CB8AC3E}">
        <p14:creationId xmlns:p14="http://schemas.microsoft.com/office/powerpoint/2010/main" val="303450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Hur har koldioxidutsläppen förändrats?</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Användningen</a:t>
            </a:r>
            <a:r>
              <a:rPr lang="sv-SE" baseline="0" dirty="0"/>
              <a:t> av fossila bränslen har hittills haft ett starkt samband med den ekonomiska utvecklingen. Koldioxidutsläppen har ökat under tider med ekonomisk tillväxt och minskat i samband med kriser och ekonomisk tillbakagång. I de rikare länderna hade utsläppen hunnit bli betydande redan i början av 1900-talet. Där fortsatte de sedan att öka i snabb takt fram till 1970-talets oljekriser. Under de senaste decennierna har de största utsläppsökningarna i stället ägt rum i länder utanför den tidigt industrialiserade världen.</a:t>
            </a:r>
            <a:endParaRPr lang="sv-SE"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10</a:t>
            </a:fld>
            <a:endParaRPr lang="en-US"/>
          </a:p>
        </p:txBody>
      </p:sp>
    </p:spTree>
    <p:extLst>
      <p:ext uri="{BB962C8B-B14F-4D97-AF65-F5344CB8AC3E}">
        <p14:creationId xmlns:p14="http://schemas.microsoft.com/office/powerpoint/2010/main" val="3778585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Koldioxidutsläpp per capita</a:t>
            </a:r>
            <a:endParaRPr lang="en-US" sz="1200" b="1" dirty="0"/>
          </a:p>
          <a:p>
            <a:endParaRPr lang="sv-SE" dirty="0"/>
          </a:p>
          <a:p>
            <a:r>
              <a:rPr lang="sv-SE" dirty="0"/>
              <a:t>Trots senare års utsläppsökningar i länder utanför den tidigt industrialiserade världen </a:t>
            </a:r>
            <a:r>
              <a:rPr lang="sv-SE" baseline="0" dirty="0"/>
              <a:t>är koldioxidutsläppen per capita fortfarande i de flesta fall betydligt lägre där än i de rikare länderna. I de fattigaste delarna av världen kan utsläppen per capita räknas i enstaka procent av vad som släpps ut i exempelvis USA och Kanada.</a:t>
            </a:r>
          </a:p>
          <a:p>
            <a:endParaRPr lang="sv-SE" baseline="0" dirty="0"/>
          </a:p>
          <a:p>
            <a:r>
              <a:rPr lang="sv-SE" baseline="0" dirty="0"/>
              <a:t>Den övre kartan visar på </a:t>
            </a:r>
            <a:r>
              <a:rPr lang="sv-SE" b="1" baseline="0" dirty="0"/>
              <a:t>territoriella</a:t>
            </a:r>
            <a:r>
              <a:rPr lang="sv-SE" baseline="0" dirty="0"/>
              <a:t> </a:t>
            </a:r>
            <a:r>
              <a:rPr lang="sv-SE" b="1" baseline="0" dirty="0"/>
              <a:t>utsläpp</a:t>
            </a:r>
            <a:r>
              <a:rPr lang="sv-SE" baseline="0" dirty="0"/>
              <a:t> (utsläpp inom respektive lands gränser), medan den undre visar </a:t>
            </a:r>
            <a:r>
              <a:rPr lang="sv-SE" b="1" baseline="0" dirty="0"/>
              <a:t>konsumtionsbaserade utsläpp</a:t>
            </a:r>
            <a:r>
              <a:rPr lang="sv-SE" b="0" baseline="0" dirty="0"/>
              <a:t> (där utsläppen räknats till det land där varor och tjänster konsumeras snarare än produceras).  </a:t>
            </a:r>
            <a:endParaRPr lang="en-US" b="0" dirty="0"/>
          </a:p>
          <a:p>
            <a:endParaRPr lang="en-US"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11</a:t>
            </a:fld>
            <a:endParaRPr lang="en-US"/>
          </a:p>
        </p:txBody>
      </p:sp>
    </p:spTree>
    <p:extLst>
      <p:ext uri="{BB962C8B-B14F-4D97-AF65-F5344CB8AC3E}">
        <p14:creationId xmlns:p14="http://schemas.microsoft.com/office/powerpoint/2010/main" val="3824581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Andra växthusgaser</a:t>
            </a:r>
            <a:endParaRPr lang="en-US" sz="1200" b="1" dirty="0"/>
          </a:p>
          <a:p>
            <a:endParaRPr lang="sv-SE" dirty="0"/>
          </a:p>
          <a:p>
            <a:r>
              <a:rPr lang="sv-SE" dirty="0"/>
              <a:t>Vid</a:t>
            </a:r>
            <a:r>
              <a:rPr lang="sv-SE" baseline="0" dirty="0"/>
              <a:t> sidan om koldioxidutsläppen medverkar också utsläpp av andra växthusgaser till att växthuseffekten förstärks och klimatet blir varmare. </a:t>
            </a:r>
            <a:r>
              <a:rPr lang="sv-SE" b="1" baseline="0" dirty="0"/>
              <a:t>Metan</a:t>
            </a:r>
            <a:r>
              <a:rPr lang="sv-SE" baseline="0" dirty="0"/>
              <a:t> frigörs bl.a. från avfallsupplag, risfält och idisslande boskap (fotot visar en risodling i Indonesien), medan </a:t>
            </a:r>
            <a:r>
              <a:rPr lang="sv-SE" b="1" baseline="0" dirty="0"/>
              <a:t>dikväveoxid (lustgas) </a:t>
            </a:r>
            <a:r>
              <a:rPr lang="sv-SE" baseline="0" dirty="0"/>
              <a:t>framför allt frigörs från kvävegödslad åkermark. </a:t>
            </a:r>
          </a:p>
          <a:p>
            <a:endParaRPr lang="sv-SE" baseline="0" dirty="0"/>
          </a:p>
          <a:p>
            <a:r>
              <a:rPr lang="sv-SE" baseline="0" dirty="0"/>
              <a:t>Numera innehåller atmosfären även </a:t>
            </a:r>
            <a:r>
              <a:rPr lang="sv-SE" b="1" baseline="0" dirty="0"/>
              <a:t>CFC (”freoner”)</a:t>
            </a:r>
            <a:r>
              <a:rPr lang="sv-SE" baseline="0" dirty="0"/>
              <a:t> och ett antal andra klor-, brom- och/eller fluorhaltiga ämnen som framställts av människan och därefter läckt ut i luften på ett eller annat sätt. Ämnena ifråga uppträder fortfarande i låga halter, men de har kraftig växthusverkan. Flera av dem är också mycket långlivade. CFC-ämnena själva tillverkas numera i kraftigt minskad omfattning, men det återstår att också bromsa produktionen av närbesläktade ämnen.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12</a:t>
            </a:fld>
            <a:endParaRPr lang="en-US"/>
          </a:p>
        </p:txBody>
      </p:sp>
    </p:spTree>
    <p:extLst>
      <p:ext uri="{BB962C8B-B14F-4D97-AF65-F5344CB8AC3E}">
        <p14:creationId xmlns:p14="http://schemas.microsoft.com/office/powerpoint/2010/main" val="252451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Klimatmodeller</a:t>
            </a:r>
          </a:p>
          <a:p>
            <a:endParaRPr lang="sv-SE" dirty="0"/>
          </a:p>
          <a:p>
            <a:r>
              <a:rPr lang="sv-SE" dirty="0"/>
              <a:t>För</a:t>
            </a:r>
            <a:r>
              <a:rPr lang="sv-SE" baseline="0" dirty="0"/>
              <a:t> att kunna förutsäga hur nutida och framtida utsläpp av växthusgaser kommer att påverka jordens klimat använder forskarna klimatmodeller. Sådana modeller utgörs av datorprogram som beräknar hur temperatur och andra egenskaper hos luft, mark och vatten förändras med tiden. En klimatmodell delar in atmosfären, jordytan och havet i ett stort antal ”celler” – bilden visar en liten del av dessa celler i en klimatmodell som omfattar hela jorden. Vanliga väderprognoser bygger på modeller och beräkningar av ungefär samma slag.</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13</a:t>
            </a:fld>
            <a:endParaRPr lang="en-US"/>
          </a:p>
        </p:txBody>
      </p:sp>
    </p:spTree>
    <p:extLst>
      <p:ext uri="{BB962C8B-B14F-4D97-AF65-F5344CB8AC3E}">
        <p14:creationId xmlns:p14="http://schemas.microsoft.com/office/powerpoint/2010/main" val="2777830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Scenarier för utsläpp och halter av koldioxid</a:t>
            </a:r>
            <a:endParaRPr lang="en-US" sz="1200" b="1" dirty="0"/>
          </a:p>
          <a:p>
            <a:endParaRPr lang="sv-SE" dirty="0"/>
          </a:p>
          <a:p>
            <a:r>
              <a:rPr lang="sv-SE" dirty="0"/>
              <a:t>Ingen kan i dag veta</a:t>
            </a:r>
            <a:r>
              <a:rPr lang="sv-SE" baseline="0" dirty="0"/>
              <a:t> säkert hur människans utsläpp av koldioxid och andra växthusgaser kommer att förändras i framtiden. När forskarna undersöker vad som kan hända med klimatet framöver arbetar de därför med flera olika </a:t>
            </a:r>
            <a:r>
              <a:rPr lang="sv-SE" b="1" baseline="0" dirty="0"/>
              <a:t>scenarier</a:t>
            </a:r>
            <a:r>
              <a:rPr lang="sv-SE" baseline="0" dirty="0"/>
              <a:t> för hur vår klimatpåverkan kan komma att öka eller minska i fortsättningen. Dagens beräkningar av klimatets utveckling under återstoden av det här seklet utgår ofta från fem s.k. SSP-scenarier. I ett av dessa scenarier, SSP5-8,5, fortsätter koldioxidutsläppen länge att öka i oförminskad takt. I andra scenarier avtar utsläppen, nu eller inom ett par decennier. I de mest optimistiska scenarierna blir utsläppen rentav ”negativa” mot slutet av seklet – förutsättningen är </a:t>
            </a:r>
            <a:r>
              <a:rPr lang="sv-SE" baseline="0"/>
              <a:t>att vi då </a:t>
            </a:r>
            <a:r>
              <a:rPr lang="sv-SE" baseline="0" dirty="0"/>
              <a:t>på ett eller annat </a:t>
            </a:r>
            <a:r>
              <a:rPr lang="sv-SE" baseline="0"/>
              <a:t>sätt har </a:t>
            </a:r>
            <a:r>
              <a:rPr lang="sv-SE" baseline="0" dirty="0"/>
              <a:t>börjat fånga upp mer koldioxid från atmosfären än vad vi släpper ut.</a:t>
            </a:r>
          </a:p>
          <a:p>
            <a:endParaRPr lang="sv-SE" baseline="0" dirty="0"/>
          </a:p>
          <a:p>
            <a:r>
              <a:rPr lang="sv-SE" baseline="0" dirty="0"/>
              <a:t>Men även om utsläppen av koldioxid framöver börjar minska igen kommer </a:t>
            </a:r>
            <a:r>
              <a:rPr lang="sv-SE" b="1" baseline="0" dirty="0"/>
              <a:t>halten</a:t>
            </a:r>
            <a:r>
              <a:rPr lang="sv-SE" baseline="0" dirty="0"/>
              <a:t> av koldioxid i luften att kunna fortsätta uppåt ytterligare ett bra tag. Det beror på att koldioxiden är så långlivad i atmosfären att den kan fortsätta att ansamlas där även om tillförseln blir betydligt mindre än vad den </a:t>
            </a:r>
            <a:r>
              <a:rPr lang="sv-SE" sz="1200" kern="1200" baseline="0" dirty="0">
                <a:solidFill>
                  <a:schemeClr val="tx1"/>
                </a:solidFill>
                <a:latin typeface="+mn-lt"/>
                <a:ea typeface="+mn-ea"/>
                <a:cs typeface="+mn-cs"/>
              </a:rPr>
              <a:t>är i dag. Minskade utsläpp av mer kortlivade ämnen, till exempel metan, ger mycket snabbare effekt på atmosfärens halter av sådana ämnen.  </a:t>
            </a:r>
          </a:p>
          <a:p>
            <a:endParaRPr lang="sv-SE" baseline="0" dirty="0"/>
          </a:p>
          <a:p>
            <a:endParaRPr lang="sv-SE" baseline="0" dirty="0"/>
          </a:p>
          <a:p>
            <a:endParaRPr lang="sv-SE" baseline="0" dirty="0"/>
          </a:p>
          <a:p>
            <a:endParaRPr lang="sv-SE" baseline="0" dirty="0"/>
          </a:p>
          <a:p>
            <a:endParaRPr lang="sv-SE" b="0" baseline="0" dirty="0"/>
          </a:p>
          <a:p>
            <a:endParaRPr lang="en-US"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14</a:t>
            </a:fld>
            <a:endParaRPr lang="en-US"/>
          </a:p>
        </p:txBody>
      </p:sp>
    </p:spTree>
    <p:extLst>
      <p:ext uri="{BB962C8B-B14F-4D97-AF65-F5344CB8AC3E}">
        <p14:creationId xmlns:p14="http://schemas.microsoft.com/office/powerpoint/2010/main" val="2432698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Uppvärmning fram till år 2100</a:t>
            </a:r>
            <a:endParaRPr lang="en-US" sz="1200" b="1" dirty="0"/>
          </a:p>
          <a:p>
            <a:endParaRPr lang="sv-SE" sz="1200" b="1" dirty="0"/>
          </a:p>
          <a:p>
            <a:r>
              <a:rPr lang="sv-SE" sz="1200" b="0" dirty="0"/>
              <a:t>Mot slutet av det här seklet kan den globala medeltemperaturen</a:t>
            </a:r>
            <a:r>
              <a:rPr lang="sv-SE" sz="1200" b="0" baseline="0" dirty="0"/>
              <a:t> komma att ligga flera grader högre än den gjorde kring år 1900 (se diagrammet uppe till vänster). Hur stor uppvärmningen blir beror på hur utsläppen av växthusgaser förändras framöver – diagrammet visar beräkningar som bygger på fem olika scenarier.</a:t>
            </a:r>
          </a:p>
          <a:p>
            <a:endParaRPr lang="sv-SE" sz="1200" b="0" baseline="0" dirty="0"/>
          </a:p>
          <a:p>
            <a:r>
              <a:rPr lang="sv-SE" sz="1200" b="0" baseline="0" dirty="0"/>
              <a:t>Även i scenarier där utsläppen framöver begränsas kraftigt måste vi räkna med markanta förändringar av klimatet i förhållande till vad vi tidigare har upplevt. Detta blir tydligt i diagrammet till höger, där beräkningarna av den framtida uppvärmningen har skarvats ihop med mätningar och rekonstruktioner av temperaturens variationer sedan vikingatiden. Vi kan också konstatera att temperaturen förblir förhöjd även i de mest optimistiska scenarierna, trots att nettoutsläppen i de fallen upphör helt om några decennier.  </a:t>
            </a:r>
          </a:p>
          <a:p>
            <a:endParaRPr lang="sv-SE" sz="1200" b="0" baseline="0" dirty="0"/>
          </a:p>
          <a:p>
            <a:endParaRPr lang="en-US" sz="1200"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15</a:t>
            </a:fld>
            <a:endParaRPr lang="en-US"/>
          </a:p>
        </p:txBody>
      </p:sp>
    </p:spTree>
    <p:extLst>
      <p:ext uri="{BB962C8B-B14F-4D97-AF65-F5344CB8AC3E}">
        <p14:creationId xmlns:p14="http://schemas.microsoft.com/office/powerpoint/2010/main" val="3341544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a:t>Tänkbar uppvärmning i Nordeuropa under vårt sekel</a:t>
            </a:r>
            <a:endParaRPr lang="en-US" sz="1200" b="1" dirty="0"/>
          </a:p>
          <a:p>
            <a:endParaRPr lang="sv-SE" dirty="0"/>
          </a:p>
          <a:p>
            <a:r>
              <a:rPr lang="sv-SE" dirty="0"/>
              <a:t>Vintertid kan vi vänta</a:t>
            </a:r>
            <a:r>
              <a:rPr lang="sv-SE" baseline="0" dirty="0"/>
              <a:t> en mycket kraftig uppvärmning i Nordeuropa. Det hänger ihop med att förekomsterna av snö och is minskar när temperaturen stiger. Genom att jordytan på så sätt blir mörkare fångar den upp mer solljus, med ytterligare uppvärmning som resultat.</a:t>
            </a:r>
          </a:p>
          <a:p>
            <a:endParaRPr lang="sv-SE" baseline="0" dirty="0"/>
          </a:p>
          <a:p>
            <a:r>
              <a:rPr lang="sv-SE" baseline="0" dirty="0"/>
              <a:t>Sommartid är den största uppvärmningen i Europa i stället att vänta i Medelhavsområdet, där klimatet vid den årstiden kan bli näst intill ökenartat.</a:t>
            </a:r>
          </a:p>
          <a:p>
            <a:endParaRPr lang="sv-SE" baseline="0" dirty="0"/>
          </a:p>
          <a:p>
            <a:r>
              <a:rPr lang="sv-SE" baseline="0" dirty="0"/>
              <a:t>Kartorna bygger på två olika scenarier för utsläpp och halter av växthusgaser. I det ena, RCP4,5, begränsas utsläppen kraftigt under senare delen av vårt sekel. I det andra, RCP8,5, fortsätter de att öka under hela seklet. Uppvärmningen blir betydligt större i det senare fallet, men förändringarnas geografiska mönster är likartat i båda fallen.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16</a:t>
            </a:fld>
            <a:endParaRPr lang="en-US"/>
          </a:p>
        </p:txBody>
      </p:sp>
    </p:spTree>
    <p:extLst>
      <p:ext uri="{BB962C8B-B14F-4D97-AF65-F5344CB8AC3E}">
        <p14:creationId xmlns:p14="http://schemas.microsoft.com/office/powerpoint/2010/main" val="232410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Tänkbara förändringar av vattentillgången under vårt sekel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Nederbördsmängderna</a:t>
            </a:r>
            <a:r>
              <a:rPr lang="sv-SE" baseline="0" dirty="0"/>
              <a:t> väntas öka i Sverige framöver, särskilt vintertid men sannolikt även andra årstider. Under sommarhalvåret kan vi likafullt få ökade problem med torka, eftersom en temperaturhöjning medför att också avdunstningen tilltar. Under sommaren kan vattentillgången i vattendragen väntas minska i stora delar av landet. I södra Sverige finns risk att vattentillgången försämras även under vår och höst.</a:t>
            </a:r>
          </a:p>
          <a:p>
            <a:endParaRPr lang="sv-SE" baseline="0" dirty="0"/>
          </a:p>
          <a:p>
            <a:r>
              <a:rPr lang="sv-SE" baseline="0" dirty="0"/>
              <a:t>Kartorna visar beräknade avrinningsförändringar i vattendragen från slutet av 1900-talet till slutet av 2000-talet. De bygger på ett scenario (RCP4,5) där utsläppen av växthusgaser kraftigt begränsas under senare delen av seklet.</a:t>
            </a:r>
          </a:p>
        </p:txBody>
      </p:sp>
      <p:sp>
        <p:nvSpPr>
          <p:cNvPr id="4" name="Platshållare för bildnummer 3"/>
          <p:cNvSpPr>
            <a:spLocks noGrp="1"/>
          </p:cNvSpPr>
          <p:nvPr>
            <p:ph type="sldNum" sz="quarter" idx="10"/>
          </p:nvPr>
        </p:nvSpPr>
        <p:spPr/>
        <p:txBody>
          <a:bodyPr/>
          <a:lstStyle/>
          <a:p>
            <a:fld id="{25D82C8D-5D8F-4B0D-B6AA-08631FB95048}" type="slidenum">
              <a:rPr lang="en-US" smtClean="0"/>
              <a:t>17</a:t>
            </a:fld>
            <a:endParaRPr lang="en-US"/>
          </a:p>
        </p:txBody>
      </p:sp>
    </p:spTree>
    <p:extLst>
      <p:ext uri="{BB962C8B-B14F-4D97-AF65-F5344CB8AC3E}">
        <p14:creationId xmlns:p14="http://schemas.microsoft.com/office/powerpoint/2010/main" val="328191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Hotade ekosystem</a:t>
            </a:r>
          </a:p>
          <a:p>
            <a:endParaRPr lang="sv-SE" b="1" dirty="0"/>
          </a:p>
          <a:p>
            <a:r>
              <a:rPr lang="sv-SE" b="0" dirty="0"/>
              <a:t>Många växt- och djurarter kan få det svårt att hinna anpassa eller förﬂytta sig i takt med kommande klimatförändringar, och en del av dem riskerar därför att slås ut. Ekosystemen kommer gradvis att förändras, en del av dem kanske till oigenkännlighet. </a:t>
            </a:r>
          </a:p>
          <a:p>
            <a:endParaRPr lang="sv-SE" b="0" dirty="0"/>
          </a:p>
          <a:p>
            <a:r>
              <a:rPr lang="sv-SE" b="0" dirty="0"/>
              <a:t>Till de hotade ekosystemen hör Skandinaviens kalfjällsområden, som kan krympa mycket kraftigt genom att skogen ex­pan­derar mot allt högre höjd över havet (se kartorna</a:t>
            </a:r>
            <a:r>
              <a:rPr lang="sv-SE" b="0" baseline="0" dirty="0"/>
              <a:t> till vänster samt fotot av fjällräven, en av de arter som riskerar att trängas undan). </a:t>
            </a:r>
          </a:p>
          <a:p>
            <a:endParaRPr lang="sv-SE" b="0" baseline="0" dirty="0"/>
          </a:p>
          <a:p>
            <a:r>
              <a:rPr lang="sv-SE" b="0" baseline="0" dirty="0"/>
              <a:t>Även i de havsområden som omger Sverige kan uppvärmningen väntas få kännbara följder för växt- och djurliv, bland annat genom att den kan leda till försämrad syretillgång vid bottnarna.</a:t>
            </a:r>
          </a:p>
          <a:p>
            <a:endParaRPr lang="sv-SE" b="0" baseline="0" dirty="0"/>
          </a:p>
          <a:p>
            <a:r>
              <a:rPr lang="sv-SE" b="0" dirty="0"/>
              <a:t>I tropiska</a:t>
            </a:r>
            <a:r>
              <a:rPr lang="sv-SE" b="0" baseline="0" dirty="0"/>
              <a:t> havsområden har korallreven redan tagit allvarlig skada (se fotot nere till höger), inte bara av uppvärmningen utan också av att </a:t>
            </a:r>
            <a:r>
              <a:rPr lang="sv-SE" b="0" dirty="0"/>
              <a:t>koldioxidutsläppen för­surar havsvattnet.</a:t>
            </a:r>
          </a:p>
          <a:p>
            <a:endParaRPr lang="en-US" b="1"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18</a:t>
            </a:fld>
            <a:endParaRPr lang="en-US"/>
          </a:p>
        </p:txBody>
      </p:sp>
    </p:spTree>
    <p:extLst>
      <p:ext uri="{BB962C8B-B14F-4D97-AF65-F5344CB8AC3E}">
        <p14:creationId xmlns:p14="http://schemas.microsoft.com/office/powerpoint/2010/main" val="1839355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a:t>Klimatförändringarna och samhället</a:t>
            </a:r>
          </a:p>
          <a:p>
            <a:pPr algn="l"/>
            <a:endParaRPr lang="sv-SE" sz="1200" b="1" dirty="0"/>
          </a:p>
          <a:p>
            <a:pPr algn="l"/>
            <a:r>
              <a:rPr lang="sv-SE" sz="1200" b="0" dirty="0"/>
              <a:t>I Sverige och andra länder med ett</a:t>
            </a:r>
            <a:r>
              <a:rPr lang="sv-SE" sz="1200" b="0" baseline="0" dirty="0"/>
              <a:t> förhållandevis svalt klimat kan klimatförändringarna åtminstone inledningsvis öka jordbrukets och skogsbrukets produktivitet, men varmare länder riskerar minskad avkastning (fotona till vänster är tagna i Skåne respektive Indien). En fortsatt kraftig temperaturhöjning kan efterhand bli ett hot mot den globala livsmedelsförsörjningen.</a:t>
            </a:r>
          </a:p>
          <a:p>
            <a:pPr algn="l"/>
            <a:endParaRPr lang="sv-SE" sz="1200" b="0" baseline="0" dirty="0"/>
          </a:p>
          <a:p>
            <a:pPr algn="l"/>
            <a:r>
              <a:rPr lang="sv-SE" sz="1200" b="0" baseline="0" dirty="0"/>
              <a:t>En del extrema vädersituationer kan i framtidens klimat bli betydligt vanligare, sannolikt med tilltagande ekonomiska skador och/eller hälsoeffekter som följd. Ett exempel är extrema värmeböljor, som redan nu har börjat uppträda oftare. Under de senaste decennierna har flera värmeböljor vållat tiotusentals dödsoffer enbart i Europa (fotot uppe till höger togs då Moskva under 2010 års värmebölja sveptes in i rök från skogsbränder i omgivningen).</a:t>
            </a:r>
          </a:p>
          <a:p>
            <a:pPr algn="l"/>
            <a:endParaRPr lang="sv-SE" sz="1200" b="0" baseline="0" dirty="0"/>
          </a:p>
          <a:p>
            <a:pPr algn="l"/>
            <a:r>
              <a:rPr lang="sv-SE" sz="1200" b="0" baseline="0" dirty="0"/>
              <a:t>Ett annat exempel är att skyfallen på många håll väntas bli vanligare och/eller intensivare, med ökad risk för översvämningar och störtfloder som resultat (bilden nere till höger är tagen i Valencia-regionen i Spanien efter omfattande skyfall på hösten 2024). På längre sikt kan dock snarare havets nivåhöjning bli den för samhället kostsammaste effekten av klimatförändringarna. </a:t>
            </a:r>
          </a:p>
          <a:p>
            <a:pPr algn="l"/>
            <a:endParaRPr lang="sv-SE" sz="1200" b="0" baseline="0" dirty="0"/>
          </a:p>
          <a:p>
            <a:pPr algn="l"/>
            <a:r>
              <a:rPr lang="sv-SE" sz="1200" b="0" baseline="0" dirty="0"/>
              <a:t> </a:t>
            </a:r>
            <a:endParaRPr lang="en-US" sz="1200"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19</a:t>
            </a:fld>
            <a:endParaRPr lang="en-US"/>
          </a:p>
        </p:txBody>
      </p:sp>
    </p:spTree>
    <p:extLst>
      <p:ext uri="{BB962C8B-B14F-4D97-AF65-F5344CB8AC3E}">
        <p14:creationId xmlns:p14="http://schemas.microsoft.com/office/powerpoint/2010/main" val="163856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Vad kan förändra klimatet? </a:t>
            </a:r>
            <a:endParaRPr lang="en-US" sz="1200" b="1" dirty="0"/>
          </a:p>
          <a:p>
            <a:endParaRPr lang="sv-SE" dirty="0"/>
          </a:p>
          <a:p>
            <a:r>
              <a:rPr lang="sv-SE" dirty="0"/>
              <a:t>Jordens klimat kan påverkas av många naturliga orsaker:</a:t>
            </a:r>
          </a:p>
          <a:p>
            <a:endParaRPr lang="sv-SE" dirty="0"/>
          </a:p>
          <a:p>
            <a:pPr marL="285750" indent="-285750">
              <a:buFont typeface="Arial" panose="020B0604020202020204" pitchFamily="34" charset="0"/>
              <a:buChar char="•"/>
            </a:pPr>
            <a:r>
              <a:rPr lang="sv-SE" dirty="0"/>
              <a:t>Stora </a:t>
            </a:r>
            <a:r>
              <a:rPr lang="sv-SE" b="1" dirty="0"/>
              <a:t>vulkanutbrott</a:t>
            </a:r>
            <a:r>
              <a:rPr lang="sv-SE" dirty="0"/>
              <a:t> kan fylla den övre atmosfären med partiklar som tillfälligt skymmer bort en del av solljuset. (Bilden</a:t>
            </a:r>
            <a:r>
              <a:rPr lang="sv-SE" baseline="0" dirty="0"/>
              <a:t> till vänster visar vulkanen Pinatubos utbrott på Filippinerna 1991.)</a:t>
            </a:r>
            <a:endParaRPr lang="sv-SE" dirty="0"/>
          </a:p>
          <a:p>
            <a:pPr marL="285750" indent="-285750">
              <a:buFont typeface="Arial" panose="020B0604020202020204" pitchFamily="34" charset="0"/>
              <a:buChar char="•"/>
            </a:pPr>
            <a:r>
              <a:rPr lang="sv-SE" b="1" dirty="0"/>
              <a:t>Solens egen ljusstyrka </a:t>
            </a:r>
            <a:r>
              <a:rPr lang="sv-SE" dirty="0"/>
              <a:t>skiftar en aning från år till år.</a:t>
            </a:r>
          </a:p>
          <a:p>
            <a:pPr marL="285750" indent="-285750">
              <a:buFont typeface="Arial" panose="020B0604020202020204" pitchFamily="34" charset="0"/>
              <a:buChar char="•"/>
            </a:pPr>
            <a:r>
              <a:rPr lang="sv-SE" dirty="0"/>
              <a:t>Långsamma förändringar av </a:t>
            </a:r>
            <a:r>
              <a:rPr lang="sv-SE" b="1" dirty="0"/>
              <a:t>jordens bana kring solen</a:t>
            </a:r>
            <a:r>
              <a:rPr lang="sv-SE" dirty="0"/>
              <a:t> och av </a:t>
            </a:r>
            <a:r>
              <a:rPr lang="sv-SE" b="1" dirty="0"/>
              <a:t>jordaxelns riktning </a:t>
            </a:r>
            <a:r>
              <a:rPr lang="sv-SE" dirty="0"/>
              <a:t>ligger bakom växlingarna mellan istidsförhållanden och det slags mildare klimat vi har i dag. (Bilden uppe till höger visar hur jordaxeln</a:t>
            </a:r>
            <a:r>
              <a:rPr lang="sv-SE" baseline="0" dirty="0"/>
              <a:t> ändrar riktning.)</a:t>
            </a:r>
            <a:endParaRPr lang="sv-SE" dirty="0"/>
          </a:p>
          <a:p>
            <a:endParaRPr lang="sv-SE" dirty="0"/>
          </a:p>
          <a:p>
            <a:r>
              <a:rPr lang="sv-SE" dirty="0"/>
              <a:t>Men också människan har börjat inverka på klimatet:</a:t>
            </a:r>
          </a:p>
          <a:p>
            <a:endParaRPr lang="sv-SE" dirty="0"/>
          </a:p>
          <a:p>
            <a:pPr marL="285750" indent="-285750">
              <a:buFont typeface="Arial" panose="020B0604020202020204" pitchFamily="34" charset="0"/>
              <a:buChar char="•"/>
            </a:pPr>
            <a:r>
              <a:rPr lang="sv-SE" dirty="0"/>
              <a:t>En del av våra </a:t>
            </a:r>
            <a:r>
              <a:rPr lang="sv-SE" b="0" dirty="0"/>
              <a:t>föroreningsutsläpp</a:t>
            </a:r>
            <a:r>
              <a:rPr lang="sv-SE" dirty="0"/>
              <a:t> fyller luften med </a:t>
            </a:r>
            <a:r>
              <a:rPr lang="sv-SE" b="1" dirty="0"/>
              <a:t>partiklar</a:t>
            </a:r>
            <a:r>
              <a:rPr lang="sv-SE" dirty="0"/>
              <a:t> som skymmer bort eller fångar upp solljus.</a:t>
            </a:r>
          </a:p>
          <a:p>
            <a:pPr marL="285750" indent="-285750">
              <a:buFont typeface="Arial" panose="020B0604020202020204" pitchFamily="34" charset="0"/>
              <a:buChar char="•"/>
            </a:pPr>
            <a:r>
              <a:rPr lang="sv-SE" dirty="0"/>
              <a:t>Andra utsläpp förstärker atmosfärens </a:t>
            </a:r>
            <a:r>
              <a:rPr lang="sv-SE" b="1" dirty="0"/>
              <a:t>växthuseffekt</a:t>
            </a:r>
            <a:r>
              <a:rPr lang="sv-SE" dirty="0"/>
              <a:t>. (Bilden nere till höger är från</a:t>
            </a:r>
            <a:r>
              <a:rPr lang="sv-SE" baseline="0" dirty="0"/>
              <a:t> dagens Shanghai.)</a:t>
            </a:r>
            <a:endParaRPr lang="sv-SE"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a:t>
            </a:fld>
            <a:endParaRPr lang="en-US"/>
          </a:p>
        </p:txBody>
      </p:sp>
    </p:spTree>
    <p:extLst>
      <p:ext uri="{BB962C8B-B14F-4D97-AF65-F5344CB8AC3E}">
        <p14:creationId xmlns:p14="http://schemas.microsoft.com/office/powerpoint/2010/main" val="1107570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Hur mycket kommer havet att stiga?</a:t>
            </a:r>
            <a:endParaRPr lang="en-US" sz="1200" b="1" dirty="0"/>
          </a:p>
          <a:p>
            <a:endParaRPr lang="sv-SE" dirty="0"/>
          </a:p>
          <a:p>
            <a:r>
              <a:rPr lang="sv-SE" dirty="0"/>
              <a:t>Den globala</a:t>
            </a:r>
            <a:r>
              <a:rPr lang="sv-SE" baseline="0" dirty="0"/>
              <a:t> </a:t>
            </a:r>
            <a:r>
              <a:rPr lang="sv-SE" dirty="0"/>
              <a:t>uppvärmning som människan nu åstadkommer får följder som </a:t>
            </a:r>
            <a:r>
              <a:rPr lang="sv-SE" baseline="0" dirty="0"/>
              <a:t>består mycket långt in i framtiden. Havet kommer gradvis att kunna stiga flera meter under loppet av kommande århundraden och årtusenden, även om vi skulle stoppa utsläppen av växthusgaser helt inom några decennier. På lång sikt är det framför allt inlandsisarna på Grönland och i Antarktis som kommer att bidra till havsnivåhöjningen genom att de efterhand väntas krympa i det varmare klimatet.</a:t>
            </a:r>
          </a:p>
          <a:p>
            <a:r>
              <a:rPr lang="sv-SE" baseline="0" dirty="0"/>
              <a:t> </a:t>
            </a:r>
          </a:p>
          <a:p>
            <a:r>
              <a:rPr lang="sv-SE" baseline="0" dirty="0"/>
              <a:t>Havsnivåhöjningens storlek blir beroende av hur mycket koldioxid och andra växthusgaser vi totalt släpper ut. Gör vi slut på alla de reserver av fossila bränslen som är kända i dag kommer havsnivån att kunna stiga med gott och väl ett tiotal meter på några tusen års sikt. I så fall kommer betydande delar av exempelvis Skånes nutida bebyggelse och bästa åkermark att hamna under vatten (kartan till höger).</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Utöver de kända bränslereserverna finns av allt att döma betydligt större tillgångar av fossila bränslen som ännu inte är upptäckta eller kartlagda i detalj. Skulle vi förbruka också dem skulle havet med tiden kunna stiga med så mycket </a:t>
            </a:r>
            <a:r>
              <a:rPr lang="sv-SE" sz="1200" kern="1200" baseline="0" dirty="0">
                <a:solidFill>
                  <a:schemeClr val="tx1"/>
                </a:solidFill>
                <a:latin typeface="+mn-lt"/>
                <a:ea typeface="+mn-ea"/>
                <a:cs typeface="+mn-cs"/>
              </a:rPr>
              <a:t>som ett femtiotal meter. Havsnivåns höjning – hur omfattande den nu blir – är något som kommer påverka världen mycket långt in i framtiden. Men redan idag påverkas vi på många håll i världen av havsnivåhöjningen – ett exempel är just Skåne, som med sin obefintliga landhöjning och erosionskänsliga kust har översvämningar och bortspolade stränder som en växande utmaning. </a:t>
            </a:r>
          </a:p>
          <a:p>
            <a:endParaRPr lang="sv-SE" baseline="0"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20</a:t>
            </a:fld>
            <a:endParaRPr lang="en-US"/>
          </a:p>
        </p:txBody>
      </p:sp>
    </p:spTree>
    <p:extLst>
      <p:ext uri="{BB962C8B-B14F-4D97-AF65-F5344CB8AC3E}">
        <p14:creationId xmlns:p14="http://schemas.microsoft.com/office/powerpoint/2010/main" val="389423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a:t>Risk för tröskeleffekter</a:t>
            </a:r>
          </a:p>
          <a:p>
            <a:pPr algn="l"/>
            <a:endParaRPr lang="sv-SE" sz="1200" b="1" dirty="0"/>
          </a:p>
          <a:p>
            <a:pPr algn="l"/>
            <a:r>
              <a:rPr lang="sv-SE" sz="1200" b="0" dirty="0"/>
              <a:t>Ju mer människans klimatpåverkan fortsätter att öka, desto mer tilltar risken för </a:t>
            </a:r>
            <a:r>
              <a:rPr lang="sv-SE" sz="1200" b="1" dirty="0"/>
              <a:t>tröskeleffekter</a:t>
            </a:r>
            <a:r>
              <a:rPr lang="sv-SE" sz="1200" b="0" dirty="0"/>
              <a:t>, </a:t>
            </a:r>
            <a:r>
              <a:rPr lang="sv-SE" sz="1200" b="0" baseline="0" dirty="0"/>
              <a:t>oväntade och ganska plötsliga förändringar som kanske inte går att vända även om vår klimatpåverkan senare skulle minska igen.</a:t>
            </a:r>
          </a:p>
          <a:p>
            <a:pPr algn="l"/>
            <a:endParaRPr lang="sv-SE" sz="1200" b="0" baseline="0" dirty="0"/>
          </a:p>
          <a:p>
            <a:pPr algn="l"/>
            <a:r>
              <a:rPr lang="sv-SE" sz="1200" b="0" baseline="0" dirty="0"/>
              <a:t>Det kan exempelvis tänkas att instabila delar av den antarktiska inlandsisen lossnar och glider ut i havet och att havsnivån därigenom stiger med flera meter redan inom något eller några sekler. Satellitbilden till </a:t>
            </a:r>
            <a:r>
              <a:rPr lang="sv-SE" sz="1200" b="0" kern="1200" baseline="0" dirty="0">
                <a:solidFill>
                  <a:schemeClr val="tx1"/>
                </a:solidFill>
                <a:latin typeface="+mn-lt"/>
                <a:ea typeface="+mn-ea"/>
                <a:cs typeface="+mn-cs"/>
              </a:rPr>
              <a:t>vänster visar en tre mil lång spricka i en glaciärtunga som når ut i havet från Antarktis. Om sådana glaciärtungor bryts sönder och skingras kan is från inlandet snabbare börja strömma ut i havet. En annan tänkbar tröskeleffekt vore en abrupt störning av AMOC (den atlantiska havscirkulation som bland annat innefattar Golfströmmen), något som skulle medföra omfattande klimateffekter på båda sidorna av Atlanten.</a:t>
            </a:r>
          </a:p>
          <a:p>
            <a:pPr algn="l"/>
            <a:endParaRPr lang="sv-SE" sz="1200" b="0" baseline="0" dirty="0"/>
          </a:p>
          <a:p>
            <a:pPr algn="l"/>
            <a:r>
              <a:rPr lang="sv-SE" sz="1200" b="0" baseline="0" dirty="0"/>
              <a:t>Farhågor finns också om att stora mängder koldioxid och metan kan frigöras från frusna jordlager och havssediment i Arktis om uppvärmningen gör att de börjar tina. I så fall skulle växthuseffekten förstärkas ytterligare, med ännu kraftigare uppvärmning som resultat. På fotot till höger är en strandbrink i Alaska på väg att kollapsa genom att de tidigare ständigt frusna jordlagren utsatts för temperaturhöjning och ökad vågerosion.</a:t>
            </a:r>
          </a:p>
          <a:p>
            <a:pPr algn="l"/>
            <a:endParaRPr lang="sv-SE" sz="1200" b="0" baseline="0" dirty="0"/>
          </a:p>
          <a:p>
            <a:pPr algn="l"/>
            <a:endParaRPr lang="en-US" sz="1200"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21</a:t>
            </a:fld>
            <a:endParaRPr lang="en-US"/>
          </a:p>
        </p:txBody>
      </p:sp>
    </p:spTree>
    <p:extLst>
      <p:ext uri="{BB962C8B-B14F-4D97-AF65-F5344CB8AC3E}">
        <p14:creationId xmlns:p14="http://schemas.microsoft.com/office/powerpoint/2010/main" val="2779491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Det är inte för sent att begränsa klimatstörningarna</a:t>
            </a:r>
            <a:endParaRPr lang="en-US" sz="1200" b="1" dirty="0"/>
          </a:p>
          <a:p>
            <a:endParaRPr lang="sv-SE" dirty="0"/>
          </a:p>
          <a:p>
            <a:r>
              <a:rPr lang="sv-SE" dirty="0"/>
              <a:t>Trots allt är det ännu inte för sent att begränsa vår inverkan på klimatet. Än har vi möjlighet att till våra barnbarn överlämna en värld där isarna bär i svenska skärgårdar, en värld där människor i varmare länder kan bruka sin jord utan att grödorna förtvinar av torka, en värld där Venedig fort­farande når ovanför havsytan. Förutsättningen är att vi alla är beredda att göra något åt saken.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22</a:t>
            </a:fld>
            <a:endParaRPr lang="en-US"/>
          </a:p>
        </p:txBody>
      </p:sp>
    </p:spTree>
    <p:extLst>
      <p:ext uri="{BB962C8B-B14F-4D97-AF65-F5344CB8AC3E}">
        <p14:creationId xmlns:p14="http://schemas.microsoft.com/office/powerpoint/2010/main" val="1236158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Alternativ till fossila bränslen</a:t>
            </a:r>
          </a:p>
          <a:p>
            <a:endParaRPr lang="sv-SE" dirty="0"/>
          </a:p>
          <a:p>
            <a:r>
              <a:rPr lang="sv-SE" dirty="0"/>
              <a:t>Möjligheterna att i stor skala ersätta fossila bränslen med alternativa energikällor har tidigare ofta underskattats. Både vindkraft och solceller är numera mycket konkurrenskraftiga och </a:t>
            </a:r>
            <a:r>
              <a:rPr lang="sv-SE"/>
              <a:t>installeras i dag </a:t>
            </a:r>
            <a:r>
              <a:rPr lang="sv-SE" dirty="0"/>
              <a:t>i en omfattning som få förutsåg för bara några år sedan. Diagrammen visar hur Internationella energirådet (International Energy Agency) år för år har fått justera upp sina prognoser för utbyggnadstakten. Verkligheten har hela tiden överträffat förväntningarna. Också u</a:t>
            </a:r>
            <a:r>
              <a:rPr lang="sv-SE" sz="1200" kern="1200" dirty="0">
                <a:solidFill>
                  <a:schemeClr val="tx1"/>
                </a:solidFill>
                <a:latin typeface="+mn-lt"/>
                <a:ea typeface="+mn-ea"/>
                <a:cs typeface="+mn-cs"/>
              </a:rPr>
              <a:t>tbyggnaden av </a:t>
            </a:r>
            <a:r>
              <a:rPr lang="sv-SE" sz="1200" kern="1200" dirty="0" err="1">
                <a:solidFill>
                  <a:schemeClr val="tx1"/>
                </a:solidFill>
                <a:latin typeface="+mn-lt"/>
                <a:ea typeface="+mn-ea"/>
                <a:cs typeface="+mn-cs"/>
              </a:rPr>
              <a:t>energilager</a:t>
            </a:r>
            <a:r>
              <a:rPr lang="sv-SE" sz="1200" kern="1200" dirty="0">
                <a:solidFill>
                  <a:schemeClr val="tx1"/>
                </a:solidFill>
                <a:latin typeface="+mn-lt"/>
                <a:ea typeface="+mn-ea"/>
                <a:cs typeface="+mn-cs"/>
              </a:rPr>
              <a:t> har under senare år tenderat att gå snabbare än förutspått.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Samtidigt som fossila bränslen ersätts med alternativa bränslen behövs en allmän effektivisering av energi- och resursanvändningen. Klimatomställningen blir annars betydligt svårare att genomföra, med ökad risk för konflikter relaterade till exempelvis mineralutvinning, biologisk mångfald och livsmedelsförsörjning. </a:t>
            </a:r>
            <a:endParaRPr lang="en-US" sz="1200" kern="1200" dirty="0">
              <a:solidFill>
                <a:schemeClr val="tx1"/>
              </a:solidFill>
              <a:latin typeface="+mn-lt"/>
              <a:ea typeface="+mn-ea"/>
              <a:cs typeface="+mn-cs"/>
            </a:endParaRPr>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23</a:t>
            </a:fld>
            <a:endParaRPr lang="en-US"/>
          </a:p>
        </p:txBody>
      </p:sp>
    </p:spTree>
    <p:extLst>
      <p:ext uri="{BB962C8B-B14F-4D97-AF65-F5344CB8AC3E}">
        <p14:creationId xmlns:p14="http://schemas.microsoft.com/office/powerpoint/2010/main" val="3389085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Det blir allt</a:t>
            </a:r>
            <a:r>
              <a:rPr lang="sv-SE" b="1" baseline="0" dirty="0"/>
              <a:t> mer bråttom</a:t>
            </a:r>
          </a:p>
          <a:p>
            <a:endParaRPr lang="sv-SE" b="1" baseline="0" dirty="0"/>
          </a:p>
          <a:p>
            <a:r>
              <a:rPr lang="sv-SE" b="0" dirty="0"/>
              <a:t>Ju längre vi väntar med att reducera utsläppen av koldioxid, desto snabbare</a:t>
            </a:r>
            <a:r>
              <a:rPr lang="sv-SE" b="0" baseline="0" dirty="0"/>
              <a:t> </a:t>
            </a:r>
            <a:r>
              <a:rPr lang="sv-SE" b="0" dirty="0"/>
              <a:t>kommer vi att tvingas minska dem under kommande år, förutsatt att vi vill hålla den globala uppvärmningen på en någorlunda hanterlig nivå. Diagrammet visar hur koldioxidutsläppen vid olika tillfällen skulle behöva förändras för att vi skulle kunna begränsa uppvärmningen till två grader. Hade vi börjat dra ned på utsläppen redan kring år 2000 kunde vi ha nöjt oss med en betydligt måttligare minskningstakt än den vi skulle behöva ta till nu. Parisavtalets mål är att begränsa uppvärmningen </a:t>
            </a:r>
            <a:r>
              <a:rPr lang="sv-SE" b="0" i="1" dirty="0"/>
              <a:t>långt under </a:t>
            </a:r>
            <a:r>
              <a:rPr lang="sv-SE" b="0" dirty="0"/>
              <a:t>två grader, och helst under 1,5 grad, jämfört med förindustriell tid.</a:t>
            </a:r>
            <a:endParaRPr lang="en-US"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24</a:t>
            </a:fld>
            <a:endParaRPr lang="en-US"/>
          </a:p>
        </p:txBody>
      </p:sp>
    </p:spTree>
    <p:extLst>
      <p:ext uri="{BB962C8B-B14F-4D97-AF65-F5344CB8AC3E}">
        <p14:creationId xmlns:p14="http://schemas.microsoft.com/office/powerpoint/2010/main" val="4281372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Klimatanpassning</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latin typeface="+mn-lt"/>
                <a:ea typeface="+mn-ea"/>
                <a:cs typeface="+mn-cs"/>
              </a:rPr>
              <a:t>Den globala uppvärmningen pågår, och för att möta denna utmaning räcker det inte med att begränsa utsläppen av växthusgaser. Samhället måste också </a:t>
            </a:r>
            <a:r>
              <a:rPr lang="sv-SE" sz="1200" b="1" kern="1200" dirty="0">
                <a:solidFill>
                  <a:schemeClr val="tx1"/>
                </a:solidFill>
                <a:latin typeface="+mn-lt"/>
                <a:ea typeface="+mn-ea"/>
                <a:cs typeface="+mn-cs"/>
              </a:rPr>
              <a:t>anpassas</a:t>
            </a:r>
            <a:r>
              <a:rPr lang="sv-SE" sz="1200" b="0" kern="1200" dirty="0">
                <a:solidFill>
                  <a:schemeClr val="tx1"/>
                </a:solidFill>
                <a:latin typeface="+mn-lt"/>
                <a:ea typeface="+mn-ea"/>
                <a:cs typeface="+mn-cs"/>
              </a:rPr>
              <a:t> till de klimatförändringar som vi märker av redan idag och till dem som vi inte kommer att kunna förhindra i framtiden. Eftersom klimatförändringen påverkar alla delar av samhället behövs också klimatanpassningsarbetet inom alla samhällsområden. Det kan handla om allt från hur vi bygger och planerar våra städer, så att de bättre kan hantera översvämningsrisker orsakade av skyfall eller stigande havsnivåer, till informativa åtgärder inom vården för att bättre hantera hälsorisker vid värmeböljor.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Ett exempel på klimatanpassning är att dra nytta av naturens egen förmåga att stå emot negativa klimateffekter. Genom att arbeta med så kallade </a:t>
            </a:r>
            <a:r>
              <a:rPr lang="sv-SE" sz="1200" b="1" i="0" kern="1200" dirty="0">
                <a:solidFill>
                  <a:schemeClr val="tx1"/>
                </a:solidFill>
                <a:latin typeface="+mn-lt"/>
                <a:ea typeface="+mn-ea"/>
                <a:cs typeface="+mn-cs"/>
              </a:rPr>
              <a:t>naturbaserade lösningar </a:t>
            </a:r>
            <a:r>
              <a:rPr lang="sv-SE" sz="1200" kern="1200" dirty="0">
                <a:solidFill>
                  <a:schemeClr val="tx1"/>
                </a:solidFill>
                <a:latin typeface="+mn-lt"/>
                <a:ea typeface="+mn-ea"/>
                <a:cs typeface="+mn-cs"/>
              </a:rPr>
              <a:t>såsom parker, trädalléer eller våtmarker kan vi hantera många klimatrisker, t.ex. översvämningar eller värmeböljor – samtidigt som vi får andra nyttor på köpet i form av bl.a. rekreationsområden eller biologisk mångfald. Ett sådant exempel visar den här bilden på – ett </a:t>
            </a:r>
            <a:r>
              <a:rPr lang="sv-SE" sz="1200" kern="1200" dirty="0" err="1">
                <a:solidFill>
                  <a:schemeClr val="tx1"/>
                </a:solidFill>
                <a:latin typeface="+mn-lt"/>
                <a:ea typeface="+mn-ea"/>
                <a:cs typeface="+mn-cs"/>
              </a:rPr>
              <a:t>svackdike</a:t>
            </a:r>
            <a:r>
              <a:rPr lang="sv-SE" sz="1200" kern="1200" dirty="0">
                <a:solidFill>
                  <a:schemeClr val="tx1"/>
                </a:solidFill>
                <a:latin typeface="+mn-lt"/>
                <a:ea typeface="+mn-ea"/>
                <a:cs typeface="+mn-cs"/>
              </a:rPr>
              <a:t> i Norra Djurgårdsstaden i Stockholm. Förutom att omhänderta dagvatten bidrar det öppna </a:t>
            </a:r>
            <a:r>
              <a:rPr lang="sv-SE" sz="1200" kern="1200" dirty="0" err="1">
                <a:solidFill>
                  <a:schemeClr val="tx1"/>
                </a:solidFill>
                <a:latin typeface="+mn-lt"/>
                <a:ea typeface="+mn-ea"/>
                <a:cs typeface="+mn-cs"/>
              </a:rPr>
              <a:t>svackdiket</a:t>
            </a:r>
            <a:r>
              <a:rPr lang="sv-SE" sz="1200" kern="1200" dirty="0">
                <a:solidFill>
                  <a:schemeClr val="tx1"/>
                </a:solidFill>
                <a:latin typeface="+mn-lt"/>
                <a:ea typeface="+mn-ea"/>
                <a:cs typeface="+mn-cs"/>
              </a:rPr>
              <a:t> till biologisk mångfald och skapar ett rekreativt inslag i stadsmiljön.</a:t>
            </a:r>
            <a:endParaRPr lang="en-US"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25D82C8D-5D8F-4B0D-B6AA-08631FB95048}" type="slidenum">
              <a:rPr lang="en-US" smtClean="0"/>
              <a:t>25</a:t>
            </a:fld>
            <a:endParaRPr lang="en-US"/>
          </a:p>
        </p:txBody>
      </p:sp>
    </p:spTree>
    <p:extLst>
      <p:ext uri="{BB962C8B-B14F-4D97-AF65-F5344CB8AC3E}">
        <p14:creationId xmlns:p14="http://schemas.microsoft.com/office/powerpoint/2010/main" val="308091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Växthuseffekten</a:t>
            </a:r>
          </a:p>
          <a:p>
            <a:endParaRPr lang="sv-SE" b="1" dirty="0"/>
          </a:p>
          <a:p>
            <a:r>
              <a:rPr lang="sv-SE" dirty="0"/>
              <a:t>Solljus som når jordytan omvandlas till värme (vänstra</a:t>
            </a:r>
            <a:r>
              <a:rPr lang="sv-SE" baseline="0" dirty="0"/>
              <a:t> bilden)</a:t>
            </a:r>
            <a:r>
              <a:rPr lang="sv-SE" dirty="0"/>
              <a:t>. Energin skickas ut mot rymden igen i form av värmestrålning. Om atmosfären inte hade kunnat fånga upp sådan strålning skulle det ha varit mycket kallt vid jordytan.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verkligheten innehåller atmosfären gaser som kan hejda värmestrålning (högra bilden). En del av den uppfångade värmen skickas tillbaka mot jordytan, som på så sätt blir varmare än den annars skulle varit. Det är detta vi kallar växthuseffekten.</a:t>
            </a:r>
          </a:p>
          <a:p>
            <a:endParaRPr lang="sv-SE"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3</a:t>
            </a:fld>
            <a:endParaRPr lang="en-US"/>
          </a:p>
        </p:txBody>
      </p:sp>
    </p:spTree>
    <p:extLst>
      <p:ext uri="{BB962C8B-B14F-4D97-AF65-F5344CB8AC3E}">
        <p14:creationId xmlns:p14="http://schemas.microsoft.com/office/powerpoint/2010/main" val="203163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Klimatförändringar i det förgångna</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Klimatet på jorden har genomgått stora förändringar under årtusendenas och årmiljonernas gång. Under den senaste istiden var klimatet mycket instabilt, inte minst i vår del av världen. Temperaturen kunde förändras drastiskt på bara några decennier,</a:t>
            </a:r>
            <a:r>
              <a:rPr lang="sv-SE" baseline="0" dirty="0"/>
              <a:t> framför allt genom att havsströmmarnas egenskaper varierade.</a:t>
            </a:r>
          </a:p>
          <a:p>
            <a:br>
              <a:rPr lang="sv-SE" dirty="0"/>
            </a:br>
            <a:r>
              <a:rPr lang="sv-SE" dirty="0"/>
              <a:t>När istiden upphörde för drygt 10 000 år sedan blev klimatet inte bara varmare</a:t>
            </a:r>
            <a:r>
              <a:rPr lang="sv-SE" baseline="0" dirty="0"/>
              <a:t> utan också </a:t>
            </a:r>
            <a:r>
              <a:rPr lang="sv-SE" dirty="0"/>
              <a:t>betydligt stabilare. Detta gav människan möjlighet att bli jordbrukare, vilket i sin tur skapade förutsättningar för senare tiders snabba utveckling av kultur, samhälle och teknik.</a:t>
            </a:r>
          </a:p>
          <a:p>
            <a:endParaRPr lang="sv-SE" dirty="0"/>
          </a:p>
          <a:p>
            <a:r>
              <a:rPr lang="sv-SE" dirty="0"/>
              <a:t>Bilden visar temperaturdata från Grönland. I andra delar av världen har klimatförändringarna delvis sett annorlunda ut – i genomsnitt för hela jorden torde det </a:t>
            </a:r>
            <a:r>
              <a:rPr lang="sv-SE"/>
              <a:t>exempelvis vara varmare </a:t>
            </a:r>
            <a:r>
              <a:rPr lang="sv-SE" dirty="0"/>
              <a:t>idag än det har varit någonsin tidigare under holocen – men instabiliteten under istiden och stabiliteten under holocen (fram till 1900-talet) har gått igen överallt.</a:t>
            </a:r>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4</a:t>
            </a:fld>
            <a:endParaRPr lang="en-US"/>
          </a:p>
        </p:txBody>
      </p:sp>
    </p:spTree>
    <p:extLst>
      <p:ext uri="{BB962C8B-B14F-4D97-AF65-F5344CB8AC3E}">
        <p14:creationId xmlns:p14="http://schemas.microsoft.com/office/powerpoint/2010/main" val="238131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Klimatförändringar i modern tid</a:t>
            </a:r>
          </a:p>
          <a:p>
            <a:endParaRPr lang="sv-SE" dirty="0"/>
          </a:p>
          <a:p>
            <a:r>
              <a:rPr lang="sv-SE" dirty="0"/>
              <a:t>Sedan 1900-talets början har temperaturen börjat avvika allt mer från tidigare seklers ganska stabila nivå (övre</a:t>
            </a:r>
            <a:r>
              <a:rPr lang="sv-SE" baseline="0" dirty="0"/>
              <a:t> bilden)</a:t>
            </a:r>
            <a:r>
              <a:rPr lang="sv-SE" dirty="0"/>
              <a:t>. Efter 1970-talet har </a:t>
            </a:r>
            <a:r>
              <a:rPr lang="sv-SE" sz="1200" kern="1200" dirty="0">
                <a:solidFill>
                  <a:schemeClr val="tx1"/>
                </a:solidFill>
                <a:latin typeface="+mn-lt"/>
                <a:ea typeface="+mn-ea"/>
                <a:cs typeface="+mn-cs"/>
              </a:rPr>
              <a:t>uppvärmningen varit särskilt kraftig. Tioårsperioden 2016–2025 var i snitt cirka 1,3 grader varmare jämfört med 1800-talets andra hälft. </a:t>
            </a:r>
          </a:p>
          <a:p>
            <a:endParaRPr lang="sv-SE" dirty="0"/>
          </a:p>
          <a:p>
            <a:r>
              <a:rPr lang="sv-SE" dirty="0"/>
              <a:t>Nederbördsmängderna</a:t>
            </a:r>
            <a:r>
              <a:rPr lang="sv-SE" baseline="0" dirty="0"/>
              <a:t> har ökat i en del områden men minskat på andra håll (undre bilden). Minskningarna har till stor del ägt rum i områden som redan tidigare var torra.</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5</a:t>
            </a:fld>
            <a:endParaRPr lang="en-US"/>
          </a:p>
        </p:txBody>
      </p:sp>
    </p:spTree>
    <p:extLst>
      <p:ext uri="{BB962C8B-B14F-4D97-AF65-F5344CB8AC3E}">
        <p14:creationId xmlns:p14="http://schemas.microsoft.com/office/powerpoint/2010/main" val="156081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Konsekvenser av uppvärmningen</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På grund av de senaste hundra årens</a:t>
            </a:r>
            <a:r>
              <a:rPr lang="sv-SE" baseline="0" dirty="0"/>
              <a:t> uppvärmning har förekomsterna av is och snö minskat allt mer. I</a:t>
            </a:r>
            <a:r>
              <a:rPr lang="sv-SE" dirty="0"/>
              <a:t> Arktis har inte minst havsisen krympt markant, i synnerhet sommartid (vänstra bilden).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En annan konsekvens av uppvärmningen är att världshavets nivå sakta men säkert har börjat stiga (undre bilden). Sedan</a:t>
            </a:r>
            <a:r>
              <a:rPr lang="sv-SE" baseline="0" dirty="0"/>
              <a:t> början av 1900-talet </a:t>
            </a:r>
            <a:r>
              <a:rPr lang="sv-SE" dirty="0"/>
              <a:t>har</a:t>
            </a:r>
            <a:r>
              <a:rPr lang="sv-SE" baseline="0" dirty="0"/>
              <a:t> nivån höjts med närmare 25 cm. H</a:t>
            </a:r>
            <a:r>
              <a:rPr lang="sv-SE" dirty="0"/>
              <a:t>öjningen beror delvis på att glaciärer och inlandsisar smälter av (fotot visar</a:t>
            </a:r>
            <a:r>
              <a:rPr lang="sv-SE" baseline="0" dirty="0"/>
              <a:t> Storglaciären vid Kebnekaise)</a:t>
            </a:r>
            <a:r>
              <a:rPr lang="sv-SE" dirty="0"/>
              <a:t>. En annan orsak</a:t>
            </a:r>
            <a:r>
              <a:rPr lang="sv-SE" baseline="0" dirty="0"/>
              <a:t> är att havsvattnet expanderar när det blir varmare.</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6</a:t>
            </a:fld>
            <a:endParaRPr lang="en-US"/>
          </a:p>
        </p:txBody>
      </p:sp>
    </p:spTree>
    <p:extLst>
      <p:ext uri="{BB962C8B-B14F-4D97-AF65-F5344CB8AC3E}">
        <p14:creationId xmlns:p14="http://schemas.microsoft.com/office/powerpoint/2010/main" val="151111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Varför förändras</a:t>
            </a:r>
            <a:r>
              <a:rPr lang="sv-SE" b="1" baseline="0" dirty="0"/>
              <a:t> klimatet nu?</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Temperaturens uppgång sedan 1800-talet stämmer väl överens med hur luftens innehåll av koldioxid och andra växthusgaser har ökat under samma tid. </a:t>
            </a:r>
          </a:p>
          <a:p>
            <a:r>
              <a:rPr lang="sv-SE" dirty="0"/>
              <a:t>Den snabba uppvärmningen sedan 1970-talet går över huvud taget inte att förklara annat än som en följd av att växthuseffekten har förstärkts.</a:t>
            </a:r>
            <a:endParaRPr lang="en-US"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7</a:t>
            </a:fld>
            <a:endParaRPr lang="en-US"/>
          </a:p>
        </p:txBody>
      </p:sp>
    </p:spTree>
    <p:extLst>
      <p:ext uri="{BB962C8B-B14F-4D97-AF65-F5344CB8AC3E}">
        <p14:creationId xmlns:p14="http://schemas.microsoft.com/office/powerpoint/2010/main" val="1492123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Varför har det inte blivit ännu varmare?</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klimatförändringarna bara hade berott på utsläppen av växthusgaser borde uppvärmningen enligt forskarnas beräkningar ha blivit ännu något större än den som faktiskt uppmätts (övre diagrammet).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sz="1200" kern="1200" baseline="0" dirty="0">
                <a:solidFill>
                  <a:schemeClr val="tx1"/>
                </a:solidFill>
                <a:latin typeface="+mn-lt"/>
                <a:ea typeface="+mn-ea"/>
                <a:cs typeface="+mn-cs"/>
              </a:rPr>
              <a:t>Om beräkningarna dessutom tar hänsyn till partikelformiga luftföroreningar och naturlig klimatpåverkan (vulkanutbrott och föränderlig solstrålning) stämmer resultaten bättre med den uppmätta temperaturhöjningen (undre diagrammet). Partiklarna har i viss mån motverkat uppvärmningen. Att luftens partikelinnehåll nu har börjat minska är positivt för hälsa och miljö, men det leder till att växthuseffekten slår igenom med ökad kraft. </a:t>
            </a:r>
          </a:p>
          <a:p>
            <a:endParaRPr lang="sv-SE" sz="1200" kern="1200" baseline="0" dirty="0">
              <a:solidFill>
                <a:schemeClr val="tx1"/>
              </a:solidFill>
              <a:latin typeface="+mn-lt"/>
              <a:ea typeface="+mn-ea"/>
              <a:cs typeface="+mn-cs"/>
            </a:endParaRPr>
          </a:p>
          <a:p>
            <a:r>
              <a:rPr lang="sv-SE" sz="1200" kern="1200" baseline="0" dirty="0">
                <a:solidFill>
                  <a:schemeClr val="tx1"/>
                </a:solidFill>
                <a:latin typeface="+mn-lt"/>
                <a:ea typeface="+mn-ea"/>
                <a:cs typeface="+mn-cs"/>
              </a:rPr>
              <a:t>Partikelformiga luftföroreningar härrör från källor som industri, förbränningsanläggningar och trafik men också från småskalig eldning för uppvärmning, matlagning etc. </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Satellitbilden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visar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partikelslöjor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över</a:t>
            </a:r>
            <a:r>
              <a:rPr lang="en-US" sz="1200" kern="1200" baseline="0" dirty="0">
                <a:solidFill>
                  <a:schemeClr val="tx1"/>
                </a:solidFill>
                <a:latin typeface="+mn-lt"/>
                <a:ea typeface="+mn-ea"/>
                <a:cs typeface="+mn-cs"/>
              </a:rPr>
              <a:t> Bangladesh och </a:t>
            </a:r>
            <a:r>
              <a:rPr lang="en-US" sz="1200" kern="1200" baseline="0" dirty="0" err="1">
                <a:solidFill>
                  <a:schemeClr val="tx1"/>
                </a:solidFill>
                <a:latin typeface="+mn-lt"/>
                <a:ea typeface="+mn-ea"/>
                <a:cs typeface="+mn-cs"/>
              </a:rPr>
              <a:t>östra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Indien</a:t>
            </a:r>
            <a:r>
              <a:rPr lang="en-US" sz="1200" kern="1200" baseline="0" dirty="0">
                <a:solidFill>
                  <a:schemeClr val="tx1"/>
                </a:solidFill>
                <a:latin typeface="+mn-lt"/>
                <a:ea typeface="+mn-ea"/>
                <a:cs typeface="+mn-cs"/>
              </a:rPr>
              <a:t>.)</a:t>
            </a:r>
            <a:endParaRPr lang="sv-SE"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8</a:t>
            </a:fld>
            <a:endParaRPr lang="en-US"/>
          </a:p>
        </p:txBody>
      </p:sp>
    </p:spTree>
    <p:extLst>
      <p:ext uri="{BB962C8B-B14F-4D97-AF65-F5344CB8AC3E}">
        <p14:creationId xmlns:p14="http://schemas.microsoft.com/office/powerpoint/2010/main" val="404840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Varifrån kommer koldioxidutsläppen?</a:t>
            </a:r>
          </a:p>
          <a:p>
            <a:endParaRPr lang="sv-SE" dirty="0"/>
          </a:p>
          <a:p>
            <a:r>
              <a:rPr lang="sv-SE" dirty="0"/>
              <a:t>Att koldioxidhalten i atmosfären stiger och växthuseffekten på så sätt förstärks beror framför allt</a:t>
            </a:r>
            <a:r>
              <a:rPr lang="sv-SE" baseline="0" dirty="0"/>
              <a:t> </a:t>
            </a:r>
            <a:r>
              <a:rPr lang="sv-SE" dirty="0"/>
              <a:t>på vår användning av stenkol, olja, fossilgas (naturgas)</a:t>
            </a:r>
            <a:r>
              <a:rPr lang="sv-SE" baseline="0" dirty="0"/>
              <a:t> och liknande </a:t>
            </a:r>
            <a:r>
              <a:rPr lang="sv-SE" b="1" dirty="0"/>
              <a:t>fossila bränslen</a:t>
            </a:r>
            <a:r>
              <a:rPr lang="sv-SE" dirty="0"/>
              <a:t>. Sådana</a:t>
            </a:r>
            <a:r>
              <a:rPr lang="sv-SE" baseline="0" dirty="0"/>
              <a:t> bränslen består av kolföreningar och utgör rester av växter eller djur som levde för många miljoner år sedan. </a:t>
            </a:r>
            <a:r>
              <a:rPr lang="sv-SE" dirty="0"/>
              <a:t>När vi förbränner dem förenas deras kolinnehåll med syre och</a:t>
            </a:r>
            <a:r>
              <a:rPr lang="sv-SE" baseline="0" dirty="0"/>
              <a:t> når ut i luften i form av koldioxid. (Fotot till vänster </a:t>
            </a:r>
            <a:r>
              <a:rPr lang="sv-SE" dirty="0"/>
              <a:t>visar</a:t>
            </a:r>
            <a:r>
              <a:rPr lang="sv-SE" baseline="0" dirty="0"/>
              <a:t> utvinning av olja ur </a:t>
            </a:r>
            <a:r>
              <a:rPr lang="sv-SE" baseline="0" dirty="0" err="1"/>
              <a:t>oljesand</a:t>
            </a:r>
            <a:r>
              <a:rPr lang="sv-SE" baseline="0" dirty="0"/>
              <a:t> i Kanada.)</a:t>
            </a:r>
          </a:p>
          <a:p>
            <a:endParaRPr lang="sv-SE" baseline="0" dirty="0"/>
          </a:p>
          <a:p>
            <a:r>
              <a:rPr lang="sv-SE" baseline="0" dirty="0"/>
              <a:t>Också ved och andra </a:t>
            </a:r>
            <a:r>
              <a:rPr lang="sv-SE" b="1" baseline="0" dirty="0"/>
              <a:t>biobränslen</a:t>
            </a:r>
            <a:r>
              <a:rPr lang="sv-SE" baseline="0" dirty="0"/>
              <a:t> består av kolföreningar. Därför bildas koldioxid även när vi använder sådana bränslen, men till skillnad från de fossila bränslena ingår biobränslena i ett ständigt kretslopp. När vi eldar med ved återfår atmosfären koldioxid som träden hade tagit upp därifrån ganska nyligen, och låter vi nya träd växa upp kommer denna koldioxid snart att bindas i ved på nytt. I längden bidrar användning av biobränslen därför normalt inte till förstärkningen av växthuseffekten.</a:t>
            </a:r>
          </a:p>
          <a:p>
            <a:endParaRPr lang="sv-SE" baseline="0" dirty="0"/>
          </a:p>
          <a:p>
            <a:r>
              <a:rPr lang="sv-SE" baseline="0" dirty="0"/>
              <a:t>Om vi bränner ned skog eller eldar med ved </a:t>
            </a:r>
            <a:r>
              <a:rPr lang="sv-SE" b="1" baseline="0" dirty="0"/>
              <a:t>utan</a:t>
            </a:r>
            <a:r>
              <a:rPr lang="sv-SE" baseline="0" dirty="0"/>
              <a:t> att ersätta träden med ny skog blir den frigjorda koldioxiden däremot kvar i atmosfären. </a:t>
            </a:r>
            <a:r>
              <a:rPr lang="sv-SE" b="1" baseline="0" dirty="0"/>
              <a:t>Avskogning</a:t>
            </a:r>
            <a:r>
              <a:rPr lang="sv-SE" baseline="0" dirty="0"/>
              <a:t> medverkar därför till att luftens koldioxidhalt stiger och att växthuseffekten förstärks. (Fotot till höger visar skog i Brasilien som bränns ned för att omvandlas till jordbruksmark.)</a:t>
            </a:r>
          </a:p>
          <a:p>
            <a:endParaRPr lang="sv-SE" baseline="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9</a:t>
            </a:fld>
            <a:endParaRPr lang="en-US"/>
          </a:p>
        </p:txBody>
      </p:sp>
    </p:spTree>
    <p:extLst>
      <p:ext uri="{BB962C8B-B14F-4D97-AF65-F5344CB8AC3E}">
        <p14:creationId xmlns:p14="http://schemas.microsoft.com/office/powerpoint/2010/main" val="3519417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060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87052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0795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53463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49600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CB96DB91-BEBF-4F4B-966F-B0CCE93D28D8}" type="datetimeFigureOut">
              <a:rPr lang="sv-SE" smtClean="0"/>
              <a:t>2026-01-20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121638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CB96DB91-BEBF-4F4B-966F-B0CCE93D28D8}" type="datetimeFigureOut">
              <a:rPr lang="sv-SE" smtClean="0"/>
              <a:t>2026-01-20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16379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CB96DB91-BEBF-4F4B-966F-B0CCE93D28D8}" type="datetimeFigureOut">
              <a:rPr lang="sv-SE" smtClean="0"/>
              <a:t>2026-01-20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422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B96DB91-BEBF-4F4B-966F-B0CCE93D28D8}" type="datetimeFigureOut">
              <a:rPr lang="sv-SE" smtClean="0"/>
              <a:t>2026-01-20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66435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2026-01-20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898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2026-01-20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51339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6DB91-BEBF-4F4B-966F-B0CCE93D28D8}" type="datetimeFigureOut">
              <a:rPr lang="sv-SE" smtClean="0"/>
              <a:t>2026-01-20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A167D-4BE4-491B-9834-2B17DB46FC45}" type="slidenum">
              <a:rPr lang="sv-SE" smtClean="0"/>
              <a:t>‹#›</a:t>
            </a:fld>
            <a:endParaRPr lang="sv-SE"/>
          </a:p>
        </p:txBody>
      </p:sp>
    </p:spTree>
    <p:extLst>
      <p:ext uri="{BB962C8B-B14F-4D97-AF65-F5344CB8AC3E}">
        <p14:creationId xmlns:p14="http://schemas.microsoft.com/office/powerpoint/2010/main" val="2570213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9927">
            <a:off x="2212094" y="-78490"/>
            <a:ext cx="4855497" cy="6959480"/>
          </a:xfrm>
          <a:prstGeom prst="rect">
            <a:avLst/>
          </a:prstGeom>
        </p:spPr>
      </p:pic>
      <p:pic>
        <p:nvPicPr>
          <p:cNvPr id="4" name="Picture 8" descr="NV_4F_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352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331640" y="186899"/>
            <a:ext cx="6552750" cy="461665"/>
          </a:xfrm>
          <a:prstGeom prst="rect">
            <a:avLst/>
          </a:prstGeom>
          <a:noFill/>
        </p:spPr>
        <p:txBody>
          <a:bodyPr wrap="square" rtlCol="0">
            <a:spAutoFit/>
          </a:bodyPr>
          <a:lstStyle/>
          <a:p>
            <a:pPr algn="ctr"/>
            <a:r>
              <a:rPr lang="sv-SE" sz="2400" b="1" dirty="0"/>
              <a:t>Hur har koldioxidutsläppen förändrats?</a:t>
            </a:r>
            <a:endParaRPr lang="en-US" sz="2400" b="1" dirty="0"/>
          </a:p>
        </p:txBody>
      </p:sp>
      <p:sp>
        <p:nvSpPr>
          <p:cNvPr id="6" name="Rektangel 5"/>
          <p:cNvSpPr/>
          <p:nvPr/>
        </p:nvSpPr>
        <p:spPr>
          <a:xfrm>
            <a:off x="1378978" y="6342121"/>
            <a:ext cx="1104790"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OUR WORLD IN DATA</a:t>
            </a:r>
          </a:p>
        </p:txBody>
      </p:sp>
      <p:sp>
        <p:nvSpPr>
          <p:cNvPr id="2" name="textruta 1">
            <a:extLst>
              <a:ext uri="{FF2B5EF4-FFF2-40B4-BE49-F238E27FC236}">
                <a16:creationId xmlns:a16="http://schemas.microsoft.com/office/drawing/2014/main" id="{524A8BFA-B5B1-5956-BB9A-0A445C7C784D}"/>
              </a:ext>
            </a:extLst>
          </p:cNvPr>
          <p:cNvSpPr txBox="1"/>
          <p:nvPr/>
        </p:nvSpPr>
        <p:spPr>
          <a:xfrm>
            <a:off x="4788024" y="6385723"/>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pic>
        <p:nvPicPr>
          <p:cNvPr id="5" name="Bildobjekt 4" descr="En bild som visar text, skärmbild, karta, diagram&#10;&#10;AI-genererat innehåll kan vara felaktigt.">
            <a:extLst>
              <a:ext uri="{FF2B5EF4-FFF2-40B4-BE49-F238E27FC236}">
                <a16:creationId xmlns:a16="http://schemas.microsoft.com/office/drawing/2014/main" id="{0E864BFF-D2B8-F5BD-D060-B3712E449CE3}"/>
              </a:ext>
            </a:extLst>
          </p:cNvPr>
          <p:cNvPicPr>
            <a:picLocks noChangeAspect="1"/>
          </p:cNvPicPr>
          <p:nvPr/>
        </p:nvPicPr>
        <p:blipFill>
          <a:blip r:embed="rId3" cstate="print">
            <a:extLst>
              <a:ext uri="{28A0092B-C50C-407E-A947-70E740481C1C}">
                <a14:useLocalDpi xmlns:a14="http://schemas.microsoft.com/office/drawing/2010/main" val="0"/>
              </a:ext>
            </a:extLst>
          </a:blip>
          <a:srcRect b="8051"/>
          <a:stretch>
            <a:fillRect/>
          </a:stretch>
        </p:blipFill>
        <p:spPr>
          <a:xfrm>
            <a:off x="1475656" y="806792"/>
            <a:ext cx="5799812" cy="5502528"/>
          </a:xfrm>
          <a:prstGeom prst="rect">
            <a:avLst/>
          </a:prstGeom>
        </p:spPr>
      </p:pic>
    </p:spTree>
    <p:extLst>
      <p:ext uri="{BB962C8B-B14F-4D97-AF65-F5344CB8AC3E}">
        <p14:creationId xmlns:p14="http://schemas.microsoft.com/office/powerpoint/2010/main" val="1002186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A20278F6-E338-4B25-0585-B5CCD781A878}"/>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pic>
        <p:nvPicPr>
          <p:cNvPr id="4" name="Bildobjekt 3" descr="En bild som visar text, skärmbild, karta&#10;&#10;AI-genererat innehåll kan vara felaktigt.">
            <a:extLst>
              <a:ext uri="{FF2B5EF4-FFF2-40B4-BE49-F238E27FC236}">
                <a16:creationId xmlns:a16="http://schemas.microsoft.com/office/drawing/2014/main" id="{EF3EE974-D5C7-C1A0-AFF5-3D766746B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311069"/>
            <a:ext cx="8746877" cy="6142267"/>
          </a:xfrm>
          <a:prstGeom prst="rect">
            <a:avLst/>
          </a:prstGeom>
        </p:spPr>
      </p:pic>
    </p:spTree>
    <p:extLst>
      <p:ext uri="{BB962C8B-B14F-4D97-AF65-F5344CB8AC3E}">
        <p14:creationId xmlns:p14="http://schemas.microsoft.com/office/powerpoint/2010/main" val="1080252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Andra växthusgaser</a:t>
            </a:r>
            <a:endParaRPr lang="en-US" sz="2400" b="1" dirty="0"/>
          </a:p>
        </p:txBody>
      </p:sp>
      <p:sp>
        <p:nvSpPr>
          <p:cNvPr id="3" name="Rektangel 2"/>
          <p:cNvSpPr/>
          <p:nvPr/>
        </p:nvSpPr>
        <p:spPr>
          <a:xfrm rot="16200000">
            <a:off x="8187820" y="1335443"/>
            <a:ext cx="1218603" cy="174407"/>
          </a:xfrm>
          <a:prstGeom prst="rect">
            <a:avLst/>
          </a:prstGeom>
        </p:spPr>
        <p:txBody>
          <a:bodyPr wrap="none">
            <a:spAutoFit/>
          </a:bodyPr>
          <a:lstStyle/>
          <a:p>
            <a:r>
              <a:rPr lang="sv-SE" sz="800" baseline="30000" dirty="0">
                <a:solidFill>
                  <a:srgbClr val="000000"/>
                </a:solidFill>
                <a:latin typeface="Arial" panose="020B0604020202020204" pitchFamily="34" charset="0"/>
              </a:rPr>
              <a:t>ANDRÉ MASLENNIKOV / AZOTE</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23" y="932395"/>
            <a:ext cx="8174193" cy="5362080"/>
          </a:xfrm>
          <a:prstGeom prst="rect">
            <a:avLst/>
          </a:prstGeom>
        </p:spPr>
      </p:pic>
      <p:sp>
        <p:nvSpPr>
          <p:cNvPr id="2" name="textruta 1">
            <a:extLst>
              <a:ext uri="{FF2B5EF4-FFF2-40B4-BE49-F238E27FC236}">
                <a16:creationId xmlns:a16="http://schemas.microsoft.com/office/drawing/2014/main" id="{B5862013-6FE9-A6F0-A2F2-9365EDC55294}"/>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500316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Klimatmodeller</a:t>
            </a:r>
            <a:endParaRPr lang="en-US" sz="2400" b="1" dirty="0"/>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09" y="1115367"/>
            <a:ext cx="7694396" cy="5154804"/>
          </a:xfrm>
          <a:prstGeom prst="rect">
            <a:avLst/>
          </a:prstGeom>
        </p:spPr>
      </p:pic>
      <p:sp>
        <p:nvSpPr>
          <p:cNvPr id="3" name="textruta 2">
            <a:extLst>
              <a:ext uri="{FF2B5EF4-FFF2-40B4-BE49-F238E27FC236}">
                <a16:creationId xmlns:a16="http://schemas.microsoft.com/office/drawing/2014/main" id="{3EE5AD3C-597E-DE2D-A481-2EF46A34792D}"/>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80762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2862" y="186899"/>
            <a:ext cx="7177530" cy="461665"/>
          </a:xfrm>
          <a:prstGeom prst="rect">
            <a:avLst/>
          </a:prstGeom>
          <a:noFill/>
        </p:spPr>
        <p:txBody>
          <a:bodyPr wrap="square" rtlCol="0">
            <a:spAutoFit/>
          </a:bodyPr>
          <a:lstStyle/>
          <a:p>
            <a:pPr algn="ctr"/>
            <a:r>
              <a:rPr lang="sv-SE" sz="2400" b="1" dirty="0"/>
              <a:t>Scenarier för utsläpp och halter av koldioxid</a:t>
            </a:r>
            <a:endParaRPr lang="en-US" sz="2400" b="1" dirty="0"/>
          </a:p>
        </p:txBody>
      </p:sp>
      <p:sp>
        <p:nvSpPr>
          <p:cNvPr id="6" name="Rektangel 5"/>
          <p:cNvSpPr/>
          <p:nvPr/>
        </p:nvSpPr>
        <p:spPr>
          <a:xfrm>
            <a:off x="899592" y="6206921"/>
            <a:ext cx="771365"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IPCC (2021)</a:t>
            </a:r>
          </a:p>
        </p:txBody>
      </p:sp>
      <p:pic>
        <p:nvPicPr>
          <p:cNvPr id="9" name="Bildobjekt 8" descr="En bild som visar text, skärmbild, diagram, Graf&#10;&#10;Automatiskt genererad beskrivning">
            <a:extLst>
              <a:ext uri="{FF2B5EF4-FFF2-40B4-BE49-F238E27FC236}">
                <a16:creationId xmlns:a16="http://schemas.microsoft.com/office/drawing/2014/main" id="{E1960A08-B8BA-8350-BA78-A65ED146E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98" y="822663"/>
            <a:ext cx="7177530" cy="5342641"/>
          </a:xfrm>
          <a:prstGeom prst="rect">
            <a:avLst/>
          </a:prstGeom>
        </p:spPr>
      </p:pic>
      <p:sp>
        <p:nvSpPr>
          <p:cNvPr id="2" name="textruta 1">
            <a:extLst>
              <a:ext uri="{FF2B5EF4-FFF2-40B4-BE49-F238E27FC236}">
                <a16:creationId xmlns:a16="http://schemas.microsoft.com/office/drawing/2014/main" id="{428CD4A3-4764-C4BF-057E-114646D37F01}"/>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03005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391555" y="6585118"/>
            <a:ext cx="3134191" cy="174407"/>
          </a:xfrm>
          <a:prstGeom prst="rect">
            <a:avLst/>
          </a:prstGeom>
        </p:spPr>
        <p:txBody>
          <a:bodyPr wrap="none">
            <a:spAutoFit/>
          </a:bodyPr>
          <a:lstStyle/>
          <a:p>
            <a:r>
              <a:rPr lang="sv-SE" sz="800" baseline="30000" dirty="0">
                <a:solidFill>
                  <a:srgbClr val="000000"/>
                </a:solidFill>
                <a:latin typeface="Arial" panose="020B0604020202020204" pitchFamily="34" charset="0"/>
              </a:rPr>
              <a:t>IPCC (2021) och HadCRUT5 ANALYSIS, CLIMATE RESEARCH UNIT, UNIV. OF EAST ANGLIA</a:t>
            </a:r>
          </a:p>
        </p:txBody>
      </p:sp>
      <p:sp>
        <p:nvSpPr>
          <p:cNvPr id="2" name="textruta 1">
            <a:extLst>
              <a:ext uri="{FF2B5EF4-FFF2-40B4-BE49-F238E27FC236}">
                <a16:creationId xmlns:a16="http://schemas.microsoft.com/office/drawing/2014/main" id="{4998E5C3-6BF8-B35D-9BE8-048B4C0DC30A}"/>
              </a:ext>
            </a:extLst>
          </p:cNvPr>
          <p:cNvSpPr txBox="1"/>
          <p:nvPr/>
        </p:nvSpPr>
        <p:spPr>
          <a:xfrm>
            <a:off x="7524328" y="5733256"/>
            <a:ext cx="1396980" cy="769441"/>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pic>
        <p:nvPicPr>
          <p:cNvPr id="6" name="Bildobjekt 5" descr="En bild som visar text, skärmbild, diagram, Graf&#10;&#10;AI-genererat innehåll kan vara felaktigt.">
            <a:extLst>
              <a:ext uri="{FF2B5EF4-FFF2-40B4-BE49-F238E27FC236}">
                <a16:creationId xmlns:a16="http://schemas.microsoft.com/office/drawing/2014/main" id="{6E625276-617B-7DE3-49AC-2819F94C1756}"/>
              </a:ext>
            </a:extLst>
          </p:cNvPr>
          <p:cNvPicPr>
            <a:picLocks noChangeAspect="1"/>
          </p:cNvPicPr>
          <p:nvPr/>
        </p:nvPicPr>
        <p:blipFill>
          <a:blip r:embed="rId3" cstate="print">
            <a:extLst>
              <a:ext uri="{28A0092B-C50C-407E-A947-70E740481C1C}">
                <a14:useLocalDpi xmlns:a14="http://schemas.microsoft.com/office/drawing/2010/main" val="0"/>
              </a:ext>
            </a:extLst>
          </a:blip>
          <a:srcRect b="2971"/>
          <a:stretch>
            <a:fillRect/>
          </a:stretch>
        </p:blipFill>
        <p:spPr>
          <a:xfrm>
            <a:off x="1475656" y="-2911"/>
            <a:ext cx="5544616" cy="6574311"/>
          </a:xfrm>
          <a:prstGeom prst="rect">
            <a:avLst/>
          </a:prstGeom>
        </p:spPr>
      </p:pic>
    </p:spTree>
    <p:extLst>
      <p:ext uri="{BB962C8B-B14F-4D97-AF65-F5344CB8AC3E}">
        <p14:creationId xmlns:p14="http://schemas.microsoft.com/office/powerpoint/2010/main" val="383088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59215" y="186899"/>
            <a:ext cx="7921255" cy="461665"/>
          </a:xfrm>
          <a:prstGeom prst="rect">
            <a:avLst/>
          </a:prstGeom>
          <a:noFill/>
        </p:spPr>
        <p:txBody>
          <a:bodyPr wrap="square" rtlCol="0">
            <a:spAutoFit/>
          </a:bodyPr>
          <a:lstStyle/>
          <a:p>
            <a:pPr algn="ctr"/>
            <a:r>
              <a:rPr lang="sv-SE" sz="2400" b="1" dirty="0"/>
              <a:t>Tänkbar uppvärmning i Nordeuropa under vårt sekel</a:t>
            </a:r>
            <a:endParaRPr lang="en-US" sz="2400" b="1" dirty="0"/>
          </a:p>
        </p:txBody>
      </p:sp>
      <p:sp>
        <p:nvSpPr>
          <p:cNvPr id="9" name="Rektangel 8"/>
          <p:cNvSpPr/>
          <p:nvPr/>
        </p:nvSpPr>
        <p:spPr>
          <a:xfrm>
            <a:off x="179512" y="5085184"/>
            <a:ext cx="561372"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SMHI</a:t>
            </a:r>
          </a:p>
        </p:txBody>
      </p:sp>
      <p:pic>
        <p:nvPicPr>
          <p:cNvPr id="10" name="Bildobjekt 9" descr="En bild som visar konst, Barnkonst, Färggrann, tavla&#10;&#10;Automatiskt genererad beskrivning">
            <a:extLst>
              <a:ext uri="{FF2B5EF4-FFF2-40B4-BE49-F238E27FC236}">
                <a16:creationId xmlns:a16="http://schemas.microsoft.com/office/drawing/2014/main" id="{1B83ABF7-E32D-A165-3E39-F5E4BAF24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65" y="1340768"/>
            <a:ext cx="8580470" cy="4024190"/>
          </a:xfrm>
          <a:prstGeom prst="rect">
            <a:avLst/>
          </a:prstGeom>
        </p:spPr>
      </p:pic>
      <p:sp>
        <p:nvSpPr>
          <p:cNvPr id="12" name="textruta 11">
            <a:extLst>
              <a:ext uri="{FF2B5EF4-FFF2-40B4-BE49-F238E27FC236}">
                <a16:creationId xmlns:a16="http://schemas.microsoft.com/office/drawing/2014/main" id="{4350DB51-A210-E9A5-8265-DC749EC84508}"/>
              </a:ext>
            </a:extLst>
          </p:cNvPr>
          <p:cNvSpPr txBox="1"/>
          <p:nvPr/>
        </p:nvSpPr>
        <p:spPr>
          <a:xfrm>
            <a:off x="2267744" y="5517232"/>
            <a:ext cx="5472608" cy="292388"/>
          </a:xfrm>
          <a:prstGeom prst="rect">
            <a:avLst/>
          </a:prstGeom>
          <a:noFill/>
        </p:spPr>
        <p:txBody>
          <a:bodyPr wrap="square" rtlCol="0">
            <a:spAutoFit/>
          </a:bodyPr>
          <a:lstStyle/>
          <a:p>
            <a:r>
              <a:rPr lang="sv-SE" sz="1300" dirty="0"/>
              <a:t>Jämförelsen avser perioden 2071-2100 kontra perioden 1971-2000</a:t>
            </a:r>
          </a:p>
        </p:txBody>
      </p:sp>
      <p:sp>
        <p:nvSpPr>
          <p:cNvPr id="2" name="textruta 1">
            <a:extLst>
              <a:ext uri="{FF2B5EF4-FFF2-40B4-BE49-F238E27FC236}">
                <a16:creationId xmlns:a16="http://schemas.microsoft.com/office/drawing/2014/main" id="{E605F74E-D581-33D8-8BC4-DF865CB8B61F}"/>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734142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07505" y="186899"/>
            <a:ext cx="8941902" cy="461665"/>
          </a:xfrm>
          <a:prstGeom prst="rect">
            <a:avLst/>
          </a:prstGeom>
          <a:noFill/>
        </p:spPr>
        <p:txBody>
          <a:bodyPr wrap="square" rtlCol="0">
            <a:spAutoFit/>
          </a:bodyPr>
          <a:lstStyle/>
          <a:p>
            <a:pPr algn="ctr"/>
            <a:r>
              <a:rPr lang="sv-SE" sz="2400" b="1" dirty="0"/>
              <a:t>Tänkbara förändringar av vattentillgången under vårt sekel</a:t>
            </a:r>
            <a:endParaRPr lang="en-US" sz="2400" b="1" dirty="0"/>
          </a:p>
        </p:txBody>
      </p:sp>
      <p:sp>
        <p:nvSpPr>
          <p:cNvPr id="9" name="Rektangel 8"/>
          <p:cNvSpPr/>
          <p:nvPr/>
        </p:nvSpPr>
        <p:spPr>
          <a:xfrm>
            <a:off x="899592" y="5229200"/>
            <a:ext cx="561372"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SMHI</a:t>
            </a:r>
          </a:p>
        </p:txBody>
      </p:sp>
      <p:sp>
        <p:nvSpPr>
          <p:cNvPr id="11" name="textruta 10">
            <a:extLst>
              <a:ext uri="{FF2B5EF4-FFF2-40B4-BE49-F238E27FC236}">
                <a16:creationId xmlns:a16="http://schemas.microsoft.com/office/drawing/2014/main" id="{D7EF8F6D-F337-F214-1BE5-9DD979E2E3B4}"/>
              </a:ext>
            </a:extLst>
          </p:cNvPr>
          <p:cNvSpPr txBox="1"/>
          <p:nvPr/>
        </p:nvSpPr>
        <p:spPr>
          <a:xfrm>
            <a:off x="2411760" y="5949280"/>
            <a:ext cx="5180033" cy="276999"/>
          </a:xfrm>
          <a:prstGeom prst="rect">
            <a:avLst/>
          </a:prstGeom>
          <a:noFill/>
        </p:spPr>
        <p:txBody>
          <a:bodyPr wrap="square">
            <a:spAutoFit/>
          </a:bodyPr>
          <a:lstStyle/>
          <a:p>
            <a:r>
              <a:rPr lang="sv-SE" sz="1200" dirty="0"/>
              <a:t>Jämförelsen avser perioden 2071-2100 kontra perioden 1971-2000</a:t>
            </a:r>
          </a:p>
        </p:txBody>
      </p:sp>
      <p:pic>
        <p:nvPicPr>
          <p:cNvPr id="12" name="Bildobjekt 11" descr="En bild som visar text, karta&#10;&#10;Automatiskt genererad beskrivning">
            <a:extLst>
              <a:ext uri="{FF2B5EF4-FFF2-40B4-BE49-F238E27FC236}">
                <a16:creationId xmlns:a16="http://schemas.microsoft.com/office/drawing/2014/main" id="{017E3F65-E047-1D11-9877-0E7752E67B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764704"/>
            <a:ext cx="7200800" cy="5011675"/>
          </a:xfrm>
          <a:prstGeom prst="rect">
            <a:avLst/>
          </a:prstGeom>
        </p:spPr>
      </p:pic>
      <p:sp>
        <p:nvSpPr>
          <p:cNvPr id="2" name="textruta 1">
            <a:extLst>
              <a:ext uri="{FF2B5EF4-FFF2-40B4-BE49-F238E27FC236}">
                <a16:creationId xmlns:a16="http://schemas.microsoft.com/office/drawing/2014/main" id="{3FFF6696-C9DA-7E7C-A5BA-5DE8E4085232}"/>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405519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BD07D29-DD69-468B-FBAD-FAF0BC5C3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550" y="900929"/>
            <a:ext cx="2953535" cy="3176144"/>
          </a:xfrm>
          <a:prstGeom prst="rect">
            <a:avLst/>
          </a:prstGeom>
        </p:spPr>
      </p:pic>
      <p:pic>
        <p:nvPicPr>
          <p:cNvPr id="3" name="Bildobjekt 2"/>
          <p:cNvPicPr>
            <a:picLocks noChangeAspect="1"/>
          </p:cNvPicPr>
          <p:nvPr/>
        </p:nvPicPr>
        <p:blipFill rotWithShape="1">
          <a:blip r:embed="rId4" cstate="print">
            <a:extLst>
              <a:ext uri="{28A0092B-C50C-407E-A947-70E740481C1C}">
                <a14:useLocalDpi xmlns:a14="http://schemas.microsoft.com/office/drawing/2010/main" val="0"/>
              </a:ext>
            </a:extLst>
          </a:blip>
          <a:srcRect l="12644"/>
          <a:stretch/>
        </p:blipFill>
        <p:spPr>
          <a:xfrm>
            <a:off x="435926" y="1301412"/>
            <a:ext cx="1426462" cy="2466662"/>
          </a:xfrm>
          <a:prstGeom prst="rect">
            <a:avLst/>
          </a:prstGeom>
        </p:spPr>
      </p:pic>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Hotade ekosystem</a:t>
            </a:r>
            <a:endParaRPr lang="en-US" sz="2400" b="1" dirty="0"/>
          </a:p>
        </p:txBody>
      </p:sp>
      <p:sp>
        <p:nvSpPr>
          <p:cNvPr id="5" name="Rektangel 4"/>
          <p:cNvSpPr/>
          <p:nvPr/>
        </p:nvSpPr>
        <p:spPr>
          <a:xfrm>
            <a:off x="1213362" y="873704"/>
            <a:ext cx="1930337" cy="276999"/>
          </a:xfrm>
          <a:prstGeom prst="rect">
            <a:avLst/>
          </a:prstGeom>
        </p:spPr>
        <p:txBody>
          <a:bodyPr wrap="none">
            <a:spAutoFit/>
          </a:bodyPr>
          <a:lstStyle/>
          <a:p>
            <a:r>
              <a:rPr lang="sv-SE" sz="1200" b="1" dirty="0">
                <a:latin typeface="Arial" panose="020B0604020202020204" pitchFamily="34" charset="0"/>
                <a:cs typeface="Arial" panose="020B0604020202020204" pitchFamily="34" charset="0"/>
              </a:rPr>
              <a:t>Svenska kalfjäll i dag …</a:t>
            </a:r>
            <a:endParaRPr lang="en-US" sz="1200" dirty="0"/>
          </a:p>
        </p:txBody>
      </p:sp>
      <p:sp>
        <p:nvSpPr>
          <p:cNvPr id="6" name="Rektangel 5"/>
          <p:cNvSpPr/>
          <p:nvPr/>
        </p:nvSpPr>
        <p:spPr>
          <a:xfrm>
            <a:off x="3381590" y="873704"/>
            <a:ext cx="1792478" cy="461665"/>
          </a:xfrm>
          <a:prstGeom prst="rect">
            <a:avLst/>
          </a:prstGeom>
        </p:spPr>
        <p:txBody>
          <a:bodyPr wrap="none">
            <a:spAutoFit/>
          </a:bodyPr>
          <a:lstStyle/>
          <a:p>
            <a:r>
              <a:rPr lang="sv-SE" sz="1200" b="1" dirty="0">
                <a:latin typeface="Arial" panose="020B0604020202020204" pitchFamily="34" charset="0"/>
                <a:cs typeface="Arial" panose="020B0604020202020204" pitchFamily="34" charset="0"/>
              </a:rPr>
              <a:t>… och efter 3-4 </a:t>
            </a:r>
          </a:p>
          <a:p>
            <a:r>
              <a:rPr lang="sv-SE" sz="1200" b="1" dirty="0">
                <a:latin typeface="Arial" panose="020B0604020202020204" pitchFamily="34" charset="0"/>
                <a:cs typeface="Arial" panose="020B0604020202020204" pitchFamily="34" charset="0"/>
              </a:rPr>
              <a:t>graders uppvärmning</a:t>
            </a:r>
            <a:endParaRPr lang="en-US" sz="1200" dirty="0"/>
          </a:p>
        </p:txBody>
      </p:sp>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382" y="1369115"/>
            <a:ext cx="4186205" cy="4959513"/>
          </a:xfrm>
          <a:prstGeom prst="rect">
            <a:avLst/>
          </a:prstGeom>
        </p:spPr>
      </p:pic>
      <p:sp>
        <p:nvSpPr>
          <p:cNvPr id="8" name="Rektangel 7"/>
          <p:cNvSpPr/>
          <p:nvPr/>
        </p:nvSpPr>
        <p:spPr>
          <a:xfrm rot="16200000">
            <a:off x="-239960" y="1693886"/>
            <a:ext cx="1189749" cy="174407"/>
          </a:xfrm>
          <a:prstGeom prst="rect">
            <a:avLst/>
          </a:prstGeom>
        </p:spPr>
        <p:txBody>
          <a:bodyPr wrap="none">
            <a:spAutoFit/>
          </a:bodyPr>
          <a:lstStyle/>
          <a:p>
            <a:r>
              <a:rPr lang="sv-SE" sz="800" baseline="30000" dirty="0">
                <a:solidFill>
                  <a:srgbClr val="000000"/>
                </a:solidFill>
                <a:latin typeface="Arial" panose="020B0604020202020204" pitchFamily="34" charset="0"/>
              </a:rPr>
              <a:t>MIKAEL GUSTAFSSON / N / IBL</a:t>
            </a:r>
          </a:p>
        </p:txBody>
      </p:sp>
      <p:sp>
        <p:nvSpPr>
          <p:cNvPr id="11" name="Rektangel 10"/>
          <p:cNvSpPr/>
          <p:nvPr/>
        </p:nvSpPr>
        <p:spPr>
          <a:xfrm rot="16200000">
            <a:off x="8163980" y="4708958"/>
            <a:ext cx="1156086" cy="174407"/>
          </a:xfrm>
          <a:prstGeom prst="rect">
            <a:avLst/>
          </a:prstGeom>
        </p:spPr>
        <p:txBody>
          <a:bodyPr wrap="none">
            <a:spAutoFit/>
          </a:bodyPr>
          <a:lstStyle/>
          <a:p>
            <a:r>
              <a:rPr lang="sv-SE" sz="800" baseline="30000" dirty="0">
                <a:solidFill>
                  <a:srgbClr val="000000"/>
                </a:solidFill>
                <a:latin typeface="Arial" panose="020B0604020202020204" pitchFamily="34" charset="0"/>
              </a:rPr>
              <a:t>XL CATLIN SEAVIEW SURVEY</a:t>
            </a:r>
          </a:p>
        </p:txBody>
      </p:sp>
      <p:pic>
        <p:nvPicPr>
          <p:cNvPr id="12" name="Bildobjekt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6427" y="4329437"/>
            <a:ext cx="3977115" cy="1988558"/>
          </a:xfrm>
          <a:prstGeom prst="rect">
            <a:avLst/>
          </a:prstGeom>
        </p:spPr>
      </p:pic>
      <p:sp>
        <p:nvSpPr>
          <p:cNvPr id="13" name="Rektangel 12"/>
          <p:cNvSpPr/>
          <p:nvPr/>
        </p:nvSpPr>
        <p:spPr>
          <a:xfrm>
            <a:off x="5758234" y="3928792"/>
            <a:ext cx="561372"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SMHI</a:t>
            </a:r>
          </a:p>
        </p:txBody>
      </p:sp>
      <p:sp>
        <p:nvSpPr>
          <p:cNvPr id="16" name="textruta 15">
            <a:extLst>
              <a:ext uri="{FF2B5EF4-FFF2-40B4-BE49-F238E27FC236}">
                <a16:creationId xmlns:a16="http://schemas.microsoft.com/office/drawing/2014/main" id="{DE7E60AD-B53F-A3E7-21A7-E85C87F60EC0}"/>
              </a:ext>
            </a:extLst>
          </p:cNvPr>
          <p:cNvSpPr txBox="1"/>
          <p:nvPr/>
        </p:nvSpPr>
        <p:spPr>
          <a:xfrm>
            <a:off x="6924182" y="3569241"/>
            <a:ext cx="1800200" cy="507831"/>
          </a:xfrm>
          <a:prstGeom prst="rect">
            <a:avLst/>
          </a:prstGeom>
          <a:noFill/>
        </p:spPr>
        <p:txBody>
          <a:bodyPr wrap="square">
            <a:spAutoFit/>
          </a:bodyPr>
          <a:lstStyle/>
          <a:p>
            <a:pPr algn="r"/>
            <a:r>
              <a:rPr lang="sv-SE" sz="900" dirty="0"/>
              <a:t>Jämförelsen avser </a:t>
            </a:r>
            <a:br>
              <a:rPr lang="sv-SE" sz="900" dirty="0"/>
            </a:br>
            <a:r>
              <a:rPr lang="sv-SE" sz="900" dirty="0"/>
              <a:t>perioden 2071-2100 </a:t>
            </a:r>
            <a:br>
              <a:rPr lang="sv-SE" sz="900" dirty="0"/>
            </a:br>
            <a:r>
              <a:rPr lang="sv-SE" sz="900" dirty="0"/>
              <a:t>kontra perioden 1971-2000</a:t>
            </a:r>
          </a:p>
        </p:txBody>
      </p:sp>
      <p:sp>
        <p:nvSpPr>
          <p:cNvPr id="2" name="textruta 1">
            <a:extLst>
              <a:ext uri="{FF2B5EF4-FFF2-40B4-BE49-F238E27FC236}">
                <a16:creationId xmlns:a16="http://schemas.microsoft.com/office/drawing/2014/main" id="{4BFF5A1F-3809-904E-FF15-CF9C5BB879FB}"/>
              </a:ext>
            </a:extLst>
          </p:cNvPr>
          <p:cNvSpPr txBox="1"/>
          <p:nvPr/>
        </p:nvSpPr>
        <p:spPr>
          <a:xfrm>
            <a:off x="4788024" y="6413869"/>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95325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6805" r="-13194"/>
          <a:stretch/>
        </p:blipFill>
        <p:spPr>
          <a:xfrm>
            <a:off x="425303" y="762638"/>
            <a:ext cx="5401328" cy="5746838"/>
          </a:xfrm>
          <a:prstGeom prst="rect">
            <a:avLst/>
          </a:prstGeom>
        </p:spPr>
      </p:pic>
      <p:sp>
        <p:nvSpPr>
          <p:cNvPr id="4" name="textruta 3"/>
          <p:cNvSpPr txBox="1"/>
          <p:nvPr/>
        </p:nvSpPr>
        <p:spPr>
          <a:xfrm>
            <a:off x="1115616" y="186899"/>
            <a:ext cx="6838823" cy="461665"/>
          </a:xfrm>
          <a:prstGeom prst="rect">
            <a:avLst/>
          </a:prstGeom>
          <a:noFill/>
        </p:spPr>
        <p:txBody>
          <a:bodyPr wrap="square" rtlCol="0">
            <a:spAutoFit/>
          </a:bodyPr>
          <a:lstStyle/>
          <a:p>
            <a:pPr algn="ctr"/>
            <a:r>
              <a:rPr lang="sv-SE" sz="2400" b="1" dirty="0"/>
              <a:t>Klimatförändringarna och samhället</a:t>
            </a:r>
            <a:endParaRPr lang="en-US" sz="2400" b="1" dirty="0"/>
          </a:p>
        </p:txBody>
      </p:sp>
      <p:sp>
        <p:nvSpPr>
          <p:cNvPr id="7" name="Rektangel 6"/>
          <p:cNvSpPr/>
          <p:nvPr/>
        </p:nvSpPr>
        <p:spPr>
          <a:xfrm rot="16200000">
            <a:off x="-906389" y="1843121"/>
            <a:ext cx="2563522" cy="174407"/>
          </a:xfrm>
          <a:prstGeom prst="rect">
            <a:avLst/>
          </a:prstGeom>
        </p:spPr>
        <p:txBody>
          <a:bodyPr wrap="none">
            <a:spAutoFit/>
          </a:bodyPr>
          <a:lstStyle/>
          <a:p>
            <a:r>
              <a:rPr lang="sv-SE" sz="800" baseline="30000" dirty="0">
                <a:solidFill>
                  <a:srgbClr val="000000"/>
                </a:solidFill>
                <a:latin typeface="Arial" panose="020B0604020202020204" pitchFamily="34" charset="0"/>
              </a:rPr>
              <a:t>LARS JARNEMO / N / IBL (SKÖRD),  TT NYHETSBYRÅN (LANTARBETARE)</a:t>
            </a:r>
          </a:p>
        </p:txBody>
      </p:sp>
      <p:sp>
        <p:nvSpPr>
          <p:cNvPr id="9" name="Rektangel 8"/>
          <p:cNvSpPr/>
          <p:nvPr/>
        </p:nvSpPr>
        <p:spPr>
          <a:xfrm rot="16200000">
            <a:off x="8159960" y="3645355"/>
            <a:ext cx="1265090" cy="174407"/>
          </a:xfrm>
          <a:prstGeom prst="rect">
            <a:avLst/>
          </a:prstGeom>
        </p:spPr>
        <p:txBody>
          <a:bodyPr wrap="none">
            <a:spAutoFit/>
          </a:bodyPr>
          <a:lstStyle/>
          <a:p>
            <a:r>
              <a:rPr lang="sv-SE" sz="800" baseline="30000" dirty="0">
                <a:solidFill>
                  <a:srgbClr val="000000"/>
                </a:solidFill>
                <a:latin typeface="Arial" panose="020B0604020202020204" pitchFamily="34" charset="0"/>
              </a:rPr>
              <a:t>RAVAVE / WIKIMEDIA COMMONS</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874" y="3270928"/>
            <a:ext cx="1899215" cy="2877598"/>
          </a:xfrm>
          <a:prstGeom prst="rect">
            <a:avLst/>
          </a:prstGeom>
          <a:ln w="57150">
            <a:solidFill>
              <a:schemeClr val="bg1"/>
            </a:solidFill>
          </a:ln>
        </p:spPr>
      </p:pic>
      <p:pic>
        <p:nvPicPr>
          <p:cNvPr id="11" name="Bildobjekt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5704" y="762638"/>
            <a:ext cx="3210075" cy="2140050"/>
          </a:xfrm>
          <a:prstGeom prst="rect">
            <a:avLst/>
          </a:prstGeom>
        </p:spPr>
      </p:pic>
      <p:sp>
        <p:nvSpPr>
          <p:cNvPr id="13" name="Rektangel 12"/>
          <p:cNvSpPr/>
          <p:nvPr/>
        </p:nvSpPr>
        <p:spPr>
          <a:xfrm rot="16200000">
            <a:off x="7983046" y="1380389"/>
            <a:ext cx="1640193" cy="174407"/>
          </a:xfrm>
          <a:prstGeom prst="rect">
            <a:avLst/>
          </a:prstGeom>
        </p:spPr>
        <p:txBody>
          <a:bodyPr wrap="none">
            <a:spAutoFit/>
          </a:bodyPr>
          <a:lstStyle/>
          <a:p>
            <a:r>
              <a:rPr lang="sv-SE" sz="800" baseline="30000" dirty="0">
                <a:solidFill>
                  <a:srgbClr val="000000"/>
                </a:solidFill>
                <a:latin typeface="Arial" panose="020B0604020202020204" pitchFamily="34" charset="0"/>
              </a:rPr>
              <a:t>ATHANASIOS GIOUMPASIS / GETTY IMAGES</a:t>
            </a:r>
          </a:p>
        </p:txBody>
      </p:sp>
      <p:sp>
        <p:nvSpPr>
          <p:cNvPr id="3" name="textruta 2">
            <a:extLst>
              <a:ext uri="{FF2B5EF4-FFF2-40B4-BE49-F238E27FC236}">
                <a16:creationId xmlns:a16="http://schemas.microsoft.com/office/drawing/2014/main" id="{FE3E1667-DF1F-B66E-9A7A-E933CD5AC9C3}"/>
              </a:ext>
            </a:extLst>
          </p:cNvPr>
          <p:cNvSpPr txBox="1"/>
          <p:nvPr/>
        </p:nvSpPr>
        <p:spPr>
          <a:xfrm>
            <a:off x="4791089" y="6526874"/>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pic>
        <p:nvPicPr>
          <p:cNvPr id="8" name="Bildobjekt 7" descr="En bild som visar utomhus, byggnad, hus, vatten&#10;&#10;AI-genererat innehåll kan vara felaktigt.">
            <a:extLst>
              <a:ext uri="{FF2B5EF4-FFF2-40B4-BE49-F238E27FC236}">
                <a16:creationId xmlns:a16="http://schemas.microsoft.com/office/drawing/2014/main" id="{53DE3DDD-8F12-4E87-EB75-7290A2A0FEF2}"/>
              </a:ext>
            </a:extLst>
          </p:cNvPr>
          <p:cNvPicPr>
            <a:picLocks noChangeAspect="1"/>
          </p:cNvPicPr>
          <p:nvPr/>
        </p:nvPicPr>
        <p:blipFill>
          <a:blip r:embed="rId6" cstate="print">
            <a:extLst>
              <a:ext uri="{28A0092B-C50C-407E-A947-70E740481C1C}">
                <a14:useLocalDpi xmlns:a14="http://schemas.microsoft.com/office/drawing/2010/main" val="0"/>
              </a:ext>
            </a:extLst>
          </a:blip>
          <a:srcRect l="7287" t="-387" r="8053" b="387"/>
          <a:stretch>
            <a:fillRect/>
          </a:stretch>
        </p:blipFill>
        <p:spPr>
          <a:xfrm>
            <a:off x="5465086" y="3199333"/>
            <a:ext cx="3210075" cy="3296710"/>
          </a:xfrm>
          <a:prstGeom prst="rect">
            <a:avLst/>
          </a:prstGeom>
        </p:spPr>
      </p:pic>
    </p:spTree>
    <p:extLst>
      <p:ext uri="{BB962C8B-B14F-4D97-AF65-F5344CB8AC3E}">
        <p14:creationId xmlns:p14="http://schemas.microsoft.com/office/powerpoint/2010/main" val="2071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1970188" y="214602"/>
            <a:ext cx="5206434" cy="461665"/>
          </a:xfrm>
          <a:prstGeom prst="rect">
            <a:avLst/>
          </a:prstGeom>
          <a:noFill/>
        </p:spPr>
        <p:txBody>
          <a:bodyPr wrap="square" rtlCol="0">
            <a:spAutoFit/>
          </a:bodyPr>
          <a:lstStyle/>
          <a:p>
            <a:pPr algn="ctr"/>
            <a:r>
              <a:rPr lang="sv-SE" sz="2400" b="1" dirty="0"/>
              <a:t>Vad kan förändra klimatet?</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12" y="973904"/>
            <a:ext cx="2423172" cy="1809489"/>
          </a:xfrm>
          <a:prstGeom prst="rect">
            <a:avLst/>
          </a:prstGeom>
        </p:spPr>
      </p:pic>
      <p:sp>
        <p:nvSpPr>
          <p:cNvPr id="6" name="Rektangel 5"/>
          <p:cNvSpPr/>
          <p:nvPr/>
        </p:nvSpPr>
        <p:spPr>
          <a:xfrm rot="16200000">
            <a:off x="-358990" y="1504737"/>
            <a:ext cx="1447832" cy="174407"/>
          </a:xfrm>
          <a:prstGeom prst="rect">
            <a:avLst/>
          </a:prstGeom>
        </p:spPr>
        <p:txBody>
          <a:bodyPr wrap="none">
            <a:spAutoFit/>
          </a:bodyPr>
          <a:lstStyle/>
          <a:p>
            <a:r>
              <a:rPr lang="sv-SE" sz="800" baseline="30000" dirty="0">
                <a:solidFill>
                  <a:srgbClr val="000000"/>
                </a:solidFill>
                <a:latin typeface="Arial" panose="020B0604020202020204" pitchFamily="34" charset="0"/>
              </a:rPr>
              <a:t>BULLIT MARQUEZ / TT NYHETSBYRÅN</a:t>
            </a:r>
          </a:p>
        </p:txBody>
      </p:sp>
      <p:sp>
        <p:nvSpPr>
          <p:cNvPr id="7" name="Rektangel 6"/>
          <p:cNvSpPr/>
          <p:nvPr/>
        </p:nvSpPr>
        <p:spPr>
          <a:xfrm rot="16200000">
            <a:off x="3600512" y="1313752"/>
            <a:ext cx="1026243" cy="174407"/>
          </a:xfrm>
          <a:prstGeom prst="rect">
            <a:avLst/>
          </a:prstGeom>
        </p:spPr>
        <p:txBody>
          <a:bodyPr wrap="none">
            <a:spAutoFit/>
          </a:bodyPr>
          <a:lstStyle/>
          <a:p>
            <a:r>
              <a:rPr lang="sv-SE" sz="800" baseline="30000" dirty="0">
                <a:solidFill>
                  <a:srgbClr val="000000"/>
                </a:solidFill>
                <a:latin typeface="Arial" panose="020B0604020202020204" pitchFamily="34" charset="0"/>
              </a:rPr>
              <a:t>SHOHO/EIT (ESA &amp; NASA)</a:t>
            </a:r>
          </a:p>
        </p:txBody>
      </p:sp>
      <p:pic>
        <p:nvPicPr>
          <p:cNvPr id="8"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834" y="973903"/>
            <a:ext cx="3444958" cy="5289763"/>
          </a:xfrm>
          <a:prstGeom prst="rect">
            <a:avLst/>
          </a:prstGeom>
        </p:spPr>
      </p:pic>
      <p:pic>
        <p:nvPicPr>
          <p:cNvPr id="9" name="Bildobjekt 8"/>
          <p:cNvPicPr>
            <a:picLocks noChangeAspect="1"/>
          </p:cNvPicPr>
          <p:nvPr/>
        </p:nvPicPr>
        <p:blipFill rotWithShape="1">
          <a:blip r:embed="rId5" cstate="print">
            <a:extLst>
              <a:ext uri="{28A0092B-C50C-407E-A947-70E740481C1C}">
                <a14:useLocalDpi xmlns:a14="http://schemas.microsoft.com/office/drawing/2010/main" val="0"/>
              </a:ext>
            </a:extLst>
          </a:blip>
          <a:srcRect r="5012"/>
          <a:stretch/>
        </p:blipFill>
        <p:spPr>
          <a:xfrm>
            <a:off x="4163186" y="3087089"/>
            <a:ext cx="4528869" cy="3176578"/>
          </a:xfrm>
          <a:prstGeom prst="rect">
            <a:avLst/>
          </a:prstGeom>
        </p:spPr>
      </p:pic>
      <p:sp>
        <p:nvSpPr>
          <p:cNvPr id="11" name="Rektangel 10"/>
          <p:cNvSpPr/>
          <p:nvPr/>
        </p:nvSpPr>
        <p:spPr>
          <a:xfrm rot="16200000">
            <a:off x="3509988" y="5665661"/>
            <a:ext cx="1202573" cy="174407"/>
          </a:xfrm>
          <a:prstGeom prst="rect">
            <a:avLst/>
          </a:prstGeom>
        </p:spPr>
        <p:txBody>
          <a:bodyPr wrap="none">
            <a:spAutoFit/>
          </a:bodyPr>
          <a:lstStyle/>
          <a:p>
            <a:r>
              <a:rPr lang="sv-SE" sz="800" baseline="30000" dirty="0">
                <a:solidFill>
                  <a:srgbClr val="000000"/>
                </a:solidFill>
                <a:latin typeface="Arial" panose="020B0604020202020204" pitchFamily="34" charset="0"/>
              </a:rPr>
              <a:t>ALY SONG / TT NYHETSBYRÅN</a:t>
            </a:r>
          </a:p>
        </p:txBody>
      </p:sp>
      <p:pic>
        <p:nvPicPr>
          <p:cNvPr id="10" name="Bildobjekt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8479" y="973904"/>
            <a:ext cx="1809490" cy="1809490"/>
          </a:xfrm>
          <a:prstGeom prst="rect">
            <a:avLst/>
          </a:prstGeom>
        </p:spPr>
      </p:pic>
      <p:sp>
        <p:nvSpPr>
          <p:cNvPr id="2" name="textruta 1"/>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47081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259632" y="186899"/>
            <a:ext cx="6551078" cy="461665"/>
          </a:xfrm>
          <a:prstGeom prst="rect">
            <a:avLst/>
          </a:prstGeom>
          <a:noFill/>
        </p:spPr>
        <p:txBody>
          <a:bodyPr wrap="square" rtlCol="0">
            <a:spAutoFit/>
          </a:bodyPr>
          <a:lstStyle/>
          <a:p>
            <a:pPr algn="ctr"/>
            <a:r>
              <a:rPr lang="sv-SE" sz="2400" b="1" dirty="0"/>
              <a:t>Hur mycket kommer havet att stiga?</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4047" y="1121873"/>
            <a:ext cx="4912656" cy="5161969"/>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106" y="1579072"/>
            <a:ext cx="3188799" cy="4098713"/>
          </a:xfrm>
          <a:prstGeom prst="rect">
            <a:avLst/>
          </a:prstGeom>
        </p:spPr>
      </p:pic>
      <p:sp>
        <p:nvSpPr>
          <p:cNvPr id="6" name="Rektangel 5"/>
          <p:cNvSpPr/>
          <p:nvPr/>
        </p:nvSpPr>
        <p:spPr>
          <a:xfrm>
            <a:off x="422056" y="5708437"/>
            <a:ext cx="1063112"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CLARK ET AL. (2016)</a:t>
            </a:r>
          </a:p>
        </p:txBody>
      </p:sp>
      <p:sp>
        <p:nvSpPr>
          <p:cNvPr id="2" name="textruta 1">
            <a:extLst>
              <a:ext uri="{FF2B5EF4-FFF2-40B4-BE49-F238E27FC236}">
                <a16:creationId xmlns:a16="http://schemas.microsoft.com/office/drawing/2014/main" id="{AB52459E-E368-1F26-E0C5-1D326D814E59}"/>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5185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Risk för tröskeleffekter</a:t>
            </a:r>
            <a:endParaRPr lang="en-US" sz="2400" b="1"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99" y="895350"/>
            <a:ext cx="3386002" cy="3990238"/>
          </a:xfrm>
          <a:prstGeom prst="rect">
            <a:avLst/>
          </a:prstGeom>
        </p:spPr>
      </p:pic>
      <p:sp>
        <p:nvSpPr>
          <p:cNvPr id="6" name="Rektangel 5"/>
          <p:cNvSpPr/>
          <p:nvPr/>
        </p:nvSpPr>
        <p:spPr>
          <a:xfrm rot="16200000">
            <a:off x="-447141" y="1465095"/>
            <a:ext cx="1548822" cy="174407"/>
          </a:xfrm>
          <a:prstGeom prst="rect">
            <a:avLst/>
          </a:prstGeom>
        </p:spPr>
        <p:txBody>
          <a:bodyPr wrap="none">
            <a:spAutoFit/>
          </a:bodyPr>
          <a:lstStyle/>
          <a:p>
            <a:r>
              <a:rPr lang="sv-SE" sz="800" baseline="30000" dirty="0">
                <a:solidFill>
                  <a:srgbClr val="000000"/>
                </a:solidFill>
                <a:latin typeface="Arial" panose="020B0604020202020204" pitchFamily="34" charset="0"/>
              </a:rPr>
              <a:t>NASA GODDARD SPACE FLIGHT CENTER</a:t>
            </a:r>
          </a:p>
        </p:txBody>
      </p:sp>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080" y="2737819"/>
            <a:ext cx="4674870" cy="3507405"/>
          </a:xfrm>
          <a:prstGeom prst="rect">
            <a:avLst/>
          </a:prstGeom>
        </p:spPr>
      </p:pic>
      <p:sp>
        <p:nvSpPr>
          <p:cNvPr id="8" name="Rektangel 7"/>
          <p:cNvSpPr/>
          <p:nvPr/>
        </p:nvSpPr>
        <p:spPr>
          <a:xfrm rot="16200000">
            <a:off x="7885651" y="3500868"/>
            <a:ext cx="1967205" cy="174407"/>
          </a:xfrm>
          <a:prstGeom prst="rect">
            <a:avLst/>
          </a:prstGeom>
        </p:spPr>
        <p:txBody>
          <a:bodyPr wrap="none">
            <a:spAutoFit/>
          </a:bodyPr>
          <a:lstStyle/>
          <a:p>
            <a:r>
              <a:rPr lang="sv-SE" sz="800" baseline="30000" dirty="0">
                <a:solidFill>
                  <a:srgbClr val="000000"/>
                </a:solidFill>
                <a:latin typeface="Arial" panose="020B0604020202020204" pitchFamily="34" charset="0"/>
              </a:rPr>
              <a:t>ALASKA SCIENCE CENTER, US GEOLOGICAL SURVEY</a:t>
            </a:r>
          </a:p>
        </p:txBody>
      </p:sp>
      <p:sp>
        <p:nvSpPr>
          <p:cNvPr id="2" name="textruta 1">
            <a:extLst>
              <a:ext uri="{FF2B5EF4-FFF2-40B4-BE49-F238E27FC236}">
                <a16:creationId xmlns:a16="http://schemas.microsoft.com/office/drawing/2014/main" id="{99AC5BB5-A308-1E02-3EFA-DAD099A5B7C8}"/>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082916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r="12971"/>
          <a:stretch/>
        </p:blipFill>
        <p:spPr>
          <a:xfrm>
            <a:off x="-4676" y="-9417"/>
            <a:ext cx="9139151" cy="6879898"/>
          </a:xfrm>
          <a:prstGeom prst="rect">
            <a:avLst/>
          </a:prstGeom>
        </p:spPr>
      </p:pic>
      <p:sp>
        <p:nvSpPr>
          <p:cNvPr id="4" name="textruta 3"/>
          <p:cNvSpPr txBox="1"/>
          <p:nvPr/>
        </p:nvSpPr>
        <p:spPr>
          <a:xfrm>
            <a:off x="627320" y="186899"/>
            <a:ext cx="8059479" cy="461665"/>
          </a:xfrm>
          <a:prstGeom prst="rect">
            <a:avLst/>
          </a:prstGeom>
          <a:noFill/>
        </p:spPr>
        <p:txBody>
          <a:bodyPr wrap="square" rtlCol="0">
            <a:spAutoFit/>
          </a:bodyPr>
          <a:lstStyle/>
          <a:p>
            <a:pPr algn="ctr"/>
            <a:r>
              <a:rPr lang="sv-SE" sz="2400" b="1" dirty="0"/>
              <a:t>Det är inte för sent att begränsa klimatstörningarna</a:t>
            </a:r>
            <a:endParaRPr lang="en-US" sz="2400" b="1" dirty="0"/>
          </a:p>
        </p:txBody>
      </p:sp>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079" y="889279"/>
            <a:ext cx="1482557" cy="2226062"/>
          </a:xfrm>
          <a:prstGeom prst="rect">
            <a:avLst/>
          </a:prstGeom>
          <a:ln w="57150">
            <a:solidFill>
              <a:schemeClr val="bg1"/>
            </a:solidFill>
          </a:ln>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326" y="889278"/>
            <a:ext cx="3371850" cy="2230059"/>
          </a:xfrm>
          <a:prstGeom prst="rect">
            <a:avLst/>
          </a:prstGeom>
          <a:ln w="57150">
            <a:solidFill>
              <a:schemeClr val="bg1"/>
            </a:solidFill>
          </a:ln>
        </p:spPr>
      </p:pic>
      <p:sp>
        <p:nvSpPr>
          <p:cNvPr id="9" name="Rektangel 8"/>
          <p:cNvSpPr/>
          <p:nvPr/>
        </p:nvSpPr>
        <p:spPr>
          <a:xfrm rot="16200000">
            <a:off x="8244014" y="5974073"/>
            <a:ext cx="1441420" cy="338554"/>
          </a:xfrm>
          <a:prstGeom prst="rect">
            <a:avLst/>
          </a:prstGeom>
        </p:spPr>
        <p:txBody>
          <a:bodyPr wrap="none">
            <a:spAutoFit/>
          </a:bodyPr>
          <a:lstStyle/>
          <a:p>
            <a:r>
              <a:rPr lang="sv-SE" sz="800" baseline="30000" dirty="0">
                <a:solidFill>
                  <a:srgbClr val="000000"/>
                </a:solidFill>
                <a:latin typeface="Arial" panose="020B0604020202020204" pitchFamily="34" charset="0"/>
              </a:rPr>
              <a:t>JOHAN BERNES (STORA VÄRTAN)</a:t>
            </a:r>
          </a:p>
          <a:p>
            <a:r>
              <a:rPr lang="sv-SE" sz="800" baseline="30000" dirty="0">
                <a:solidFill>
                  <a:srgbClr val="000000"/>
                </a:solidFill>
                <a:latin typeface="Arial" panose="020B0604020202020204" pitchFamily="34" charset="0"/>
              </a:rPr>
              <a:t>HELENA LANDSTEDT / TT (UGANDA) </a:t>
            </a:r>
          </a:p>
          <a:p>
            <a:r>
              <a:rPr lang="sv-SE" sz="800" baseline="30000" dirty="0">
                <a:solidFill>
                  <a:srgbClr val="000000"/>
                </a:solidFill>
                <a:latin typeface="Arial" panose="020B0604020202020204" pitchFamily="34" charset="0"/>
              </a:rPr>
              <a:t>VESA MOILANEN / TT (VENEDIG)</a:t>
            </a:r>
          </a:p>
        </p:txBody>
      </p:sp>
      <p:sp>
        <p:nvSpPr>
          <p:cNvPr id="3" name="textruta 2">
            <a:extLst>
              <a:ext uri="{FF2B5EF4-FFF2-40B4-BE49-F238E27FC236}">
                <a16:creationId xmlns:a16="http://schemas.microsoft.com/office/drawing/2014/main" id="{E1A0E92F-F15C-8A01-5980-A771DB461FB7}"/>
              </a:ext>
            </a:extLst>
          </p:cNvPr>
          <p:cNvSpPr txBox="1"/>
          <p:nvPr/>
        </p:nvSpPr>
        <p:spPr>
          <a:xfrm>
            <a:off x="123288" y="640949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733144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skärmbild, nummer, diagram&#10;&#10;AI-genererat innehåll kan vara felaktigt.">
            <a:extLst>
              <a:ext uri="{FF2B5EF4-FFF2-40B4-BE49-F238E27FC236}">
                <a16:creationId xmlns:a16="http://schemas.microsoft.com/office/drawing/2014/main" id="{CD8CBD34-1871-79DC-C1CA-8593A59948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764703"/>
            <a:ext cx="6623651" cy="5701419"/>
          </a:xfrm>
          <a:prstGeom prst="rect">
            <a:avLst/>
          </a:prstGeom>
        </p:spPr>
      </p:pic>
      <p:sp>
        <p:nvSpPr>
          <p:cNvPr id="4" name="textruta 3"/>
          <p:cNvSpPr txBox="1"/>
          <p:nvPr/>
        </p:nvSpPr>
        <p:spPr>
          <a:xfrm>
            <a:off x="1350336" y="144859"/>
            <a:ext cx="6485861" cy="461665"/>
          </a:xfrm>
          <a:prstGeom prst="rect">
            <a:avLst/>
          </a:prstGeom>
          <a:noFill/>
        </p:spPr>
        <p:txBody>
          <a:bodyPr wrap="square" rtlCol="0">
            <a:spAutoFit/>
          </a:bodyPr>
          <a:lstStyle/>
          <a:p>
            <a:pPr algn="ctr"/>
            <a:r>
              <a:rPr lang="sv-SE" sz="2400" b="1" dirty="0"/>
              <a:t>Alternativ till fossila bränslen</a:t>
            </a:r>
            <a:endParaRPr lang="en-US" sz="2400" b="1" dirty="0"/>
          </a:p>
        </p:txBody>
      </p:sp>
      <p:pic>
        <p:nvPicPr>
          <p:cNvPr id="3" name="Bildobjekt 2"/>
          <p:cNvPicPr>
            <a:picLocks/>
          </p:cNvPicPr>
          <p:nvPr/>
        </p:nvPicPr>
        <p:blipFill rotWithShape="1">
          <a:blip r:embed="rId4" cstate="print">
            <a:extLst>
              <a:ext uri="{28A0092B-C50C-407E-A947-70E740481C1C}">
                <a14:useLocalDpi xmlns:a14="http://schemas.microsoft.com/office/drawing/2010/main" val="0"/>
              </a:ext>
            </a:extLst>
          </a:blip>
          <a:srcRect l="2152" t="3597" b="1115"/>
          <a:stretch>
            <a:fillRect/>
          </a:stretch>
        </p:blipFill>
        <p:spPr>
          <a:xfrm>
            <a:off x="4716016" y="4293096"/>
            <a:ext cx="2761200" cy="1890000"/>
          </a:xfrm>
          <a:prstGeom prst="rect">
            <a:avLst/>
          </a:prstGeom>
          <a:ln w="28575">
            <a:solidFill>
              <a:schemeClr val="bg1"/>
            </a:solidFill>
          </a:ln>
        </p:spPr>
      </p:pic>
      <p:pic>
        <p:nvPicPr>
          <p:cNvPr id="8" name="Bildobjekt 7"/>
          <p:cNvPicPr>
            <a:picLocks/>
          </p:cNvPicPr>
          <p:nvPr/>
        </p:nvPicPr>
        <p:blipFill rotWithShape="1">
          <a:blip r:embed="rId5" cstate="print">
            <a:extLst>
              <a:ext uri="{28A0092B-C50C-407E-A947-70E740481C1C}">
                <a14:useLocalDpi xmlns:a14="http://schemas.microsoft.com/office/drawing/2010/main" val="0"/>
              </a:ext>
            </a:extLst>
          </a:blip>
          <a:srcRect l="9916" r="14990" b="-245"/>
          <a:stretch>
            <a:fillRect/>
          </a:stretch>
        </p:blipFill>
        <p:spPr>
          <a:xfrm>
            <a:off x="4716016" y="1161016"/>
            <a:ext cx="2761200" cy="2412000"/>
          </a:xfrm>
          <a:prstGeom prst="rect">
            <a:avLst/>
          </a:prstGeom>
          <a:ln w="25400">
            <a:solidFill>
              <a:schemeClr val="bg1"/>
            </a:solidFill>
          </a:ln>
        </p:spPr>
      </p:pic>
      <p:sp>
        <p:nvSpPr>
          <p:cNvPr id="9" name="Rektangel 8"/>
          <p:cNvSpPr/>
          <p:nvPr/>
        </p:nvSpPr>
        <p:spPr>
          <a:xfrm rot="16200000">
            <a:off x="7239170" y="4493034"/>
            <a:ext cx="779381" cy="174407"/>
          </a:xfrm>
          <a:prstGeom prst="rect">
            <a:avLst/>
          </a:prstGeom>
        </p:spPr>
        <p:txBody>
          <a:bodyPr wrap="none">
            <a:spAutoFit/>
          </a:bodyPr>
          <a:lstStyle/>
          <a:p>
            <a:r>
              <a:rPr lang="sv-SE" sz="800" baseline="30000" dirty="0">
                <a:solidFill>
                  <a:srgbClr val="000000"/>
                </a:solidFill>
                <a:latin typeface="Arial" panose="020B0604020202020204" pitchFamily="34" charset="0"/>
              </a:rPr>
              <a:t>HANS BLOMBERG</a:t>
            </a:r>
          </a:p>
        </p:txBody>
      </p:sp>
      <p:sp>
        <p:nvSpPr>
          <p:cNvPr id="10" name="Rektangel 9"/>
          <p:cNvSpPr/>
          <p:nvPr/>
        </p:nvSpPr>
        <p:spPr>
          <a:xfrm rot="16200000">
            <a:off x="7160544" y="1402264"/>
            <a:ext cx="926857" cy="174407"/>
          </a:xfrm>
          <a:prstGeom prst="rect">
            <a:avLst/>
          </a:prstGeom>
        </p:spPr>
        <p:txBody>
          <a:bodyPr wrap="none">
            <a:spAutoFit/>
          </a:bodyPr>
          <a:lstStyle/>
          <a:p>
            <a:r>
              <a:rPr lang="sv-SE" sz="800" baseline="30000" dirty="0">
                <a:solidFill>
                  <a:srgbClr val="000000"/>
                </a:solidFill>
                <a:latin typeface="Arial" panose="020B0604020202020204" pitchFamily="34" charset="0"/>
              </a:rPr>
              <a:t>ASHLEY COOPER / IBL</a:t>
            </a:r>
          </a:p>
        </p:txBody>
      </p:sp>
      <p:sp>
        <p:nvSpPr>
          <p:cNvPr id="11" name="Rektangel 10"/>
          <p:cNvSpPr/>
          <p:nvPr/>
        </p:nvSpPr>
        <p:spPr>
          <a:xfrm>
            <a:off x="1224915" y="6525258"/>
            <a:ext cx="1978933" cy="256480"/>
          </a:xfrm>
          <a:prstGeom prst="rect">
            <a:avLst/>
          </a:prstGeom>
        </p:spPr>
        <p:txBody>
          <a:bodyPr wrap="square">
            <a:spAutoFit/>
          </a:bodyPr>
          <a:lstStyle/>
          <a:p>
            <a:r>
              <a:rPr lang="sv-SE" sz="800" baseline="30000" dirty="0">
                <a:solidFill>
                  <a:srgbClr val="000000"/>
                </a:solidFill>
                <a:latin typeface="Arial" panose="020B0604020202020204" pitchFamily="34" charset="0"/>
              </a:rPr>
              <a:t>FRÅN WORLD ENERGY OUTLOOK, IEA, </a:t>
            </a:r>
            <a:br>
              <a:rPr lang="sv-SE" sz="800" baseline="30000" dirty="0">
                <a:solidFill>
                  <a:srgbClr val="000000"/>
                </a:solidFill>
                <a:latin typeface="Arial" panose="020B0604020202020204" pitchFamily="34" charset="0"/>
              </a:rPr>
            </a:br>
            <a:r>
              <a:rPr lang="sv-SE" sz="800" baseline="30000" dirty="0">
                <a:solidFill>
                  <a:srgbClr val="000000"/>
                </a:solidFill>
                <a:latin typeface="Arial" panose="020B0604020202020204" pitchFamily="34" charset="0"/>
              </a:rPr>
              <a:t>OCH INTERNATIONAL RENEWABLE ENERGY AGENCY</a:t>
            </a:r>
          </a:p>
        </p:txBody>
      </p:sp>
      <p:sp>
        <p:nvSpPr>
          <p:cNvPr id="2" name="textruta 1">
            <a:extLst>
              <a:ext uri="{FF2B5EF4-FFF2-40B4-BE49-F238E27FC236}">
                <a16:creationId xmlns:a16="http://schemas.microsoft.com/office/drawing/2014/main" id="{3EDBFB56-C24E-EBE7-FA43-16867F991B12}"/>
              </a:ext>
            </a:extLst>
          </p:cNvPr>
          <p:cNvSpPr txBox="1"/>
          <p:nvPr/>
        </p:nvSpPr>
        <p:spPr>
          <a:xfrm>
            <a:off x="4860032" y="6522693"/>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770046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Det blir allt mer bråttom</a:t>
            </a:r>
            <a:endParaRPr lang="en-US" sz="2400" b="1" dirty="0"/>
          </a:p>
        </p:txBody>
      </p:sp>
      <p:sp>
        <p:nvSpPr>
          <p:cNvPr id="5" name="Rektangel 4"/>
          <p:cNvSpPr/>
          <p:nvPr/>
        </p:nvSpPr>
        <p:spPr>
          <a:xfrm>
            <a:off x="977265" y="6191037"/>
            <a:ext cx="2212465" cy="215444"/>
          </a:xfrm>
          <a:prstGeom prst="rect">
            <a:avLst/>
          </a:prstGeom>
        </p:spPr>
        <p:txBody>
          <a:bodyPr wrap="none">
            <a:spAutoFit/>
          </a:bodyPr>
          <a:lstStyle/>
          <a:p>
            <a:r>
              <a:rPr lang="sv-SE" sz="800" baseline="30000" dirty="0">
                <a:solidFill>
                  <a:srgbClr val="000000"/>
                </a:solidFill>
                <a:latin typeface="Arial" panose="020B0604020202020204" pitchFamily="34" charset="0"/>
              </a:rPr>
              <a:t>FRÅN R.M. </a:t>
            </a:r>
            <a:r>
              <a:rPr lang="sv-SE" sz="800" baseline="30000">
                <a:solidFill>
                  <a:srgbClr val="000000"/>
                </a:solidFill>
                <a:latin typeface="Arial" panose="020B0604020202020204" pitchFamily="34" charset="0"/>
              </a:rPr>
              <a:t>ANDREW, IPCC (2021) </a:t>
            </a:r>
            <a:r>
              <a:rPr lang="sv-SE" sz="800" baseline="30000" dirty="0">
                <a:solidFill>
                  <a:srgbClr val="000000"/>
                </a:solidFill>
                <a:latin typeface="Arial" panose="020B0604020202020204" pitchFamily="34" charset="0"/>
              </a:rPr>
              <a:t>OCH OUR WORLD IN DATA</a:t>
            </a:r>
            <a:r>
              <a:rPr lang="sv-SE" sz="800" dirty="0">
                <a:solidFill>
                  <a:srgbClr val="000000"/>
                </a:solidFill>
                <a:latin typeface="Arial" panose="020B0604020202020204" pitchFamily="34" charset="0"/>
              </a:rPr>
              <a:t> </a:t>
            </a:r>
            <a:endParaRPr lang="sv-SE" sz="800" baseline="30000" dirty="0">
              <a:solidFill>
                <a:srgbClr val="000000"/>
              </a:solidFill>
              <a:latin typeface="Arial" panose="020B0604020202020204" pitchFamily="34" charset="0"/>
            </a:endParaRPr>
          </a:p>
        </p:txBody>
      </p:sp>
      <p:sp>
        <p:nvSpPr>
          <p:cNvPr id="2" name="textruta 1">
            <a:extLst>
              <a:ext uri="{FF2B5EF4-FFF2-40B4-BE49-F238E27FC236}">
                <a16:creationId xmlns:a16="http://schemas.microsoft.com/office/drawing/2014/main" id="{E9BA3BAF-EA64-CA19-1B6F-CC4F880DA32C}"/>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pic>
        <p:nvPicPr>
          <p:cNvPr id="6" name="Bildobjekt 5" descr="En bild som visar text, skärmbild, Graf, skärm&#10;&#10;AI-genererat innehåll kan vara felaktigt.">
            <a:extLst>
              <a:ext uri="{FF2B5EF4-FFF2-40B4-BE49-F238E27FC236}">
                <a16:creationId xmlns:a16="http://schemas.microsoft.com/office/drawing/2014/main" id="{6729BA30-9DF6-B439-C1FD-47F548FE4230}"/>
              </a:ext>
            </a:extLst>
          </p:cNvPr>
          <p:cNvPicPr>
            <a:picLocks noChangeAspect="1"/>
          </p:cNvPicPr>
          <p:nvPr/>
        </p:nvPicPr>
        <p:blipFill>
          <a:blip r:embed="rId3">
            <a:extLst>
              <a:ext uri="{28A0092B-C50C-407E-A947-70E740481C1C}">
                <a14:useLocalDpi xmlns:a14="http://schemas.microsoft.com/office/drawing/2010/main" val="0"/>
              </a:ext>
            </a:extLst>
          </a:blip>
          <a:srcRect b="8021"/>
          <a:stretch>
            <a:fillRect/>
          </a:stretch>
        </p:blipFill>
        <p:spPr>
          <a:xfrm>
            <a:off x="1043608" y="861381"/>
            <a:ext cx="7049692" cy="5437503"/>
          </a:xfrm>
          <a:prstGeom prst="rect">
            <a:avLst/>
          </a:prstGeom>
        </p:spPr>
      </p:pic>
    </p:spTree>
    <p:extLst>
      <p:ext uri="{BB962C8B-B14F-4D97-AF65-F5344CB8AC3E}">
        <p14:creationId xmlns:p14="http://schemas.microsoft.com/office/powerpoint/2010/main" val="998609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572000" y="404664"/>
            <a:ext cx="5315484" cy="461665"/>
          </a:xfrm>
          <a:prstGeom prst="rect">
            <a:avLst/>
          </a:prstGeom>
          <a:noFill/>
        </p:spPr>
        <p:txBody>
          <a:bodyPr wrap="square" rtlCol="0">
            <a:spAutoFit/>
          </a:bodyPr>
          <a:lstStyle/>
          <a:p>
            <a:pPr algn="ctr"/>
            <a:r>
              <a:rPr lang="sv-SE" sz="2400" b="1" dirty="0"/>
              <a:t>Klimatanpassning</a:t>
            </a:r>
            <a:endParaRPr lang="en-US" sz="2400" b="1" dirty="0"/>
          </a:p>
        </p:txBody>
      </p:sp>
      <p:sp>
        <p:nvSpPr>
          <p:cNvPr id="5" name="Rektangel 4"/>
          <p:cNvSpPr/>
          <p:nvPr/>
        </p:nvSpPr>
        <p:spPr>
          <a:xfrm rot="16200000">
            <a:off x="129117" y="6372550"/>
            <a:ext cx="707245" cy="174407"/>
          </a:xfrm>
          <a:prstGeom prst="rect">
            <a:avLst/>
          </a:prstGeom>
        </p:spPr>
        <p:txBody>
          <a:bodyPr wrap="none">
            <a:spAutoFit/>
          </a:bodyPr>
          <a:lstStyle/>
          <a:p>
            <a:r>
              <a:rPr lang="sv-SE" sz="800" baseline="30000" dirty="0">
                <a:solidFill>
                  <a:srgbClr val="000000"/>
                </a:solidFill>
                <a:latin typeface="Arial" panose="020B0604020202020204" pitchFamily="34" charset="0"/>
              </a:rPr>
              <a:t>TIMO PERSSON</a:t>
            </a:r>
          </a:p>
        </p:txBody>
      </p:sp>
      <p:pic>
        <p:nvPicPr>
          <p:cNvPr id="11" name="Bildobjekt 10" descr="En bild som visar utomhus, himmel, gräs, växt&#10;&#10;Automatiskt genererad beskrivning">
            <a:extLst>
              <a:ext uri="{FF2B5EF4-FFF2-40B4-BE49-F238E27FC236}">
                <a16:creationId xmlns:a16="http://schemas.microsoft.com/office/drawing/2014/main" id="{7D36ECC0-3F60-0066-9E78-11D5B8FD2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756" y="152108"/>
            <a:ext cx="4915337" cy="6553783"/>
          </a:xfrm>
          <a:prstGeom prst="rect">
            <a:avLst/>
          </a:prstGeom>
        </p:spPr>
      </p:pic>
      <p:sp>
        <p:nvSpPr>
          <p:cNvPr id="2" name="textruta 1">
            <a:extLst>
              <a:ext uri="{FF2B5EF4-FFF2-40B4-BE49-F238E27FC236}">
                <a16:creationId xmlns:a16="http://schemas.microsoft.com/office/drawing/2014/main" id="{D00F0F8F-12B6-F669-8778-A3C76D79B89B}"/>
              </a:ext>
            </a:extLst>
          </p:cNvPr>
          <p:cNvSpPr txBox="1"/>
          <p:nvPr/>
        </p:nvSpPr>
        <p:spPr>
          <a:xfrm>
            <a:off x="5490093" y="6367219"/>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07520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3502367" y="247187"/>
            <a:ext cx="2271071" cy="461665"/>
          </a:xfrm>
          <a:prstGeom prst="rect">
            <a:avLst/>
          </a:prstGeom>
          <a:noFill/>
        </p:spPr>
        <p:txBody>
          <a:bodyPr wrap="none" rtlCol="0">
            <a:spAutoFit/>
          </a:bodyPr>
          <a:lstStyle/>
          <a:p>
            <a:r>
              <a:rPr lang="sv-SE" sz="2400" b="1" dirty="0"/>
              <a:t>Växthuseffekten</a:t>
            </a:r>
            <a:endParaRPr lang="en-US" sz="2400" b="1"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578" y="1135465"/>
            <a:ext cx="7562647" cy="4813160"/>
          </a:xfrm>
          <a:prstGeom prst="rect">
            <a:avLst/>
          </a:prstGeom>
        </p:spPr>
      </p:pic>
      <p:sp>
        <p:nvSpPr>
          <p:cNvPr id="2" name="textruta 1">
            <a:extLst>
              <a:ext uri="{FF2B5EF4-FFF2-40B4-BE49-F238E27FC236}">
                <a16:creationId xmlns:a16="http://schemas.microsoft.com/office/drawing/2014/main" id="{69A3BA79-DA60-8BBF-A3FE-E0AA2FB5B6AC}"/>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44629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text, skärmbild, Teckensnitt, Graf&#10;&#10;Automatiskt genererad beskrivning">
            <a:extLst>
              <a:ext uri="{FF2B5EF4-FFF2-40B4-BE49-F238E27FC236}">
                <a16:creationId xmlns:a16="http://schemas.microsoft.com/office/drawing/2014/main" id="{5991627B-5902-291E-2409-EDDD4A890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86" y="1475594"/>
            <a:ext cx="7833669" cy="4473686"/>
          </a:xfrm>
          <a:prstGeom prst="rect">
            <a:avLst/>
          </a:prstGeom>
        </p:spPr>
      </p:pic>
      <p:sp>
        <p:nvSpPr>
          <p:cNvPr id="4" name="textruta 3"/>
          <p:cNvSpPr txBox="1"/>
          <p:nvPr/>
        </p:nvSpPr>
        <p:spPr>
          <a:xfrm>
            <a:off x="1382561" y="166802"/>
            <a:ext cx="6364441" cy="461665"/>
          </a:xfrm>
          <a:prstGeom prst="rect">
            <a:avLst/>
          </a:prstGeom>
          <a:noFill/>
        </p:spPr>
        <p:txBody>
          <a:bodyPr wrap="square" rtlCol="0">
            <a:spAutoFit/>
          </a:bodyPr>
          <a:lstStyle/>
          <a:p>
            <a:pPr algn="ctr"/>
            <a:r>
              <a:rPr lang="sv-SE" sz="2400" b="1" dirty="0"/>
              <a:t>Klimatförändringar i det förgångna</a:t>
            </a:r>
            <a:endParaRPr lang="en-US" sz="2400" b="1" dirty="0"/>
          </a:p>
        </p:txBody>
      </p:sp>
      <p:sp>
        <p:nvSpPr>
          <p:cNvPr id="6" name="Rektangel 5"/>
          <p:cNvSpPr/>
          <p:nvPr/>
        </p:nvSpPr>
        <p:spPr>
          <a:xfrm>
            <a:off x="593510" y="5162337"/>
            <a:ext cx="2795958"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S. JOHNSEN ET AL. (1995) OCH CLIMATE CHANGE KNOWLEDGE PORTAL</a:t>
            </a:r>
          </a:p>
        </p:txBody>
      </p:sp>
      <p:sp>
        <p:nvSpPr>
          <p:cNvPr id="2" name="textruta 1">
            <a:extLst>
              <a:ext uri="{FF2B5EF4-FFF2-40B4-BE49-F238E27FC236}">
                <a16:creationId xmlns:a16="http://schemas.microsoft.com/office/drawing/2014/main" id="{21652FCF-B15A-EC69-244D-8D4646A183A1}"/>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738675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Värld, karta, text&#10;&#10;Automatiskt genererad beskrivning">
            <a:extLst>
              <a:ext uri="{FF2B5EF4-FFF2-40B4-BE49-F238E27FC236}">
                <a16:creationId xmlns:a16="http://schemas.microsoft.com/office/drawing/2014/main" id="{9749F4C6-AC78-E25E-22F9-26ADCA692D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2578" y="3573390"/>
            <a:ext cx="5211710" cy="3167978"/>
          </a:xfrm>
          <a:prstGeom prst="rect">
            <a:avLst/>
          </a:prstGeom>
        </p:spPr>
      </p:pic>
      <p:sp>
        <p:nvSpPr>
          <p:cNvPr id="4" name="textruta 3"/>
          <p:cNvSpPr txBox="1"/>
          <p:nvPr/>
        </p:nvSpPr>
        <p:spPr>
          <a:xfrm>
            <a:off x="1530245" y="166845"/>
            <a:ext cx="6052375" cy="461665"/>
          </a:xfrm>
          <a:prstGeom prst="rect">
            <a:avLst/>
          </a:prstGeom>
          <a:noFill/>
        </p:spPr>
        <p:txBody>
          <a:bodyPr wrap="square" rtlCol="0">
            <a:spAutoFit/>
          </a:bodyPr>
          <a:lstStyle/>
          <a:p>
            <a:pPr algn="ctr"/>
            <a:r>
              <a:rPr lang="sv-SE" sz="2400" b="1" dirty="0"/>
              <a:t>Klimatförändringar i modern tid</a:t>
            </a:r>
            <a:endParaRPr lang="en-US" sz="2400" b="1" dirty="0"/>
          </a:p>
        </p:txBody>
      </p:sp>
      <p:sp>
        <p:nvSpPr>
          <p:cNvPr id="5" name="Rektangel 4"/>
          <p:cNvSpPr/>
          <p:nvPr/>
        </p:nvSpPr>
        <p:spPr>
          <a:xfrm>
            <a:off x="6762956" y="3090446"/>
            <a:ext cx="1481452" cy="338554"/>
          </a:xfrm>
          <a:prstGeom prst="rect">
            <a:avLst/>
          </a:prstGeom>
        </p:spPr>
        <p:txBody>
          <a:bodyPr wrap="square">
            <a:spAutoFit/>
          </a:bodyPr>
          <a:lstStyle/>
          <a:p>
            <a:r>
              <a:rPr lang="sv-SE" sz="800" baseline="30000" dirty="0">
                <a:solidFill>
                  <a:srgbClr val="000000"/>
                </a:solidFill>
                <a:latin typeface="Arial" panose="020B0604020202020204" pitchFamily="34" charset="0"/>
              </a:rPr>
              <a:t>HadCRUT5.1 ANALYSIS, </a:t>
            </a:r>
          </a:p>
          <a:p>
            <a:r>
              <a:rPr lang="sv-SE" sz="800" baseline="30000" dirty="0">
                <a:solidFill>
                  <a:srgbClr val="000000"/>
                </a:solidFill>
                <a:latin typeface="Arial" panose="020B0604020202020204" pitchFamily="34" charset="0"/>
              </a:rPr>
              <a:t>FRÅN CLIMATE RESEARCH UNIT, </a:t>
            </a:r>
          </a:p>
          <a:p>
            <a:r>
              <a:rPr lang="sv-SE" sz="800" baseline="30000" dirty="0">
                <a:solidFill>
                  <a:srgbClr val="000000"/>
                </a:solidFill>
                <a:latin typeface="Arial" panose="020B0604020202020204" pitchFamily="34" charset="0"/>
              </a:rPr>
              <a:t>UNIV. OF EAST ANGLIA</a:t>
            </a:r>
          </a:p>
        </p:txBody>
      </p:sp>
      <p:sp>
        <p:nvSpPr>
          <p:cNvPr id="6" name="Rektangel 5"/>
          <p:cNvSpPr/>
          <p:nvPr/>
        </p:nvSpPr>
        <p:spPr>
          <a:xfrm>
            <a:off x="1547664" y="6294332"/>
            <a:ext cx="2293421" cy="174407"/>
          </a:xfrm>
          <a:prstGeom prst="rect">
            <a:avLst/>
          </a:prstGeom>
        </p:spPr>
        <p:txBody>
          <a:bodyPr wrap="square">
            <a:spAutoFit/>
          </a:bodyPr>
          <a:lstStyle/>
          <a:p>
            <a:r>
              <a:rPr lang="sv-SE" sz="800" baseline="30000" dirty="0">
                <a:solidFill>
                  <a:srgbClr val="000000"/>
                </a:solidFill>
                <a:latin typeface="Arial" panose="020B0604020202020204" pitchFamily="34" charset="0"/>
              </a:rPr>
              <a:t>FRÅN IPCC WGI INTERACTIVE ATLAS</a:t>
            </a:r>
          </a:p>
        </p:txBody>
      </p:sp>
      <p:sp>
        <p:nvSpPr>
          <p:cNvPr id="2" name="textruta 1">
            <a:extLst>
              <a:ext uri="{FF2B5EF4-FFF2-40B4-BE49-F238E27FC236}">
                <a16:creationId xmlns:a16="http://schemas.microsoft.com/office/drawing/2014/main" id="{C8815652-62B4-CD95-D4D9-8F777A4C23AB}"/>
              </a:ext>
            </a:extLst>
          </p:cNvPr>
          <p:cNvSpPr txBox="1"/>
          <p:nvPr/>
        </p:nvSpPr>
        <p:spPr>
          <a:xfrm>
            <a:off x="7439856" y="5994250"/>
            <a:ext cx="1481452" cy="600164"/>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pic>
        <p:nvPicPr>
          <p:cNvPr id="12" name="Bildobjekt 11" descr="En bild som visar text, skärmbild, Graf, Teckensnitt&#10;&#10;AI-genererat innehåll kan vara felaktigt.">
            <a:extLst>
              <a:ext uri="{FF2B5EF4-FFF2-40B4-BE49-F238E27FC236}">
                <a16:creationId xmlns:a16="http://schemas.microsoft.com/office/drawing/2014/main" id="{7B33AA99-3879-9088-C04D-DB2128811FC9}"/>
              </a:ext>
            </a:extLst>
          </p:cNvPr>
          <p:cNvPicPr>
            <a:picLocks noChangeAspect="1"/>
          </p:cNvPicPr>
          <p:nvPr/>
        </p:nvPicPr>
        <p:blipFill>
          <a:blip r:embed="rId4" cstate="print">
            <a:extLst>
              <a:ext uri="{28A0092B-C50C-407E-A947-70E740481C1C}">
                <a14:useLocalDpi xmlns:a14="http://schemas.microsoft.com/office/drawing/2010/main" val="0"/>
              </a:ext>
            </a:extLst>
          </a:blip>
          <a:srcRect r="19455"/>
          <a:stretch>
            <a:fillRect/>
          </a:stretch>
        </p:blipFill>
        <p:spPr>
          <a:xfrm>
            <a:off x="2402515" y="766070"/>
            <a:ext cx="4392489" cy="2583382"/>
          </a:xfrm>
          <a:prstGeom prst="rect">
            <a:avLst/>
          </a:prstGeom>
        </p:spPr>
      </p:pic>
    </p:spTree>
    <p:extLst>
      <p:ext uri="{BB962C8B-B14F-4D97-AF65-F5344CB8AC3E}">
        <p14:creationId xmlns:p14="http://schemas.microsoft.com/office/powerpoint/2010/main" val="1930557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text, skärmbild, Graf, linje&#10;&#10;AI-genererat innehåll kan vara felaktigt.">
            <a:extLst>
              <a:ext uri="{FF2B5EF4-FFF2-40B4-BE49-F238E27FC236}">
                <a16:creationId xmlns:a16="http://schemas.microsoft.com/office/drawing/2014/main" id="{F9BA42FE-AEE8-1074-2883-96597F60F553}"/>
              </a:ext>
            </a:extLst>
          </p:cNvPr>
          <p:cNvPicPr>
            <a:picLocks noChangeAspect="1"/>
          </p:cNvPicPr>
          <p:nvPr/>
        </p:nvPicPr>
        <p:blipFill>
          <a:blip r:embed="rId3" cstate="print">
            <a:extLst>
              <a:ext uri="{28A0092B-C50C-407E-A947-70E740481C1C}">
                <a14:useLocalDpi xmlns:a14="http://schemas.microsoft.com/office/drawing/2010/main" val="0"/>
              </a:ext>
            </a:extLst>
          </a:blip>
          <a:srcRect b="15099"/>
          <a:stretch>
            <a:fillRect/>
          </a:stretch>
        </p:blipFill>
        <p:spPr>
          <a:xfrm>
            <a:off x="2049105" y="3143358"/>
            <a:ext cx="6631778" cy="3226991"/>
          </a:xfrm>
          <a:prstGeom prst="rect">
            <a:avLst/>
          </a:prstGeom>
        </p:spPr>
      </p:pic>
      <p:sp>
        <p:nvSpPr>
          <p:cNvPr id="4" name="textruta 3"/>
          <p:cNvSpPr txBox="1"/>
          <p:nvPr/>
        </p:nvSpPr>
        <p:spPr>
          <a:xfrm>
            <a:off x="1547664" y="168345"/>
            <a:ext cx="6231367" cy="461665"/>
          </a:xfrm>
          <a:prstGeom prst="rect">
            <a:avLst/>
          </a:prstGeom>
          <a:noFill/>
        </p:spPr>
        <p:txBody>
          <a:bodyPr wrap="square" rtlCol="0">
            <a:spAutoFit/>
          </a:bodyPr>
          <a:lstStyle/>
          <a:p>
            <a:pPr algn="ctr"/>
            <a:r>
              <a:rPr lang="sv-SE" sz="2400" b="1" dirty="0"/>
              <a:t>Konsekvenser av uppvärmningen</a:t>
            </a:r>
            <a:endParaRPr lang="en-US" sz="2400" b="1" dirty="0"/>
          </a:p>
        </p:txBody>
      </p:sp>
      <p:sp>
        <p:nvSpPr>
          <p:cNvPr id="2" name="textruta 1"/>
          <p:cNvSpPr txBox="1"/>
          <p:nvPr/>
        </p:nvSpPr>
        <p:spPr>
          <a:xfrm rot="16200000">
            <a:off x="8386502" y="992573"/>
            <a:ext cx="762211" cy="169277"/>
          </a:xfrm>
          <a:prstGeom prst="rect">
            <a:avLst/>
          </a:prstGeom>
          <a:noFill/>
        </p:spPr>
        <p:txBody>
          <a:bodyPr wrap="square" rtlCol="0">
            <a:spAutoFit/>
          </a:bodyPr>
          <a:lstStyle/>
          <a:p>
            <a:r>
              <a:rPr lang="sv-SE" sz="500" dirty="0">
                <a:latin typeface="Arial" panose="020B0604020202020204" pitchFamily="34" charset="0"/>
                <a:cs typeface="Arial" panose="020B0604020202020204" pitchFamily="34" charset="0"/>
              </a:rPr>
              <a:t>PER HOLMLUND</a:t>
            </a:r>
            <a:endParaRPr lang="en-US" sz="500" dirty="0">
              <a:latin typeface="Arial" panose="020B0604020202020204" pitchFamily="34" charset="0"/>
              <a:cs typeface="Arial" panose="020B0604020202020204" pitchFamily="34" charset="0"/>
            </a:endParaRP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5989" y="867557"/>
            <a:ext cx="2984893" cy="2104350"/>
          </a:xfrm>
          <a:prstGeom prst="rect">
            <a:avLst/>
          </a:prstGeom>
        </p:spPr>
      </p:pic>
      <p:sp>
        <p:nvSpPr>
          <p:cNvPr id="8" name="Rektangel 7"/>
          <p:cNvSpPr/>
          <p:nvPr/>
        </p:nvSpPr>
        <p:spPr>
          <a:xfrm>
            <a:off x="369933" y="4262705"/>
            <a:ext cx="1096775" cy="256480"/>
          </a:xfrm>
          <a:prstGeom prst="rect">
            <a:avLst/>
          </a:prstGeom>
        </p:spPr>
        <p:txBody>
          <a:bodyPr wrap="none">
            <a:spAutoFit/>
          </a:bodyPr>
          <a:lstStyle/>
          <a:p>
            <a:r>
              <a:rPr lang="sv-SE" sz="800" baseline="30000" dirty="0">
                <a:solidFill>
                  <a:srgbClr val="000000"/>
                </a:solidFill>
                <a:latin typeface="Arial" panose="020B0604020202020204" pitchFamily="34" charset="0"/>
              </a:rPr>
              <a:t>FRÅN WALSH ET AL. (2016</a:t>
            </a:r>
            <a:r>
              <a:rPr lang="sv-SE" sz="800" baseline="30000">
                <a:solidFill>
                  <a:srgbClr val="000000"/>
                </a:solidFill>
                <a:latin typeface="Arial" panose="020B0604020202020204" pitchFamily="34" charset="0"/>
              </a:rPr>
              <a:t>) </a:t>
            </a:r>
            <a:br>
              <a:rPr lang="sv-SE" sz="800" baseline="30000">
                <a:solidFill>
                  <a:srgbClr val="000000"/>
                </a:solidFill>
                <a:latin typeface="Arial" panose="020B0604020202020204" pitchFamily="34" charset="0"/>
              </a:rPr>
            </a:br>
            <a:r>
              <a:rPr lang="sv-SE" sz="800" baseline="30000">
                <a:solidFill>
                  <a:srgbClr val="000000"/>
                </a:solidFill>
                <a:latin typeface="Arial" panose="020B0604020202020204" pitchFamily="34" charset="0"/>
              </a:rPr>
              <a:t>OCH </a:t>
            </a:r>
            <a:r>
              <a:rPr lang="sv-SE" sz="800" baseline="30000" dirty="0">
                <a:solidFill>
                  <a:srgbClr val="000000"/>
                </a:solidFill>
                <a:latin typeface="Arial" panose="020B0604020202020204" pitchFamily="34" charset="0"/>
              </a:rPr>
              <a:t>OUR WORLD IN DATA</a:t>
            </a:r>
          </a:p>
        </p:txBody>
      </p:sp>
      <p:sp>
        <p:nvSpPr>
          <p:cNvPr id="9" name="Rektangel 8"/>
          <p:cNvSpPr/>
          <p:nvPr/>
        </p:nvSpPr>
        <p:spPr>
          <a:xfrm>
            <a:off x="1938573" y="6370349"/>
            <a:ext cx="5729771" cy="174407"/>
          </a:xfrm>
          <a:prstGeom prst="rect">
            <a:avLst/>
          </a:prstGeom>
        </p:spPr>
        <p:txBody>
          <a:bodyPr wrap="square">
            <a:spAutoFit/>
          </a:bodyPr>
          <a:lstStyle/>
          <a:p>
            <a:r>
              <a:rPr lang="sv-SE" sz="800" baseline="30000" dirty="0">
                <a:solidFill>
                  <a:srgbClr val="000000"/>
                </a:solidFill>
                <a:latin typeface="Arial" panose="020B0604020202020204" pitchFamily="34" charset="0"/>
              </a:rPr>
              <a:t>FRÅN RAY &amp; DOUGLAS (2011), CHURCH &amp; WHITE (2011), JEVREJEVA ET AL. (2014) OCH NASA</a:t>
            </a:r>
          </a:p>
        </p:txBody>
      </p:sp>
      <p:sp>
        <p:nvSpPr>
          <p:cNvPr id="3" name="textruta 2">
            <a:extLst>
              <a:ext uri="{FF2B5EF4-FFF2-40B4-BE49-F238E27FC236}">
                <a16:creationId xmlns:a16="http://schemas.microsoft.com/office/drawing/2014/main" id="{CF10D3FE-9985-BCEA-504F-26AAF50C3A8C}"/>
              </a:ext>
            </a:extLst>
          </p:cNvPr>
          <p:cNvSpPr txBox="1"/>
          <p:nvPr/>
        </p:nvSpPr>
        <p:spPr>
          <a:xfrm>
            <a:off x="5097646" y="6475756"/>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pic>
        <p:nvPicPr>
          <p:cNvPr id="7" name="Bildobjekt 6" descr="En bild som visar text, skärmbild, Teckensnitt, Graf&#10;&#10;AI-genererat innehåll kan vara felaktigt.">
            <a:extLst>
              <a:ext uri="{FF2B5EF4-FFF2-40B4-BE49-F238E27FC236}">
                <a16:creationId xmlns:a16="http://schemas.microsoft.com/office/drawing/2014/main" id="{0E22D640-380D-1FE4-2EF9-208A0CF5E595}"/>
              </a:ext>
            </a:extLst>
          </p:cNvPr>
          <p:cNvPicPr>
            <a:picLocks noChangeAspect="1"/>
          </p:cNvPicPr>
          <p:nvPr/>
        </p:nvPicPr>
        <p:blipFill>
          <a:blip r:embed="rId5" cstate="print">
            <a:extLst>
              <a:ext uri="{28A0092B-C50C-407E-A947-70E740481C1C}">
                <a14:useLocalDpi xmlns:a14="http://schemas.microsoft.com/office/drawing/2010/main" val="0"/>
              </a:ext>
            </a:extLst>
          </a:blip>
          <a:srcRect b="13912"/>
          <a:stretch>
            <a:fillRect/>
          </a:stretch>
        </p:blipFill>
        <p:spPr>
          <a:xfrm>
            <a:off x="454437" y="864288"/>
            <a:ext cx="3476594" cy="3428808"/>
          </a:xfrm>
          <a:prstGeom prst="rect">
            <a:avLst/>
          </a:prstGeom>
        </p:spPr>
      </p:pic>
    </p:spTree>
    <p:extLst>
      <p:ext uri="{BB962C8B-B14F-4D97-AF65-F5344CB8AC3E}">
        <p14:creationId xmlns:p14="http://schemas.microsoft.com/office/powerpoint/2010/main" val="2029017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339752" y="166803"/>
            <a:ext cx="4440195" cy="461665"/>
          </a:xfrm>
          <a:prstGeom prst="rect">
            <a:avLst/>
          </a:prstGeom>
          <a:noFill/>
        </p:spPr>
        <p:txBody>
          <a:bodyPr wrap="square" rtlCol="0">
            <a:spAutoFit/>
          </a:bodyPr>
          <a:lstStyle/>
          <a:p>
            <a:pPr algn="ctr"/>
            <a:r>
              <a:rPr lang="sv-SE" sz="2400" b="1" dirty="0"/>
              <a:t>Varför förändras klimatet nu?</a:t>
            </a:r>
            <a:endParaRPr lang="en-US" sz="2400" b="1" dirty="0"/>
          </a:p>
        </p:txBody>
      </p:sp>
      <p:sp>
        <p:nvSpPr>
          <p:cNvPr id="5" name="Rektangel 4"/>
          <p:cNvSpPr/>
          <p:nvPr/>
        </p:nvSpPr>
        <p:spPr>
          <a:xfrm>
            <a:off x="1009584" y="6470157"/>
            <a:ext cx="3057591" cy="256480"/>
          </a:xfrm>
          <a:prstGeom prst="rect">
            <a:avLst/>
          </a:prstGeom>
        </p:spPr>
        <p:txBody>
          <a:bodyPr wrap="square">
            <a:spAutoFit/>
          </a:bodyPr>
          <a:lstStyle/>
          <a:p>
            <a:r>
              <a:rPr lang="sv-SE" sz="800" baseline="30000" dirty="0">
                <a:solidFill>
                  <a:srgbClr val="000000"/>
                </a:solidFill>
                <a:latin typeface="Arial" panose="020B0604020202020204" pitchFamily="34" charset="0"/>
              </a:rPr>
              <a:t>FRÅN IPCC (2013, 2021), OUR WORLD IN DATA </a:t>
            </a:r>
            <a:br>
              <a:rPr lang="sv-SE" sz="800" baseline="30000" dirty="0">
                <a:solidFill>
                  <a:srgbClr val="000000"/>
                </a:solidFill>
                <a:latin typeface="Arial" panose="020B0604020202020204" pitchFamily="34" charset="0"/>
              </a:rPr>
            </a:br>
            <a:r>
              <a:rPr lang="sv-SE" sz="800" baseline="30000" dirty="0">
                <a:solidFill>
                  <a:srgbClr val="000000"/>
                </a:solidFill>
                <a:latin typeface="Arial" panose="020B0604020202020204" pitchFamily="34" charset="0"/>
              </a:rPr>
              <a:t>SAMT HadCRUT5 ANALYSIS, CLIMATE RESEARCH UNIT, UNIV. OF EAST ANGLIA</a:t>
            </a:r>
          </a:p>
        </p:txBody>
      </p:sp>
      <p:sp>
        <p:nvSpPr>
          <p:cNvPr id="2" name="textruta 1">
            <a:extLst>
              <a:ext uri="{FF2B5EF4-FFF2-40B4-BE49-F238E27FC236}">
                <a16:creationId xmlns:a16="http://schemas.microsoft.com/office/drawing/2014/main" id="{C8A181CF-19AF-96A9-CC45-3714924F67F7}"/>
              </a:ext>
            </a:extLst>
          </p:cNvPr>
          <p:cNvSpPr txBox="1"/>
          <p:nvPr/>
        </p:nvSpPr>
        <p:spPr>
          <a:xfrm>
            <a:off x="4860032" y="6409982"/>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pic>
        <p:nvPicPr>
          <p:cNvPr id="6" name="Bildobjekt 5" descr="En bild som visar text, skärmbild, Graf, Teckensnitt&#10;&#10;AI-genererat innehåll kan vara felaktigt.">
            <a:extLst>
              <a:ext uri="{FF2B5EF4-FFF2-40B4-BE49-F238E27FC236}">
                <a16:creationId xmlns:a16="http://schemas.microsoft.com/office/drawing/2014/main" id="{0F9276FD-6AB4-FD26-7964-EA9E47670668}"/>
              </a:ext>
            </a:extLst>
          </p:cNvPr>
          <p:cNvPicPr>
            <a:picLocks noChangeAspect="1"/>
          </p:cNvPicPr>
          <p:nvPr/>
        </p:nvPicPr>
        <p:blipFill>
          <a:blip r:embed="rId3" cstate="print">
            <a:extLst>
              <a:ext uri="{28A0092B-C50C-407E-A947-70E740481C1C}">
                <a14:useLocalDpi xmlns:a14="http://schemas.microsoft.com/office/drawing/2010/main" val="0"/>
              </a:ext>
            </a:extLst>
          </a:blip>
          <a:srcRect b="12787"/>
          <a:stretch>
            <a:fillRect/>
          </a:stretch>
        </p:blipFill>
        <p:spPr>
          <a:xfrm>
            <a:off x="1103070" y="750189"/>
            <a:ext cx="6781298" cy="5733141"/>
          </a:xfrm>
          <a:prstGeom prst="rect">
            <a:avLst/>
          </a:prstGeom>
        </p:spPr>
      </p:pic>
    </p:spTree>
    <p:extLst>
      <p:ext uri="{BB962C8B-B14F-4D97-AF65-F5344CB8AC3E}">
        <p14:creationId xmlns:p14="http://schemas.microsoft.com/office/powerpoint/2010/main" val="1383618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259632" y="186899"/>
            <a:ext cx="6566907" cy="461665"/>
          </a:xfrm>
          <a:prstGeom prst="rect">
            <a:avLst/>
          </a:prstGeom>
          <a:noFill/>
        </p:spPr>
        <p:txBody>
          <a:bodyPr wrap="square" rtlCol="0">
            <a:spAutoFit/>
          </a:bodyPr>
          <a:lstStyle/>
          <a:p>
            <a:pPr algn="ctr"/>
            <a:r>
              <a:rPr lang="sv-SE" sz="2400" b="1" dirty="0"/>
              <a:t>Varför har det inte blivit ännu varmare?</a:t>
            </a:r>
            <a:endParaRPr lang="en-US" sz="2400" b="1" dirty="0"/>
          </a:p>
        </p:txBody>
      </p:sp>
      <p:sp>
        <p:nvSpPr>
          <p:cNvPr id="3" name="Rektangel 2"/>
          <p:cNvSpPr/>
          <p:nvPr/>
        </p:nvSpPr>
        <p:spPr>
          <a:xfrm rot="16200000">
            <a:off x="8185017" y="1255545"/>
            <a:ext cx="1154483" cy="174407"/>
          </a:xfrm>
          <a:prstGeom prst="rect">
            <a:avLst/>
          </a:prstGeom>
        </p:spPr>
        <p:txBody>
          <a:bodyPr wrap="none">
            <a:spAutoFit/>
          </a:bodyPr>
          <a:lstStyle/>
          <a:p>
            <a:r>
              <a:rPr lang="sv-SE" sz="800" baseline="30000" dirty="0">
                <a:solidFill>
                  <a:srgbClr val="000000"/>
                </a:solidFill>
                <a:latin typeface="Arial" panose="020B0604020202020204" pitchFamily="34" charset="0"/>
              </a:rPr>
              <a:t>NASA EARTH OBSERVATORY</a:t>
            </a:r>
          </a:p>
        </p:txBody>
      </p:sp>
      <p:pic>
        <p:nvPicPr>
          <p:cNvPr id="5" name="Bildobjekt 4"/>
          <p:cNvPicPr>
            <a:picLocks noChangeAspect="1"/>
          </p:cNvPicPr>
          <p:nvPr/>
        </p:nvPicPr>
        <p:blipFill rotWithShape="1">
          <a:blip r:embed="rId3">
            <a:extLst>
              <a:ext uri="{28A0092B-C50C-407E-A947-70E740481C1C}">
                <a14:useLocalDpi xmlns:a14="http://schemas.microsoft.com/office/drawing/2010/main" val="0"/>
              </a:ext>
            </a:extLst>
          </a:blip>
          <a:srcRect l="42359"/>
          <a:stretch>
            <a:fillRect/>
          </a:stretch>
        </p:blipFill>
        <p:spPr>
          <a:xfrm>
            <a:off x="3923928" y="871669"/>
            <a:ext cx="4719228" cy="5458180"/>
          </a:xfrm>
          <a:prstGeom prst="rect">
            <a:avLst/>
          </a:prstGeom>
        </p:spPr>
      </p:pic>
      <p:sp>
        <p:nvSpPr>
          <p:cNvPr id="8" name="Rektangel 7"/>
          <p:cNvSpPr/>
          <p:nvPr/>
        </p:nvSpPr>
        <p:spPr>
          <a:xfrm>
            <a:off x="354965" y="6381328"/>
            <a:ext cx="790601" cy="174407"/>
          </a:xfrm>
          <a:prstGeom prst="rect">
            <a:avLst/>
          </a:prstGeom>
        </p:spPr>
        <p:txBody>
          <a:bodyPr wrap="none">
            <a:spAutoFit/>
          </a:bodyPr>
          <a:lstStyle/>
          <a:p>
            <a:r>
              <a:rPr lang="sv-SE" sz="800" baseline="30000" dirty="0">
                <a:solidFill>
                  <a:srgbClr val="000000"/>
                </a:solidFill>
                <a:latin typeface="Arial" panose="020B0604020202020204" pitchFamily="34" charset="0"/>
              </a:rPr>
              <a:t> FRÅN IPCC (2021)</a:t>
            </a:r>
          </a:p>
        </p:txBody>
      </p:sp>
      <p:sp>
        <p:nvSpPr>
          <p:cNvPr id="2" name="textruta 1">
            <a:extLst>
              <a:ext uri="{FF2B5EF4-FFF2-40B4-BE49-F238E27FC236}">
                <a16:creationId xmlns:a16="http://schemas.microsoft.com/office/drawing/2014/main" id="{6E0DBFC3-6A8C-3F0F-7297-C83C7C0793B7}"/>
              </a:ext>
            </a:extLst>
          </p:cNvPr>
          <p:cNvSpPr txBox="1"/>
          <p:nvPr/>
        </p:nvSpPr>
        <p:spPr>
          <a:xfrm>
            <a:off x="4932040" y="6453525"/>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pic>
        <p:nvPicPr>
          <p:cNvPr id="9" name="Bildobjekt 8" descr="En bild som visar text, skärmbild, Teckensnitt, linje&#10;&#10;AI-genererat innehåll kan vara felaktigt.">
            <a:extLst>
              <a:ext uri="{FF2B5EF4-FFF2-40B4-BE49-F238E27FC236}">
                <a16:creationId xmlns:a16="http://schemas.microsoft.com/office/drawing/2014/main" id="{90138AEA-630A-12A4-EA95-C2B98CAFE5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871668"/>
            <a:ext cx="3175600" cy="5458179"/>
          </a:xfrm>
          <a:prstGeom prst="rect">
            <a:avLst/>
          </a:prstGeom>
        </p:spPr>
      </p:pic>
    </p:spTree>
    <p:extLst>
      <p:ext uri="{BB962C8B-B14F-4D97-AF65-F5344CB8AC3E}">
        <p14:creationId xmlns:p14="http://schemas.microsoft.com/office/powerpoint/2010/main" val="2980948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130" y="3210710"/>
            <a:ext cx="5058437" cy="3317008"/>
          </a:xfrm>
          <a:prstGeom prst="rect">
            <a:avLst/>
          </a:prstGeom>
        </p:spPr>
      </p:pic>
      <p:sp>
        <p:nvSpPr>
          <p:cNvPr id="4" name="textruta 3"/>
          <p:cNvSpPr txBox="1"/>
          <p:nvPr/>
        </p:nvSpPr>
        <p:spPr>
          <a:xfrm>
            <a:off x="1333290" y="186899"/>
            <a:ext cx="6551078" cy="461665"/>
          </a:xfrm>
          <a:prstGeom prst="rect">
            <a:avLst/>
          </a:prstGeom>
          <a:noFill/>
        </p:spPr>
        <p:txBody>
          <a:bodyPr wrap="square" rtlCol="0">
            <a:spAutoFit/>
          </a:bodyPr>
          <a:lstStyle/>
          <a:p>
            <a:pPr algn="ctr"/>
            <a:r>
              <a:rPr lang="sv-SE" sz="2400" b="1" dirty="0"/>
              <a:t>Varifrån kommer koldioxidutsläppen?</a:t>
            </a:r>
            <a:endParaRPr lang="en-US" sz="2400" b="1" dirty="0"/>
          </a:p>
        </p:txBody>
      </p:sp>
      <p:sp>
        <p:nvSpPr>
          <p:cNvPr id="5" name="Rektangel 4"/>
          <p:cNvSpPr/>
          <p:nvPr/>
        </p:nvSpPr>
        <p:spPr>
          <a:xfrm rot="16200000">
            <a:off x="-124503" y="1095746"/>
            <a:ext cx="926857" cy="174407"/>
          </a:xfrm>
          <a:prstGeom prst="rect">
            <a:avLst/>
          </a:prstGeom>
        </p:spPr>
        <p:txBody>
          <a:bodyPr wrap="none">
            <a:spAutoFit/>
          </a:bodyPr>
          <a:lstStyle/>
          <a:p>
            <a:r>
              <a:rPr lang="sv-SE" sz="800" baseline="30000" dirty="0">
                <a:solidFill>
                  <a:srgbClr val="000000"/>
                </a:solidFill>
                <a:latin typeface="Arial" panose="020B0604020202020204" pitchFamily="34" charset="0"/>
              </a:rPr>
              <a:t>ASHLEY COOPER / IBL</a:t>
            </a:r>
          </a:p>
        </p:txBody>
      </p:sp>
      <p:sp>
        <p:nvSpPr>
          <p:cNvPr id="7" name="Rektangel 6"/>
          <p:cNvSpPr/>
          <p:nvPr/>
        </p:nvSpPr>
        <p:spPr>
          <a:xfrm rot="16200000">
            <a:off x="8182608" y="3696904"/>
            <a:ext cx="1390124" cy="174407"/>
          </a:xfrm>
          <a:prstGeom prst="rect">
            <a:avLst/>
          </a:prstGeom>
        </p:spPr>
        <p:txBody>
          <a:bodyPr wrap="none">
            <a:spAutoFit/>
          </a:bodyPr>
          <a:lstStyle/>
          <a:p>
            <a:r>
              <a:rPr lang="sv-SE" sz="800" baseline="30000" dirty="0">
                <a:solidFill>
                  <a:srgbClr val="000000"/>
                </a:solidFill>
                <a:latin typeface="Arial" panose="020B0604020202020204" pitchFamily="34" charset="0"/>
              </a:rPr>
              <a:t>DADO GALDIERI / TT NYHETSBYRÅN</a:t>
            </a:r>
          </a:p>
        </p:txBody>
      </p:sp>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863" y="813391"/>
            <a:ext cx="4943314" cy="3295543"/>
          </a:xfrm>
          <a:prstGeom prst="rect">
            <a:avLst/>
          </a:prstGeom>
        </p:spPr>
      </p:pic>
      <p:sp>
        <p:nvSpPr>
          <p:cNvPr id="2" name="textruta 1">
            <a:extLst>
              <a:ext uri="{FF2B5EF4-FFF2-40B4-BE49-F238E27FC236}">
                <a16:creationId xmlns:a16="http://schemas.microsoft.com/office/drawing/2014/main" id="{9ED1810E-D87A-A12E-7BD3-4E8EAB1E5218}"/>
              </a:ext>
            </a:extLst>
          </p:cNvPr>
          <p:cNvSpPr txBox="1"/>
          <p:nvPr/>
        </p:nvSpPr>
        <p:spPr>
          <a:xfrm>
            <a:off x="251721" y="6070608"/>
            <a:ext cx="2448071" cy="430887"/>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6288431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13367</TotalTime>
  <Words>3996</Words>
  <Application>Microsoft Office PowerPoint</Application>
  <PresentationFormat>Bildspel på skärmen (4:3)</PresentationFormat>
  <Paragraphs>260</Paragraphs>
  <Slides>25</Slides>
  <Notes>25</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25</vt:i4>
      </vt:variant>
    </vt:vector>
  </HeadingPairs>
  <TitlesOfParts>
    <vt:vector size="28" baseType="lpstr">
      <vt:lpstr>Arial</vt:lpstr>
      <vt:lpstr>Calibri</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Naturvårdsverket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Johansson, Rikard</dc:creator>
  <cp:lastModifiedBy>Boberg, Pelle</cp:lastModifiedBy>
  <cp:revision>15</cp:revision>
  <cp:lastPrinted>2024-11-07T11:27:24Z</cp:lastPrinted>
  <dcterms:created xsi:type="dcterms:W3CDTF">2016-12-15T09:44:11Z</dcterms:created>
  <dcterms:modified xsi:type="dcterms:W3CDTF">2026-01-20T12:00:17Z</dcterms:modified>
</cp:coreProperties>
</file>