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8DD143-E90F-4F17-9453-9A81C689E843}" v="1" dt="2023-10-11T15:20:31.199"/>
    <p1510:client id="{DC2518DB-6047-49BF-BDC6-BCBF2A67BAAA}" v="330" dt="2023-10-12T12:30:00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ruzovic, Sanja" userId="bf72875e-593b-449d-a13b-fe8216c41772" providerId="ADAL" clId="{D98DD143-E90F-4F17-9453-9A81C689E843}"/>
    <pc:docChg chg="addSld delSld modSld">
      <pc:chgData name="Kuruzovic, Sanja" userId="bf72875e-593b-449d-a13b-fe8216c41772" providerId="ADAL" clId="{D98DD143-E90F-4F17-9453-9A81C689E843}" dt="2023-10-11T15:20:35.569" v="3" actId="207"/>
      <pc:docMkLst>
        <pc:docMk/>
      </pc:docMkLst>
      <pc:sldChg chg="new del">
        <pc:chgData name="Kuruzovic, Sanja" userId="bf72875e-593b-449d-a13b-fe8216c41772" providerId="ADAL" clId="{D98DD143-E90F-4F17-9453-9A81C689E843}" dt="2023-10-11T15:20:32.493" v="2" actId="47"/>
        <pc:sldMkLst>
          <pc:docMk/>
          <pc:sldMk cId="3511741619" sldId="256"/>
        </pc:sldMkLst>
      </pc:sldChg>
      <pc:sldChg chg="modSp add mod">
        <pc:chgData name="Kuruzovic, Sanja" userId="bf72875e-593b-449d-a13b-fe8216c41772" providerId="ADAL" clId="{D98DD143-E90F-4F17-9453-9A81C689E843}" dt="2023-10-11T15:20:35.569" v="3" actId="207"/>
        <pc:sldMkLst>
          <pc:docMk/>
          <pc:sldMk cId="352604896" sldId="309"/>
        </pc:sldMkLst>
        <pc:spChg chg="mod">
          <ac:chgData name="Kuruzovic, Sanja" userId="bf72875e-593b-449d-a13b-fe8216c41772" providerId="ADAL" clId="{D98DD143-E90F-4F17-9453-9A81C689E843}" dt="2023-10-11T15:20:35.569" v="3" actId="207"/>
          <ac:spMkLst>
            <pc:docMk/>
            <pc:sldMk cId="352604896" sldId="309"/>
            <ac:spMk id="5" creationId="{08358B54-D4FC-439C-8B9A-2918AD75A6DC}"/>
          </ac:spMkLst>
        </pc:spChg>
      </pc:sldChg>
    </pc:docChg>
  </pc:docChgLst>
  <pc:docChgLst>
    <pc:chgData name="Hallberg, Nils" userId="428437a0-69c0-4886-ad5c-42b370d486f2" providerId="ADAL" clId="{DC2518DB-6047-49BF-BDC6-BCBF2A67BAAA}"/>
    <pc:docChg chg="modSld">
      <pc:chgData name="Hallberg, Nils" userId="428437a0-69c0-4886-ad5c-42b370d486f2" providerId="ADAL" clId="{DC2518DB-6047-49BF-BDC6-BCBF2A67BAAA}" dt="2023-10-12T12:30:00.611" v="329" actId="113"/>
      <pc:docMkLst>
        <pc:docMk/>
      </pc:docMkLst>
      <pc:sldChg chg="modSp modAnim">
        <pc:chgData name="Hallberg, Nils" userId="428437a0-69c0-4886-ad5c-42b370d486f2" providerId="ADAL" clId="{DC2518DB-6047-49BF-BDC6-BCBF2A67BAAA}" dt="2023-10-12T12:30:00.611" v="329" actId="113"/>
        <pc:sldMkLst>
          <pc:docMk/>
          <pc:sldMk cId="352604896" sldId="309"/>
        </pc:sldMkLst>
        <pc:spChg chg="mod">
          <ac:chgData name="Hallberg, Nils" userId="428437a0-69c0-4886-ad5c-42b370d486f2" providerId="ADAL" clId="{DC2518DB-6047-49BF-BDC6-BCBF2A67BAAA}" dt="2023-10-12T12:30:00.611" v="329" actId="113"/>
          <ac:spMkLst>
            <pc:docMk/>
            <pc:sldMk cId="352604896" sldId="309"/>
            <ac:spMk id="4" creationId="{7227810B-C56C-4897-92E2-C52A3DD389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11514-5101-2078-9B78-B2D4E6F04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B5CAB6A-1E98-4645-8DF4-E21AE7565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3A1557-863E-97B1-B933-16EC46A45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9317E3-BC9E-415B-4139-7FC44247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C6E646-1DEA-0A01-4820-3091A816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873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72FB1C-EE95-C850-7CA2-3EFFFBA5B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BA2C4F7-A5DB-E5BF-44BF-BEDDAB514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962C64-F01E-B0B2-7D5E-9D8E91EE1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53A526-DCD7-4F06-7883-E03411A0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052E0D-719F-F09A-F6D3-06FD41B50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58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F2CB411-8914-6173-1A2A-7390137B2B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042A8DC-C6F1-5ACC-7DB8-0002CEFB8C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32A187-458F-4932-05AC-DCD6DE85B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8432CB-448F-B910-8A76-8E0879556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61D993-8E32-AB9E-0BE6-8E44C95D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2159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06 Brödtext eller punktlista med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31371" y="6492968"/>
            <a:ext cx="4114800" cy="365125"/>
          </a:xfrm>
        </p:spPr>
        <p:txBody>
          <a:bodyPr/>
          <a:lstStyle/>
          <a:p>
            <a:pPr algn="l"/>
            <a:r>
              <a:rPr lang="sv-SE" dirty="0"/>
              <a:t>NATURVÅRDSVERKET | SWEDISH ENVIRONMENTAL PROTECTION AGENCY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10">
            <a:extLst>
              <a:ext uri="{FF2B5EF4-FFF2-40B4-BE49-F238E27FC236}">
                <a16:creationId xmlns:a16="http://schemas.microsoft.com/office/drawing/2014/main" id="{926E6B28-EF83-F241-9A49-D010F20359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371" y="2084851"/>
            <a:ext cx="6240693" cy="4032448"/>
          </a:xfrm>
        </p:spPr>
        <p:txBody>
          <a:bodyPr>
            <a:noAutofit/>
          </a:bodyPr>
          <a:lstStyle>
            <a:lvl1pPr>
              <a:spcBef>
                <a:spcPts val="300"/>
              </a:spcBef>
              <a:spcAft>
                <a:spcPts val="600"/>
              </a:spcAft>
              <a:defRPr sz="1800"/>
            </a:lvl1pPr>
            <a:lvl2pPr>
              <a:spcBef>
                <a:spcPts val="300"/>
              </a:spcBef>
              <a:spcAft>
                <a:spcPts val="600"/>
              </a:spcAft>
              <a:defRPr sz="1800"/>
            </a:lvl2pPr>
            <a:lvl3pPr>
              <a:spcBef>
                <a:spcPts val="300"/>
              </a:spcBef>
              <a:spcAft>
                <a:spcPts val="600"/>
              </a:spcAft>
              <a:defRPr sz="1800"/>
            </a:lvl3pPr>
            <a:lvl4pPr>
              <a:spcBef>
                <a:spcPts val="300"/>
              </a:spcBef>
              <a:spcAft>
                <a:spcPts val="600"/>
              </a:spcAft>
              <a:defRPr sz="1800"/>
            </a:lvl4pPr>
            <a:lvl5pPr>
              <a:spcBef>
                <a:spcPts val="300"/>
              </a:spcBef>
              <a:spcAft>
                <a:spcPts val="600"/>
              </a:spcAft>
              <a:defRPr sz="1800"/>
            </a:lvl5pPr>
          </a:lstStyle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  <a:endParaRPr lang="en-GB" noProof="0" dirty="0"/>
          </a:p>
        </p:txBody>
      </p:sp>
      <p:cxnSp>
        <p:nvCxnSpPr>
          <p:cNvPr id="12" name="Rak 11">
            <a:extLst>
              <a:ext uri="{FF2B5EF4-FFF2-40B4-BE49-F238E27FC236}">
                <a16:creationId xmlns:a16="http://schemas.microsoft.com/office/drawing/2014/main" id="{001DDE13-6366-8E4C-AA5E-D0F663E1BB70}"/>
              </a:ext>
            </a:extLst>
          </p:cNvPr>
          <p:cNvCxnSpPr>
            <a:cxnSpLocks/>
          </p:cNvCxnSpPr>
          <p:nvPr userDrawn="1"/>
        </p:nvCxnSpPr>
        <p:spPr>
          <a:xfrm>
            <a:off x="0" y="6492875"/>
            <a:ext cx="12192000" cy="0"/>
          </a:xfrm>
          <a:prstGeom prst="line">
            <a:avLst/>
          </a:prstGeom>
          <a:ln w="508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ubrik 1">
            <a:extLst>
              <a:ext uri="{FF2B5EF4-FFF2-40B4-BE49-F238E27FC236}">
                <a16:creationId xmlns:a16="http://schemas.microsoft.com/office/drawing/2014/main" id="{DDEBF18F-91AC-3C4F-B4A6-2C881757F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371" y="356660"/>
            <a:ext cx="6240693" cy="1536171"/>
          </a:xfrm>
        </p:spPr>
        <p:txBody>
          <a:bodyPr anchor="t">
            <a:noAutofit/>
          </a:bodyPr>
          <a:lstStyle>
            <a:lvl1pPr>
              <a:lnSpc>
                <a:spcPts val="396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/>
              <a:t>Brödtext eller punktlista med bild till höger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FEB0758-1612-914C-BC2D-F423C6B74EC4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7133318" y="2"/>
            <a:ext cx="5058684" cy="6492783"/>
          </a:xfrm>
          <a:solidFill>
            <a:schemeClr val="bg2">
              <a:lumMod val="95000"/>
              <a:alpha val="85000"/>
            </a:schemeClr>
          </a:solidFill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94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8368C8-E92F-303C-F299-68E6CE0EF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61520F-4F2E-D11F-8DB1-D152FEA4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6CD6B-C390-993F-50C4-68957835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BDB1E1-896E-EC97-CBD8-7A524BA2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248AE0-DC5E-2C30-F04B-13EC987C2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0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780F4-1A64-09AE-1ED2-0DF102AF2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C830C7E-935C-97F2-DE19-910B2B0D2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C31D10-76BF-AE98-BFE7-7872ED3A6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044676-A9F2-1B11-3C47-924E5A0D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F37D5C-657D-17F1-CDC1-C76DDEE8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583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A534A6-C355-B91C-0E3B-026F715C0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771A2E-194F-B669-1A47-85852F2F0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02F2991-9A7C-228A-5770-237AD28DA2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F3D7692-FFD9-5400-308F-8DC70F98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A46DB2-DC17-B9F4-E3CB-D49885B1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391CB5B-CACD-6B78-AA12-9C42FB645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8388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5DCE82-7507-C9B0-E8AA-8DDDB0AF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F10E8F-D179-A4F2-EE5D-D414B094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1C15746-9DB0-0766-348D-463656EF7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12D32C9-08F9-6B17-6157-D61A7E60E3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7A02EE-4B81-155B-21FE-783933EFF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906E633-53E6-D1D3-78D8-D32318D2A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54518D7-5E44-7D61-581F-C35028F97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49247FF-7736-4BCA-5B55-21846921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814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0BFC3C-BD30-F129-E595-3A78DFCE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1F8980-6E9B-C803-A176-764DBFC5D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F850821-8B0D-B806-2A44-5F3C66D2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AE4C422-DAC1-2B76-89D3-307602EB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1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DEF2CCC-8461-DF24-A58F-BC07B7A3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BC14728-9443-9B2C-7D6E-4A5191881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00BBA4B-2A7C-17CF-6C29-164D570E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23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30A392-A1F5-3BDF-EFBF-A1D7CA778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60AC2E-247D-8642-B28E-987431FF2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5888880-38DF-10E0-816E-D1BDD4F68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F34A8B-38E6-0F92-3C4A-C5741956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2B8CB31-9A0D-85B0-4798-862B262D2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1BE05C-B5DB-858F-EECE-449F42ED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810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6DC29E-05A6-E330-3696-6CF0361CF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8F0EFDD-7D42-3BC8-3FBC-45FAFC6167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B73C9FF-95D3-1BD7-3A3C-31D2EE4D8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39DA0E-2660-0A22-F787-DC3106D89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0ADB53D-3786-11CD-E4D7-8340F24E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A751455-D6DB-8001-B828-89BFCF3B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348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83102A6-F2B1-ED9D-FFE8-910203264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766507-1308-7B16-B898-D8A031E89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59B64-E8A7-1F5C-A649-4A684D0A5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FF995-7360-456D-98B6-BC7CEEA4E427}" type="datetimeFigureOut">
              <a:rPr lang="sv-SE" smtClean="0"/>
              <a:t>2023-10-12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13D07C-BBC7-682C-5E8D-3FE6D2B09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54D69D-100D-033E-FC1D-62DA8B324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C20D1-1081-4B5C-A266-0221AE34BD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870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81B4516B-8A5A-4DD1-BB0E-438B9A26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227810B-C56C-4897-92E2-C52A3DD389E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altLang="sv-SE" dirty="0"/>
              <a:t>Markområde kring ett boningshus där allemansrätten är utsläckt. Privat område inom vilket fastighetsägaren har rätt att vara helt i fred. </a:t>
            </a:r>
          </a:p>
          <a:p>
            <a:r>
              <a:rPr lang="sv-SE" altLang="sv-SE" dirty="0"/>
              <a:t>Hemfridszonens omfattning varierar beroende på typen av byggnad, placering och terrängförhållande m.m.</a:t>
            </a:r>
            <a:br>
              <a:rPr lang="sv-SE" altLang="sv-SE" dirty="0"/>
            </a:br>
            <a:endParaRPr lang="sv-SE" altLang="sv-SE" dirty="0"/>
          </a:p>
          <a:p>
            <a:r>
              <a:rPr lang="sv-SE" altLang="sv-SE" dirty="0"/>
              <a:t>Det finns rättsfall, mestadels strandskyddsrelaterade, som anger vissa avstånd som behöver hållas från hemfridszon;</a:t>
            </a:r>
          </a:p>
          <a:p>
            <a:pPr lvl="1"/>
            <a:r>
              <a:rPr lang="sv-SE" altLang="sv-SE" dirty="0"/>
              <a:t>RÅ 1972 s. 19, 30-40 meter</a:t>
            </a:r>
          </a:p>
          <a:p>
            <a:pPr lvl="1"/>
            <a:r>
              <a:rPr lang="sv-SE" altLang="sv-SE" dirty="0"/>
              <a:t>RÅ 1961 s. 63, ca 70 meter</a:t>
            </a:r>
          </a:p>
          <a:p>
            <a:pPr lvl="1"/>
            <a:r>
              <a:rPr lang="sv-SE" altLang="sv-SE" dirty="0"/>
              <a:t>RÅ 1991 ref. 54, 125 meter</a:t>
            </a:r>
            <a:br>
              <a:rPr lang="sv-SE" altLang="sv-SE" dirty="0"/>
            </a:br>
            <a:endParaRPr lang="sv-SE" altLang="sv-SE" dirty="0"/>
          </a:p>
          <a:p>
            <a:pPr marL="0" indent="0">
              <a:buNone/>
            </a:pPr>
            <a:r>
              <a:rPr lang="sv-SE" altLang="sv-SE" dirty="0"/>
              <a:t>Dessa rättsfall ger dock ingen generell vägledning –</a:t>
            </a:r>
          </a:p>
          <a:p>
            <a:pPr marL="0" indent="0">
              <a:buNone/>
            </a:pPr>
            <a:r>
              <a:rPr lang="sv-SE" altLang="sv-SE" b="1" dirty="0"/>
              <a:t>En bedömning måste ske i det enskilda fallet!</a:t>
            </a:r>
            <a:endParaRPr lang="sv-SE" b="1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08358B54-D4FC-439C-8B9A-2918AD75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tx1"/>
                </a:solidFill>
              </a:rPr>
              <a:t>Hemfridzon</a:t>
            </a:r>
            <a:r>
              <a:rPr lang="sv-SE" dirty="0">
                <a:solidFill>
                  <a:schemeClr val="tx1"/>
                </a:solidFill>
              </a:rPr>
              <a:t>, ex väg genom gård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48079D24-E086-E528-36BB-CCEC4B49373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5260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CEE1F21A6F83429293EB470488F420" ma:contentTypeVersion="17" ma:contentTypeDescription="Skapa ett nytt dokument." ma:contentTypeScope="" ma:versionID="f1faef64b2a716ad795b7e0bd04e4bdf">
  <xsd:schema xmlns:xsd="http://www.w3.org/2001/XMLSchema" xmlns:xs="http://www.w3.org/2001/XMLSchema" xmlns:p="http://schemas.microsoft.com/office/2006/metadata/properties" xmlns:ns2="546561fe-7ce6-4576-aea2-b6179d936bcd" xmlns:ns3="a9b39fa6-9f8a-42dd-ba1b-625470a9495b" targetNamespace="http://schemas.microsoft.com/office/2006/metadata/properties" ma:root="true" ma:fieldsID="5a5c533c43ba563ce9599c80d6324a4b" ns2:_="" ns3:_="">
    <xsd:import namespace="546561fe-7ce6-4576-aea2-b6179d936bcd"/>
    <xsd:import namespace="a9b39fa6-9f8a-42dd-ba1b-625470a949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561fe-7ce6-4576-aea2-b6179d936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f715b3c1-6faf-452c-928b-c1f971cfea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39fa6-9f8a-42dd-ba1b-625470a9495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70eb5d-46ab-4e39-98a7-f02daad603c4}" ma:internalName="TaxCatchAll" ma:showField="CatchAllData" ma:web="a9b39fa6-9f8a-42dd-ba1b-625470a949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b39fa6-9f8a-42dd-ba1b-625470a9495b" xsi:nil="true"/>
    <lcf76f155ced4ddcb4097134ff3c332f xmlns="546561fe-7ce6-4576-aea2-b6179d936bc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736DDC-3EB2-4215-817E-AD7E2CB617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6561fe-7ce6-4576-aea2-b6179d936bcd"/>
    <ds:schemaRef ds:uri="a9b39fa6-9f8a-42dd-ba1b-625470a949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4E1913-D8C5-41A8-A14A-E810BF6FA8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EB905B-822C-46B4-B18D-1438641BA1A0}">
  <ds:schemaRefs>
    <ds:schemaRef ds:uri="http://schemas.microsoft.com/office/2006/metadata/properties"/>
    <ds:schemaRef ds:uri="http://schemas.microsoft.com/office/infopath/2007/PartnerControls"/>
    <ds:schemaRef ds:uri="a9b39fa6-9f8a-42dd-ba1b-625470a9495b"/>
    <ds:schemaRef ds:uri="546561fe-7ce6-4576-aea2-b6179d936bc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106</Words>
  <Application>Microsoft Office PowerPoint</Application>
  <PresentationFormat>Bredbild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Hemfridzon, ex väg genom gård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Hemfridzon, ex väg genom gård</dc:title>
  <dc:creator>Kuruzovic, Sanja</dc:creator>
  <cp:lastModifiedBy>Sanja</cp:lastModifiedBy>
  <cp:revision>1</cp:revision>
  <dcterms:created xsi:type="dcterms:W3CDTF">2023-10-11T15:20:25Z</dcterms:created>
  <dcterms:modified xsi:type="dcterms:W3CDTF">2023-10-12T12:33:44Z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0x010100E2CEE1F21A6F83429293EB470488F420</vt:lpwstr>
  </property>
  <property fmtid="{D5CDD505-2E9C-101B-9397-08002B2CF9AE}" pid="3" name="MediaServiceImageTags">
    <vt:lpwstr/>
  </property>
</Properties>
</file>