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0"/>
  </p:notesMasterIdLst>
  <p:sldIdLst>
    <p:sldId id="351" r:id="rId5"/>
    <p:sldId id="348" r:id="rId6"/>
    <p:sldId id="315" r:id="rId7"/>
    <p:sldId id="352" r:id="rId8"/>
    <p:sldId id="353" r:id="rId9"/>
    <p:sldId id="354" r:id="rId10"/>
    <p:sldId id="355" r:id="rId11"/>
    <p:sldId id="356" r:id="rId12"/>
    <p:sldId id="357" r:id="rId13"/>
    <p:sldId id="358" r:id="rId14"/>
    <p:sldId id="359" r:id="rId15"/>
    <p:sldId id="326" r:id="rId16"/>
    <p:sldId id="327" r:id="rId17"/>
    <p:sldId id="347" r:id="rId18"/>
    <p:sldId id="361" r:id="rId19"/>
    <p:sldId id="368" r:id="rId20"/>
    <p:sldId id="363" r:id="rId21"/>
    <p:sldId id="364" r:id="rId22"/>
    <p:sldId id="365" r:id="rId23"/>
    <p:sldId id="369" r:id="rId24"/>
    <p:sldId id="367" r:id="rId25"/>
    <p:sldId id="341" r:id="rId26"/>
    <p:sldId id="370" r:id="rId27"/>
    <p:sldId id="371" r:id="rId28"/>
    <p:sldId id="372" r:id="rId29"/>
  </p:sldIdLst>
  <p:sldSz cx="9144000" cy="5143500" type="screen16x9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6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99AA"/>
    <a:srgbClr val="717F81"/>
    <a:srgbClr val="A3A86B"/>
    <a:srgbClr val="717F6B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A55508-15AA-486E-819B-868AE7458035}" v="63" dt="2020-11-13T14:23:20.3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99" autoAdjust="0"/>
    <p:restoredTop sz="91833" autoAdjust="0"/>
  </p:normalViewPr>
  <p:slideViewPr>
    <p:cSldViewPr>
      <p:cViewPr varScale="1">
        <p:scale>
          <a:sx n="106" d="100"/>
          <a:sy n="106" d="100"/>
        </p:scale>
        <p:origin x="108" y="852"/>
      </p:cViewPr>
      <p:guideLst>
        <p:guide orient="horz" pos="1620"/>
        <p:guide pos="2880"/>
        <p:guide pos="56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-20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DA4F-C733-4485-BCAA-ED66A1937FEB}" type="datetimeFigureOut">
              <a:rPr lang="sv-SE" smtClean="0"/>
              <a:t>2020-12-01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E7156-62F3-4CA3-9C03-D68BF7374B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7279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1673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393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Nästan samma som för insamlare men steget handlar om borttransport.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1432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52061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25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852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med bild, rubrik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5004048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/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3" name="Platshållare för bild 2"/>
          <p:cNvSpPr>
            <a:spLocks noGrp="1" noChangeAspect="1"/>
          </p:cNvSpPr>
          <p:nvPr>
            <p:ph type="pic" sz="quarter" idx="13"/>
          </p:nvPr>
        </p:nvSpPr>
        <p:spPr>
          <a:xfrm>
            <a:off x="-252536" y="1387425"/>
            <a:ext cx="4860000" cy="324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004048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/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pic>
        <p:nvPicPr>
          <p:cNvPr id="9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7481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gande bild, rubrik, punktl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8136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2020-12-01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706400"/>
            <a:ext cx="4165200" cy="27756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808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316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, rubrik,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2020-12-01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700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9557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vä bilder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2020-12-01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4"/>
          </p:nvPr>
        </p:nvSpPr>
        <p:spPr>
          <a:xfrm>
            <a:off x="612000" y="0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5"/>
          </p:nvPr>
        </p:nvSpPr>
        <p:spPr>
          <a:xfrm>
            <a:off x="612000" y="2319902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6"/>
          </p:nvPr>
        </p:nvSpPr>
        <p:spPr>
          <a:xfrm>
            <a:off x="4320000" y="464400"/>
            <a:ext cx="3596400" cy="3600000"/>
          </a:xfrm>
        </p:spPr>
        <p:txBody>
          <a:bodyPr>
            <a:noAutofit/>
          </a:bodyPr>
          <a:lstStyle>
            <a:lvl1pPr marL="12700" indent="0">
              <a:buFontTx/>
              <a:buNone/>
              <a:defRPr sz="2000"/>
            </a:lvl1pPr>
            <a:lvl2pPr marL="43425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122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147853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toppbilder,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2304000"/>
            <a:ext cx="7347600" cy="15552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2020-12-01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8424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4"/>
          </p:nvPr>
        </p:nvSpPr>
        <p:spPr>
          <a:xfrm>
            <a:off x="45900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625016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27396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2020-12-01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776988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 utan bild, text,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0"/>
          </p:nvPr>
        </p:nvSpPr>
        <p:spPr>
          <a:xfrm>
            <a:off x="360000" y="270000"/>
            <a:ext cx="8460000" cy="44079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1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2020-12-01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2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3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127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gr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17F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4D5329F3-D0E0-4E7F-8B15-6A56B66E78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ubrik 1"/>
          <p:cNvSpPr txBox="1">
            <a:spLocks/>
          </p:cNvSpPr>
          <p:nvPr userDrawn="1"/>
        </p:nvSpPr>
        <p:spPr>
          <a:xfrm>
            <a:off x="3420000" y="1412777"/>
            <a:ext cx="3780000" cy="108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rgbClr val="5F5F5F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90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bl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E99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D8A85128-4B2E-4995-9DDA-E09BF020E9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</p:spTree>
    <p:extLst>
      <p:ext uri="{BB962C8B-B14F-4D97-AF65-F5344CB8AC3E}">
        <p14:creationId xmlns:p14="http://schemas.microsoft.com/office/powerpoint/2010/main" val="58617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, punktlista,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 anchor="t">
            <a:noAutofit/>
          </a:bodyPr>
          <a:lstStyle>
            <a:lvl1pPr algn="l">
              <a:defRPr sz="3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24400" y="1548000"/>
            <a:ext cx="7344000" cy="3267419"/>
          </a:xfrm>
        </p:spPr>
        <p:txBody>
          <a:bodyPr>
            <a:noAutofit/>
          </a:bodyPr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 marL="756000" indent="-252000">
              <a:buFont typeface="Wingdings" pitchFamily="2" charset="2"/>
              <a:buChar char="§"/>
              <a:defRPr>
                <a:latin typeface="Arial" pitchFamily="34" charset="0"/>
                <a:cs typeface="Arial" pitchFamily="34" charset="0"/>
              </a:defRPr>
            </a:lvl3pPr>
            <a:lvl4pPr>
              <a:defRPr sz="2400">
                <a:latin typeface="Arial" pitchFamily="34" charset="0"/>
                <a:cs typeface="Arial" pitchFamily="34" charset="0"/>
              </a:defRPr>
            </a:lvl4pPr>
            <a:lvl5pPr>
              <a:defRPr sz="2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5255"/>
            <a:ext cx="752320" cy="189000"/>
          </a:xfrm>
          <a:prstGeom prst="rect">
            <a:avLst/>
          </a:prstGeom>
        </p:spPr>
        <p:txBody>
          <a:bodyPr/>
          <a:lstStyle/>
          <a:p>
            <a:fld id="{31F8AAC4-2748-4E53-A84E-4A6AD65B6C1B}" type="datetime1">
              <a:rPr lang="sv-SE" smtClean="0"/>
              <a:t>2020-12-01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5255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5255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868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diagram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2020-12-01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diagram 6"/>
          <p:cNvSpPr>
            <a:spLocks noGrp="1"/>
          </p:cNvSpPr>
          <p:nvPr>
            <p:ph type="chart" sz="quarter" idx="13"/>
          </p:nvPr>
        </p:nvSpPr>
        <p:spPr>
          <a:xfrm>
            <a:off x="824400" y="1547999"/>
            <a:ext cx="4140000" cy="32688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</a:p>
        </p:txBody>
      </p:sp>
      <p:sp>
        <p:nvSpPr>
          <p:cNvPr id="10" name="Platshållare för text 10"/>
          <p:cNvSpPr>
            <a:spLocks noGrp="1"/>
          </p:cNvSpPr>
          <p:nvPr>
            <p:ph type="body" sz="quarter" idx="15"/>
          </p:nvPr>
        </p:nvSpPr>
        <p:spPr>
          <a:xfrm>
            <a:off x="5129015" y="1548000"/>
            <a:ext cx="3038328" cy="32688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7548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4B186DA5-3779-4115-B9FF-F6458A5B1E08}" type="datetime1">
              <a:rPr lang="sv-SE" smtClean="0"/>
              <a:t>2020-12-01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7096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42459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2020-12-01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448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 liggande bild uta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2020-12-01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0" y="459001"/>
            <a:ext cx="6300192" cy="420012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183764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ligga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00000" y="3653100"/>
            <a:ext cx="6552000" cy="10800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2020-12-01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900000" y="-18900"/>
            <a:ext cx="4680000" cy="351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56885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91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24247" y="1444500"/>
            <a:ext cx="7344000" cy="291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B8BE423-1780-43BB-A8FE-3025F34AD1F8}" type="datetime1">
              <a:rPr lang="sv-SE" smtClean="0"/>
              <a:pPr/>
              <a:t>2020-12-01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Picture 7" descr="NV_4F_PC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178" y="4340143"/>
            <a:ext cx="576000" cy="645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52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50" r:id="rId4"/>
    <p:sldLayoutId id="2147483680" r:id="rId5"/>
    <p:sldLayoutId id="2147483651" r:id="rId6"/>
    <p:sldLayoutId id="2147483679" r:id="rId7"/>
    <p:sldLayoutId id="2147483671" r:id="rId8"/>
    <p:sldLayoutId id="2147483678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56" r:id="rId15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rgbClr val="5F5F5F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52000" indent="-2520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04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756000" indent="-2520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08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0000" indent="-2520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vardsverket.se/Stod-i-miljoarbetet/Vagledningar/Avfall/Farligt-avfall/Klassificering-av-farligt-avfall-/#rapporterin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vardsverket.se/avfallsregister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84F17AF-3D64-4385-8D6B-695902557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45AC699-DAFE-4220-B024-4F088E17D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BAF0DA9-3C18-47DF-B9BE-7ADA08B3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</a:t>
            </a:fld>
            <a:endParaRPr lang="sv-SE"/>
          </a:p>
        </p:txBody>
      </p:sp>
      <p:pic>
        <p:nvPicPr>
          <p:cNvPr id="10" name="Platshållare för bild 9" descr="Two-lane highway with white truck in the foreground and cars in the background.">
            <a:extLst>
              <a:ext uri="{FF2B5EF4-FFF2-40B4-BE49-F238E27FC236}">
                <a16:creationId xmlns:a16="http://schemas.microsoft.com/office/drawing/2014/main" id="{3C84390E-A470-483F-BFB4-E1DB43F8D75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" r="112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8786C1A2-0088-4716-8523-4DF8799E79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err="1"/>
              <a:t>This</a:t>
            </a:r>
            <a:r>
              <a:rPr lang="sv-SE" dirty="0"/>
              <a:t> is a step-by-step </a:t>
            </a:r>
            <a:r>
              <a:rPr lang="sv-SE" dirty="0" err="1"/>
              <a:t>tutorial</a:t>
            </a:r>
            <a:r>
              <a:rPr lang="sv-SE" dirty="0"/>
              <a:t> on </a:t>
            </a:r>
            <a:r>
              <a:rPr lang="sv-SE" dirty="0" err="1"/>
              <a:t>reporting</a:t>
            </a:r>
            <a:r>
              <a:rPr lang="sv-SE" dirty="0"/>
              <a:t> </a:t>
            </a:r>
            <a:r>
              <a:rPr lang="en-US" dirty="0"/>
              <a:t>hazardous waste to the waste register maintained by the Swedish Environmental Protection Agency.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D9FD98-6431-4481-AFA7-5B222F4AC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E-services </a:t>
            </a:r>
            <a:r>
              <a:rPr lang="sv-SE" dirty="0" err="1"/>
              <a:t>tutorial</a:t>
            </a:r>
            <a:r>
              <a:rPr lang="sv-SE" dirty="0"/>
              <a:t> </a:t>
            </a:r>
            <a:br>
              <a:rPr lang="sv-SE" dirty="0"/>
            </a:br>
            <a:r>
              <a:rPr lang="sv-SE" sz="1600" dirty="0"/>
              <a:t>- </a:t>
            </a:r>
            <a:r>
              <a:rPr lang="sv-SE" sz="1600" dirty="0" err="1"/>
              <a:t>How</a:t>
            </a:r>
            <a:r>
              <a:rPr lang="sv-SE" sz="1600" dirty="0"/>
              <a:t> to </a:t>
            </a:r>
            <a:r>
              <a:rPr lang="sv-SE" sz="1600" dirty="0" err="1"/>
              <a:t>report</a:t>
            </a:r>
            <a:r>
              <a:rPr lang="sv-SE" sz="1600" dirty="0"/>
              <a:t> </a:t>
            </a:r>
            <a:r>
              <a:rPr lang="sv-SE" sz="1600" dirty="0" err="1"/>
              <a:t>hazardous</a:t>
            </a:r>
            <a:r>
              <a:rPr lang="sv-SE" sz="1600" dirty="0"/>
              <a:t> </a:t>
            </a:r>
            <a:r>
              <a:rPr lang="sv-SE" sz="1600" dirty="0" err="1"/>
              <a:t>waste</a:t>
            </a: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28114935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553BBF-15DA-4915-A2BB-CBB8986E1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2020-12-01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B1F7270-158E-4493-8482-9745B8D73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159B51-7CDE-4B02-A6E8-108F5408C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10</a:t>
            </a:fld>
            <a:endParaRPr lang="sv-SE" dirty="0"/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9C26B30E-3642-498D-9DC1-87A72F88199D}"/>
              </a:ext>
            </a:extLst>
          </p:cNvPr>
          <p:cNvSpPr/>
          <p:nvPr/>
        </p:nvSpPr>
        <p:spPr>
          <a:xfrm>
            <a:off x="5445040" y="4577616"/>
            <a:ext cx="1818531" cy="22638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072-321 45 78</a:t>
            </a:r>
          </a:p>
        </p:txBody>
      </p:sp>
      <p:sp>
        <p:nvSpPr>
          <p:cNvPr id="48" name="Rektangel 47">
            <a:extLst>
              <a:ext uri="{FF2B5EF4-FFF2-40B4-BE49-F238E27FC236}">
                <a16:creationId xmlns:a16="http://schemas.microsoft.com/office/drawing/2014/main" id="{5F835AD6-37EC-4A07-A325-DCBE8C50397B}"/>
              </a:ext>
            </a:extLst>
          </p:cNvPr>
          <p:cNvSpPr/>
          <p:nvPr/>
        </p:nvSpPr>
        <p:spPr>
          <a:xfrm>
            <a:off x="5409267" y="4377057"/>
            <a:ext cx="2554863" cy="1954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Telefonnummer: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chemeClr val="accent2">
                    <a:lumMod val="75000"/>
                  </a:schemeClr>
                </a:solidFill>
              </a:rPr>
              <a:t>Telephone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88FEA16C-2295-4E63-BD53-09B5C9093F27}"/>
              </a:ext>
            </a:extLst>
          </p:cNvPr>
          <p:cNvSpPr/>
          <p:nvPr/>
        </p:nvSpPr>
        <p:spPr>
          <a:xfrm>
            <a:off x="1144097" y="4525485"/>
            <a:ext cx="2343306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tova.strand@avretur.se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B2997DAC-421D-4B21-A499-37A5133E0558}"/>
              </a:ext>
            </a:extLst>
          </p:cNvPr>
          <p:cNvSpPr/>
          <p:nvPr/>
        </p:nvSpPr>
        <p:spPr>
          <a:xfrm>
            <a:off x="1144097" y="4371204"/>
            <a:ext cx="2245631" cy="123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E-postadress: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E-m</a:t>
            </a:r>
            <a:r>
              <a:rPr lang="sv-SE" sz="1000" dirty="0">
                <a:solidFill>
                  <a:schemeClr val="accent2">
                    <a:lumMod val="75000"/>
                  </a:schemeClr>
                </a:solidFill>
              </a:rPr>
              <a:t>ail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E0E56D94-BEF6-417B-BE01-AA6012E2A853}"/>
              </a:ext>
            </a:extLst>
          </p:cNvPr>
          <p:cNvSpPr/>
          <p:nvPr/>
        </p:nvSpPr>
        <p:spPr>
          <a:xfrm>
            <a:off x="5445041" y="4181919"/>
            <a:ext cx="1818530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Tova Strand</a:t>
            </a:r>
          </a:p>
        </p:txBody>
      </p:sp>
      <p:sp>
        <p:nvSpPr>
          <p:cNvPr id="46" name="Rektangel 45">
            <a:extLst>
              <a:ext uri="{FF2B5EF4-FFF2-40B4-BE49-F238E27FC236}">
                <a16:creationId xmlns:a16="http://schemas.microsoft.com/office/drawing/2014/main" id="{E3FC0818-C62F-4619-8D23-717E0722EFDE}"/>
              </a:ext>
            </a:extLst>
          </p:cNvPr>
          <p:cNvSpPr/>
          <p:nvPr/>
        </p:nvSpPr>
        <p:spPr>
          <a:xfrm>
            <a:off x="5417061" y="3932546"/>
            <a:ext cx="2035259" cy="190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Kontaktperson: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Contact person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0957C5BE-211E-4328-8E40-4BB43369B08B}"/>
              </a:ext>
            </a:extLst>
          </p:cNvPr>
          <p:cNvSpPr/>
          <p:nvPr/>
        </p:nvSpPr>
        <p:spPr>
          <a:xfrm>
            <a:off x="1144096" y="4129789"/>
            <a:ext cx="2343307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ÅVA Retur AB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571D07C4-C83F-4C68-A997-604AF67309E6}"/>
              </a:ext>
            </a:extLst>
          </p:cNvPr>
          <p:cNvSpPr/>
          <p:nvPr/>
        </p:nvSpPr>
        <p:spPr>
          <a:xfrm>
            <a:off x="1116118" y="3923428"/>
            <a:ext cx="2951826" cy="163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Verksamhetens namn: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rgbClr val="0070C0"/>
                </a:solidFill>
              </a:rPr>
              <a:t>Name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the </a:t>
            </a:r>
            <a:r>
              <a:rPr lang="sv-SE" sz="1000" dirty="0" err="1">
                <a:solidFill>
                  <a:srgbClr val="0070C0"/>
                </a:solidFill>
              </a:rPr>
              <a:t>company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F8907CD0-865F-4401-A3F6-28805565416D}"/>
              </a:ext>
            </a:extLst>
          </p:cNvPr>
          <p:cNvSpPr/>
          <p:nvPr/>
        </p:nvSpPr>
        <p:spPr>
          <a:xfrm>
            <a:off x="1144097" y="3713519"/>
            <a:ext cx="2343307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578654-3214</a:t>
            </a:r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9B484819-C9B2-43F2-9E0C-65114F3620FE}"/>
              </a:ext>
            </a:extLst>
          </p:cNvPr>
          <p:cNvSpPr/>
          <p:nvPr/>
        </p:nvSpPr>
        <p:spPr>
          <a:xfrm>
            <a:off x="1147110" y="3507854"/>
            <a:ext cx="6305210" cy="191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rgbClr val="0070C0"/>
                </a:solidFill>
              </a:rPr>
              <a:t>Organization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number</a:t>
            </a:r>
            <a:r>
              <a:rPr lang="sv-SE" sz="1000" dirty="0">
                <a:solidFill>
                  <a:srgbClr val="0070C0"/>
                </a:solidFill>
              </a:rPr>
              <a:t>/social </a:t>
            </a:r>
            <a:r>
              <a:rPr lang="sv-SE" sz="1000" dirty="0" err="1">
                <a:solidFill>
                  <a:srgbClr val="0070C0"/>
                </a:solidFill>
              </a:rPr>
              <a:t>security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number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8AB71C34-85FD-4E4D-9F35-33E9C4308DD2}"/>
              </a:ext>
            </a:extLst>
          </p:cNvPr>
          <p:cNvSpPr/>
          <p:nvPr/>
        </p:nvSpPr>
        <p:spPr>
          <a:xfrm>
            <a:off x="1115496" y="3233488"/>
            <a:ext cx="6148076" cy="2607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Verksamhetsutövare </a:t>
            </a:r>
            <a:r>
              <a:rPr lang="sv-SE" sz="1200" dirty="0">
                <a:solidFill>
                  <a:srgbClr val="0070C0"/>
                </a:solidFill>
              </a:rPr>
              <a:t>(Operator)</a:t>
            </a:r>
            <a:endParaRPr lang="sv-SE" sz="1200" dirty="0">
              <a:solidFill>
                <a:schemeClr val="tx1"/>
              </a:solidFill>
            </a:endParaRP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C3038AE7-1999-42E4-A0D5-83C6C3E29B88}"/>
              </a:ext>
            </a:extLst>
          </p:cNvPr>
          <p:cNvSpPr/>
          <p:nvPr/>
        </p:nvSpPr>
        <p:spPr>
          <a:xfrm>
            <a:off x="5470930" y="2944276"/>
            <a:ext cx="1792642" cy="20353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070-345 67 82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F8D9DDEA-3B28-4497-AF0C-CCD5E3D65CC4}"/>
              </a:ext>
            </a:extLst>
          </p:cNvPr>
          <p:cNvSpPr/>
          <p:nvPr/>
        </p:nvSpPr>
        <p:spPr>
          <a:xfrm>
            <a:off x="5470929" y="2721868"/>
            <a:ext cx="2845487" cy="186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Telefonnummer 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Telephone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78F753EA-6AC5-49F6-A905-4B0DA9477435}"/>
              </a:ext>
            </a:extLst>
          </p:cNvPr>
          <p:cNvSpPr/>
          <p:nvPr/>
        </p:nvSpPr>
        <p:spPr>
          <a:xfrm>
            <a:off x="1169986" y="3005320"/>
            <a:ext cx="2343308" cy="21450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sune.degerman@avaretur.se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3422310A-8952-4E96-B8C6-082B478F75AD}"/>
              </a:ext>
            </a:extLst>
          </p:cNvPr>
          <p:cNvSpPr/>
          <p:nvPr/>
        </p:nvSpPr>
        <p:spPr>
          <a:xfrm>
            <a:off x="1169986" y="2763894"/>
            <a:ext cx="2219742" cy="2106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E-postadress: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chemeClr val="accent2">
                    <a:lumMod val="75000"/>
                  </a:schemeClr>
                </a:solidFill>
              </a:rPr>
              <a:t>E-mail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E7307835-8DBD-4B4C-8D25-827EFF553E1F}"/>
              </a:ext>
            </a:extLst>
          </p:cNvPr>
          <p:cNvSpPr/>
          <p:nvPr/>
        </p:nvSpPr>
        <p:spPr>
          <a:xfrm>
            <a:off x="5470930" y="2499742"/>
            <a:ext cx="1792642" cy="20353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 err="1">
                <a:solidFill>
                  <a:schemeClr val="accent1">
                    <a:lumMod val="75000"/>
                  </a:schemeClr>
                </a:solidFill>
              </a:rPr>
              <a:t>Degernan</a:t>
            </a:r>
            <a:endParaRPr lang="sv-SE" sz="1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A248994F-EDD8-4921-ADB4-D0291BA7A16D}"/>
              </a:ext>
            </a:extLst>
          </p:cNvPr>
          <p:cNvSpPr/>
          <p:nvPr/>
        </p:nvSpPr>
        <p:spPr>
          <a:xfrm>
            <a:off x="5504803" y="2291270"/>
            <a:ext cx="1792641" cy="1902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Efternamn: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Surname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1E38A87E-BB08-4AC5-83B4-99B009D752DD}"/>
              </a:ext>
            </a:extLst>
          </p:cNvPr>
          <p:cNvSpPr/>
          <p:nvPr/>
        </p:nvSpPr>
        <p:spPr>
          <a:xfrm>
            <a:off x="1169986" y="2518868"/>
            <a:ext cx="2343309" cy="1968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Sune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395A03AC-0889-4F88-B6C7-ACFA25A82274}"/>
              </a:ext>
            </a:extLst>
          </p:cNvPr>
          <p:cNvSpPr/>
          <p:nvPr/>
        </p:nvSpPr>
        <p:spPr>
          <a:xfrm>
            <a:off x="1144096" y="2292778"/>
            <a:ext cx="1601814" cy="19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Förnamn: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First</a:t>
            </a:r>
            <a:r>
              <a:rPr lang="sv-SE" sz="1000" dirty="0">
                <a:solidFill>
                  <a:srgbClr val="C00000"/>
                </a:solidFill>
              </a:rPr>
              <a:t>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name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54090655-818D-4603-A5CD-CB14B477FCFF}"/>
              </a:ext>
            </a:extLst>
          </p:cNvPr>
          <p:cNvSpPr/>
          <p:nvPr/>
        </p:nvSpPr>
        <p:spPr>
          <a:xfrm>
            <a:off x="1169986" y="2043162"/>
            <a:ext cx="2317417" cy="1987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19660916-1689</a:t>
            </a:r>
          </a:p>
        </p:txBody>
      </p:sp>
      <p:sp>
        <p:nvSpPr>
          <p:cNvPr id="55" name="Rektangulär pratbubbla 8">
            <a:extLst>
              <a:ext uri="{FF2B5EF4-FFF2-40B4-BE49-F238E27FC236}">
                <a16:creationId xmlns:a16="http://schemas.microsoft.com/office/drawing/2014/main" id="{0B14506A-2825-4BB1-804B-279904657466}"/>
              </a:ext>
            </a:extLst>
          </p:cNvPr>
          <p:cNvSpPr/>
          <p:nvPr/>
        </p:nvSpPr>
        <p:spPr>
          <a:xfrm>
            <a:off x="3091353" y="2092784"/>
            <a:ext cx="2245631" cy="905478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Operators in this note treat hazardous waste. In other notes, operators are producers of hazardous waste, performers who professionally ship, collect, or act as dealers and brokers of hazardous waste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BF4B1BE2-E72C-4BED-B900-9187A5C9A26D}"/>
              </a:ext>
            </a:extLst>
          </p:cNvPr>
          <p:cNvSpPr/>
          <p:nvPr/>
        </p:nvSpPr>
        <p:spPr>
          <a:xfrm>
            <a:off x="1182036" y="1779663"/>
            <a:ext cx="4221921" cy="2096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Uppgiftslämnares personnummer: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Provider’s</a:t>
            </a:r>
            <a:r>
              <a:rPr lang="sv-SE" sz="1000" dirty="0">
                <a:solidFill>
                  <a:schemeClr val="accent2">
                    <a:lumMod val="75000"/>
                  </a:schemeClr>
                </a:solidFill>
              </a:rPr>
              <a:t> social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security</a:t>
            </a:r>
            <a:r>
              <a:rPr lang="sv-SE" sz="1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sv-SE" sz="1000" dirty="0" err="1">
                <a:solidFill>
                  <a:schemeClr val="accent2">
                    <a:lumMod val="75000"/>
                  </a:schemeClr>
                </a:solidFill>
              </a:rPr>
              <a:t>number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92070D61-C0B3-4480-A1D2-DA65CD5F8A84}"/>
              </a:ext>
            </a:extLst>
          </p:cNvPr>
          <p:cNvSpPr/>
          <p:nvPr/>
        </p:nvSpPr>
        <p:spPr>
          <a:xfrm>
            <a:off x="1129795" y="1474844"/>
            <a:ext cx="239779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200" dirty="0"/>
              <a:t>Uppgiftslämnare </a:t>
            </a:r>
            <a:r>
              <a:rPr lang="sv-SE" sz="1200" dirty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sv-SE" sz="1200" dirty="0" err="1">
                <a:solidFill>
                  <a:schemeClr val="accent2">
                    <a:lumMod val="75000"/>
                  </a:schemeClr>
                </a:solidFill>
              </a:rPr>
              <a:t>Provider</a:t>
            </a:r>
            <a:r>
              <a:rPr lang="sv-SE" sz="1200" dirty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sv-SE" sz="1200" dirty="0"/>
          </a:p>
        </p:txBody>
      </p:sp>
      <p:pic>
        <p:nvPicPr>
          <p:cNvPr id="7" name="Bildobjekt 6" descr="Screenshot of the e-service navigation with the Contact details Step activated. The step before is Start and subsequent steps are: Collection details, Hazardous waste, Summary and Ready.">
            <a:extLst>
              <a:ext uri="{FF2B5EF4-FFF2-40B4-BE49-F238E27FC236}">
                <a16:creationId xmlns:a16="http://schemas.microsoft.com/office/drawing/2014/main" id="{A8596254-0B34-4596-8EE8-84FA6D307C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988" y="966176"/>
            <a:ext cx="4117776" cy="477801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148DC55-2228-495B-A7EC-459A85F21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1"/>
            <a:ext cx="7344000" cy="530448"/>
          </a:xfrm>
        </p:spPr>
        <p:txBody>
          <a:bodyPr/>
          <a:lstStyle/>
          <a:p>
            <a:r>
              <a:rPr lang="sv-SE" dirty="0" err="1"/>
              <a:t>Example</a:t>
            </a:r>
            <a:r>
              <a:rPr lang="sv-SE" dirty="0"/>
              <a:t> </a:t>
            </a:r>
            <a:r>
              <a:rPr lang="sv-SE" dirty="0" err="1"/>
              <a:t>with</a:t>
            </a:r>
            <a:r>
              <a:rPr lang="sv-SE" dirty="0"/>
              <a:t> </a:t>
            </a:r>
            <a:r>
              <a:rPr lang="sv-SE" dirty="0" err="1"/>
              <a:t>contact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2523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ED40943-3202-4A79-A4D8-B7BEB2193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A001973-7464-4C18-8561-FB9EC7815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204392B-8475-4D19-BEBF-C82B81A85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7BE9C06-4D52-488E-A105-D3E45CCEA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4</a:t>
            </a:r>
            <a:br>
              <a:rPr lang="sv-SE" dirty="0"/>
            </a:br>
            <a:r>
              <a:rPr lang="sv-SE" sz="8000" dirty="0" err="1"/>
              <a:t>transportation</a:t>
            </a:r>
            <a:br>
              <a:rPr lang="sv-SE" sz="8000" dirty="0"/>
            </a:br>
            <a:r>
              <a:rPr lang="sv-SE" sz="8000" dirty="0" err="1"/>
              <a:t>details</a:t>
            </a:r>
            <a:endParaRPr lang="sv-SE" sz="8000" dirty="0"/>
          </a:p>
        </p:txBody>
      </p:sp>
    </p:spTree>
    <p:extLst>
      <p:ext uri="{BB962C8B-B14F-4D97-AF65-F5344CB8AC3E}">
        <p14:creationId xmlns:p14="http://schemas.microsoft.com/office/powerpoint/2010/main" val="3400078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1C9B311-099E-4DA8-99AD-305E0F4DE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B0C485-C51B-40DD-A205-C3D6CCDCC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5A830F6-04DB-4A1F-B855-25213B49D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12</a:t>
            </a:fld>
            <a:endParaRPr lang="sv-SE"/>
          </a:p>
        </p:txBody>
      </p:sp>
      <p:pic>
        <p:nvPicPr>
          <p:cNvPr id="14" name="Platshållare för bild 13" descr="Screenshot of the steps of the e-service: waste treatment details with several input areas.">
            <a:extLst>
              <a:ext uri="{FF2B5EF4-FFF2-40B4-BE49-F238E27FC236}">
                <a16:creationId xmlns:a16="http://schemas.microsoft.com/office/drawing/2014/main" id="{00920212-16B8-4020-B495-BD4D10200779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7" r="3877"/>
          <a:stretch>
            <a:fillRect/>
          </a:stretch>
        </p:blipFill>
        <p:spPr>
          <a:xfrm>
            <a:off x="683568" y="2897"/>
            <a:ext cx="3060000" cy="4590000"/>
          </a:xfrm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736D399-2CFA-43B4-B9B8-CF59B9956A1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Here, details must be provided in two areas: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/>
              <a:t>Details</a:t>
            </a:r>
            <a:r>
              <a:rPr lang="sv-SE" dirty="0"/>
              <a:t> </a:t>
            </a:r>
            <a:r>
              <a:rPr lang="sv-SE" dirty="0" err="1"/>
              <a:t>about</a:t>
            </a:r>
            <a:r>
              <a:rPr lang="sv-SE" dirty="0"/>
              <a:t> the </a:t>
            </a:r>
            <a:r>
              <a:rPr lang="sv-SE" dirty="0" err="1"/>
              <a:t>removal</a:t>
            </a:r>
            <a:endParaRPr lang="sv-SE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Place where the waste will be received </a:t>
            </a:r>
          </a:p>
          <a:p>
            <a:pPr marL="0" indent="0">
              <a:buNone/>
            </a:pPr>
            <a:br>
              <a:rPr lang="sv-SE" dirty="0"/>
            </a:br>
            <a:r>
              <a:rPr lang="en-US" dirty="0"/>
              <a:t>Examples on the following pages</a:t>
            </a:r>
            <a:r>
              <a:rPr lang="sv-SE" dirty="0"/>
              <a:t>.</a:t>
            </a:r>
          </a:p>
        </p:txBody>
      </p:sp>
      <p:sp>
        <p:nvSpPr>
          <p:cNvPr id="2" name="Rubrik 1" descr="Skärmdump på e-tjänstens steg: Insamlingsinformation med flera inmatningsfält.">
            <a:extLst>
              <a:ext uri="{FF2B5EF4-FFF2-40B4-BE49-F238E27FC236}">
                <a16:creationId xmlns:a16="http://schemas.microsoft.com/office/drawing/2014/main" id="{C0A017F0-017B-473D-AF93-2AAEFE925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Transportation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15051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B081B8-4D08-45C2-80C7-3E44827E8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2020-12-01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E9769A9-2307-4E93-8CBB-1C0D44E9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F64BDA-3FDC-4766-A09A-421EDC91C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13</a:t>
            </a:fld>
            <a:endParaRPr lang="sv-SE" dirty="0"/>
          </a:p>
        </p:txBody>
      </p:sp>
      <p:grpSp>
        <p:nvGrpSpPr>
          <p:cNvPr id="27" name="Grupp 26" descr="Inmatat transportsätt är Vägtransport">
            <a:extLst>
              <a:ext uri="{FF2B5EF4-FFF2-40B4-BE49-F238E27FC236}">
                <a16:creationId xmlns:a16="http://schemas.microsoft.com/office/drawing/2014/main" id="{040FD759-45CC-4ACE-943D-6999E074E886}"/>
              </a:ext>
            </a:extLst>
          </p:cNvPr>
          <p:cNvGrpSpPr/>
          <p:nvPr/>
        </p:nvGrpSpPr>
        <p:grpSpPr>
          <a:xfrm>
            <a:off x="968324" y="4388449"/>
            <a:ext cx="7207351" cy="282978"/>
            <a:chOff x="1605540" y="4062314"/>
            <a:chExt cx="7207351" cy="282978"/>
          </a:xfrm>
        </p:grpSpPr>
        <p:sp>
          <p:nvSpPr>
            <p:cNvPr id="28" name="Rektangel 27" descr="Inmatat fält: Vägtransport">
              <a:extLst>
                <a:ext uri="{FF2B5EF4-FFF2-40B4-BE49-F238E27FC236}">
                  <a16:creationId xmlns:a16="http://schemas.microsoft.com/office/drawing/2014/main" id="{3FD9E815-60DA-4FFC-9616-33099FEC0B3F}"/>
                </a:ext>
              </a:extLst>
            </p:cNvPr>
            <p:cNvSpPr/>
            <p:nvPr/>
          </p:nvSpPr>
          <p:spPr>
            <a:xfrm>
              <a:off x="1605540" y="4062314"/>
              <a:ext cx="7183904" cy="282978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Vägtransport</a:t>
              </a:r>
            </a:p>
          </p:txBody>
        </p:sp>
        <p:sp>
          <p:nvSpPr>
            <p:cNvPr id="29" name="Bakåt eller föregående 28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778152C8-E04C-447E-A285-DE78827D513B}"/>
                </a:ext>
              </a:extLst>
            </p:cNvPr>
            <p:cNvSpPr/>
            <p:nvPr/>
          </p:nvSpPr>
          <p:spPr>
            <a:xfrm rot="16200000">
              <a:off x="8539331" y="4071732"/>
              <a:ext cx="282977" cy="264142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000"/>
            </a:p>
          </p:txBody>
        </p:sp>
      </p:grpSp>
      <p:sp>
        <p:nvSpPr>
          <p:cNvPr id="30" name="Rektangel 29">
            <a:extLst>
              <a:ext uri="{FF2B5EF4-FFF2-40B4-BE49-F238E27FC236}">
                <a16:creationId xmlns:a16="http://schemas.microsoft.com/office/drawing/2014/main" id="{5858ED5B-1963-4CDE-8E0F-2BEF3C2B10CE}"/>
              </a:ext>
            </a:extLst>
          </p:cNvPr>
          <p:cNvSpPr/>
          <p:nvPr/>
        </p:nvSpPr>
        <p:spPr>
          <a:xfrm>
            <a:off x="968324" y="4079207"/>
            <a:ext cx="2377527" cy="226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Transportsätt: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rgbClr val="0070C0"/>
                </a:solidFill>
              </a:rPr>
              <a:t>Transportation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31" name="Rektangel 30">
            <a:extLst>
              <a:ext uri="{FF2B5EF4-FFF2-40B4-BE49-F238E27FC236}">
                <a16:creationId xmlns:a16="http://schemas.microsoft.com/office/drawing/2014/main" id="{3044B7E3-ADAF-4D11-B613-82D80B4C4A8E}"/>
              </a:ext>
            </a:extLst>
          </p:cNvPr>
          <p:cNvSpPr/>
          <p:nvPr/>
        </p:nvSpPr>
        <p:spPr>
          <a:xfrm>
            <a:off x="968325" y="3740497"/>
            <a:ext cx="7207350" cy="27795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556234-5677</a:t>
            </a:r>
          </a:p>
        </p:txBody>
      </p:sp>
      <p:sp>
        <p:nvSpPr>
          <p:cNvPr id="32" name="Rektangel 31">
            <a:extLst>
              <a:ext uri="{FF2B5EF4-FFF2-40B4-BE49-F238E27FC236}">
                <a16:creationId xmlns:a16="http://schemas.microsoft.com/office/drawing/2014/main" id="{F0AEEB56-E0C7-4007-8176-B7471C52B5B6}"/>
              </a:ext>
            </a:extLst>
          </p:cNvPr>
          <p:cNvSpPr/>
          <p:nvPr/>
        </p:nvSpPr>
        <p:spPr>
          <a:xfrm>
            <a:off x="968324" y="3459677"/>
            <a:ext cx="7173519" cy="2200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Transportörens 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en-US" sz="1000" dirty="0">
                <a:solidFill>
                  <a:srgbClr val="0070C0"/>
                </a:solidFill>
              </a:rPr>
              <a:t>The carrier's organization number / social security number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32F904BE-502D-49EF-99A6-0EF08EAE3A5E}"/>
              </a:ext>
            </a:extLst>
          </p:cNvPr>
          <p:cNvSpPr/>
          <p:nvPr/>
        </p:nvSpPr>
        <p:spPr>
          <a:xfrm>
            <a:off x="957940" y="3125848"/>
            <a:ext cx="7207350" cy="27795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553654-4323</a:t>
            </a:r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675AC0A5-C0CF-40CE-9124-86665F91D67C}"/>
              </a:ext>
            </a:extLst>
          </p:cNvPr>
          <p:cNvSpPr/>
          <p:nvPr/>
        </p:nvSpPr>
        <p:spPr>
          <a:xfrm>
            <a:off x="957940" y="2845027"/>
            <a:ext cx="5342252" cy="2779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Mottagarens 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The </a:t>
            </a:r>
            <a:r>
              <a:rPr lang="sv-SE" sz="1000" dirty="0" err="1">
                <a:solidFill>
                  <a:srgbClr val="0070C0"/>
                </a:solidFill>
              </a:rPr>
              <a:t>consignees</a:t>
            </a:r>
            <a:r>
              <a:rPr lang="sv-SE" sz="1000" dirty="0">
                <a:solidFill>
                  <a:srgbClr val="0070C0"/>
                </a:solidFill>
              </a:rPr>
              <a:t>’ </a:t>
            </a:r>
            <a:r>
              <a:rPr lang="sv-SE" sz="1000" dirty="0" err="1">
                <a:solidFill>
                  <a:srgbClr val="0070C0"/>
                </a:solidFill>
              </a:rPr>
              <a:t>organization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number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4BBCBE0F-263E-4FD4-AC8B-C4EF9B9AF1B8}"/>
              </a:ext>
            </a:extLst>
          </p:cNvPr>
          <p:cNvSpPr/>
          <p:nvPr/>
        </p:nvSpPr>
        <p:spPr>
          <a:xfrm>
            <a:off x="957940" y="2508839"/>
            <a:ext cx="7183904" cy="28297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2020-10-29</a:t>
            </a:r>
          </a:p>
        </p:txBody>
      </p:sp>
      <p:sp>
        <p:nvSpPr>
          <p:cNvPr id="36" name="Rektangulär pratbubbla 8">
            <a:extLst>
              <a:ext uri="{FF2B5EF4-FFF2-40B4-BE49-F238E27FC236}">
                <a16:creationId xmlns:a16="http://schemas.microsoft.com/office/drawing/2014/main" id="{8616BB18-3D95-4A48-ACBA-C455A061A261}"/>
              </a:ext>
            </a:extLst>
          </p:cNvPr>
          <p:cNvSpPr/>
          <p:nvPr/>
        </p:nvSpPr>
        <p:spPr>
          <a:xfrm>
            <a:off x="4247790" y="2050426"/>
            <a:ext cx="2412442" cy="646219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The legal person who receives the hazardous waste after shipment has been completed.</a:t>
            </a:r>
            <a:br>
              <a:rPr lang="en-US" sz="800" dirty="0">
                <a:solidFill>
                  <a:schemeClr val="tx1"/>
                </a:solidFill>
              </a:rPr>
            </a:br>
            <a:r>
              <a:rPr lang="en-US" sz="800" dirty="0">
                <a:solidFill>
                  <a:schemeClr val="tx1"/>
                </a:solidFill>
              </a:rPr>
              <a:t>For example, a waste handler or waste dealer.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E356EBB9-ABAE-4E19-BE4B-03AB88BFF6CF}"/>
              </a:ext>
            </a:extLst>
          </p:cNvPr>
          <p:cNvSpPr/>
          <p:nvPr/>
        </p:nvSpPr>
        <p:spPr>
          <a:xfrm>
            <a:off x="968324" y="2194856"/>
            <a:ext cx="3027612" cy="2313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Datum för borttransport: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Date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removal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4AF254E-014E-4FE6-9D8D-969F05EFA7C7}"/>
              </a:ext>
            </a:extLst>
          </p:cNvPr>
          <p:cNvSpPr/>
          <p:nvPr/>
        </p:nvSpPr>
        <p:spPr>
          <a:xfrm>
            <a:off x="957940" y="1930763"/>
            <a:ext cx="27375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200" dirty="0"/>
              <a:t>Behandling </a:t>
            </a:r>
            <a:r>
              <a:rPr lang="sv-SE" sz="1200" dirty="0">
                <a:solidFill>
                  <a:srgbClr val="0070C0"/>
                </a:solidFill>
              </a:rPr>
              <a:t>Waste </a:t>
            </a:r>
            <a:r>
              <a:rPr lang="sv-SE" sz="1200" dirty="0" err="1">
                <a:solidFill>
                  <a:srgbClr val="0070C0"/>
                </a:solidFill>
              </a:rPr>
              <a:t>treatment</a:t>
            </a:r>
            <a:endParaRPr lang="sv-SE" sz="1200" dirty="0"/>
          </a:p>
        </p:txBody>
      </p:sp>
      <p:pic>
        <p:nvPicPr>
          <p:cNvPr id="13" name="Bildobjekt 12" descr="Screenshot of e-service navigation with the Collection details Step enabled. The step before is Start and Contact details. The following steps are: Hazardous waste, Summary and Ready.">
            <a:extLst>
              <a:ext uri="{FF2B5EF4-FFF2-40B4-BE49-F238E27FC236}">
                <a16:creationId xmlns:a16="http://schemas.microsoft.com/office/drawing/2014/main" id="{03D0BE34-CC78-4DE3-8899-4DA4302803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278" y="1333220"/>
            <a:ext cx="4461810" cy="47731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E357C5F-6ED8-4874-9DFC-9C7772569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8319600" cy="825277"/>
          </a:xfrm>
        </p:spPr>
        <p:txBody>
          <a:bodyPr/>
          <a:lstStyle/>
          <a:p>
            <a:r>
              <a:rPr lang="sv-SE" dirty="0" err="1"/>
              <a:t>Provide</a:t>
            </a:r>
            <a:r>
              <a:rPr lang="sv-SE" dirty="0"/>
              <a:t> information: </a:t>
            </a:r>
            <a:r>
              <a:rPr lang="sv-SE" dirty="0" err="1"/>
              <a:t>transportation</a:t>
            </a:r>
            <a:r>
              <a:rPr lang="sv-SE" dirty="0"/>
              <a:t> </a:t>
            </a:r>
            <a:r>
              <a:rPr lang="sv-SE" dirty="0" err="1"/>
              <a:t>details</a:t>
            </a:r>
            <a:br>
              <a:rPr lang="sv-SE" dirty="0"/>
            </a:br>
            <a:r>
              <a:rPr lang="sv-SE" sz="1600" dirty="0"/>
              <a:t>- Waste </a:t>
            </a:r>
            <a:r>
              <a:rPr lang="sv-SE" sz="1600" dirty="0" err="1"/>
              <a:t>treatment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067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E351E62-F79F-4247-B0F4-1CF809C17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D4D7980-8FE8-48B8-A35A-C13778AD6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A85EF-1063-405D-A698-659EA8123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14</a:t>
            </a:fld>
            <a:endParaRPr lang="sv-SE"/>
          </a:p>
        </p:txBody>
      </p:sp>
      <p:pic>
        <p:nvPicPr>
          <p:cNvPr id="16" name="Platshållare för bild 15" descr="Screenshot of the e-service input field for the Place where the waste is to be handled. &quot;Address&quot; is activated.">
            <a:extLst>
              <a:ext uri="{FF2B5EF4-FFF2-40B4-BE49-F238E27FC236}">
                <a16:creationId xmlns:a16="http://schemas.microsoft.com/office/drawing/2014/main" id="{3FC4EC42-DD1E-4EDA-B41E-8AA50FD3C4D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10" b="4710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661F19C-12D2-4423-B2FC-907D1AED8B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The destination for the waste is where a new holder takes over the responsibility for the hazardous waste.</a:t>
            </a:r>
          </a:p>
          <a:p>
            <a:r>
              <a:rPr lang="en-US" dirty="0"/>
              <a:t>If address is missing, enter coordinates or municipality code.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9E9DE79-EB00-4923-A172-AA3F72325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8319600" cy="1080000"/>
          </a:xfrm>
        </p:spPr>
        <p:txBody>
          <a:bodyPr/>
          <a:lstStyle/>
          <a:p>
            <a:r>
              <a:rPr lang="sv-SE" dirty="0" err="1"/>
              <a:t>Provide</a:t>
            </a:r>
            <a:r>
              <a:rPr lang="sv-SE" dirty="0"/>
              <a:t> information: </a:t>
            </a:r>
            <a:r>
              <a:rPr lang="sv-SE" dirty="0" err="1"/>
              <a:t>transportation</a:t>
            </a:r>
            <a:r>
              <a:rPr lang="sv-SE" dirty="0"/>
              <a:t> </a:t>
            </a:r>
            <a:r>
              <a:rPr lang="sv-SE" dirty="0" err="1"/>
              <a:t>details</a:t>
            </a:r>
            <a:br>
              <a:rPr lang="sv-SE" dirty="0"/>
            </a:br>
            <a:r>
              <a:rPr lang="sv-SE" sz="1800" dirty="0"/>
              <a:t>- </a:t>
            </a:r>
            <a:r>
              <a:rPr lang="en-US" sz="1800" dirty="0"/>
              <a:t>Destination. Option 1 if address exists</a:t>
            </a:r>
            <a:r>
              <a:rPr lang="sv-SE" sz="1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012152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8213F11-D9AE-48F2-A67D-40F22FC60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1DFD91-37B9-4A43-A031-19FEE5CC8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6D758D-DF2C-4DF8-996C-3E4B9D662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15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9BF528C-4107-435F-935B-86CCE7062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5</a:t>
            </a:r>
            <a:br>
              <a:rPr lang="sv-SE" dirty="0"/>
            </a:br>
            <a:r>
              <a:rPr lang="sv-SE" dirty="0" err="1"/>
              <a:t>waste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32566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77D2BC0-4DDE-4C39-B0BB-21B927545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B06F683-6A39-44FE-BD04-ABC8D550B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39522F2-F6D2-4876-B748-14D3A77AF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16</a:t>
            </a:fld>
            <a:endParaRPr lang="sv-SE"/>
          </a:p>
        </p:txBody>
      </p:sp>
      <p:pic>
        <p:nvPicPr>
          <p:cNvPr id="10" name="Platshållare för bild 9" descr="Screenshot with the steps of the e-service: Hazardous waste with input field about the waste itself. Among other things, input fields are displayed for: Waste type with main group and subgroup and the waste type itself. Input fields for waste quantity and reference are also displayed.">
            <a:extLst>
              <a:ext uri="{FF2B5EF4-FFF2-40B4-BE49-F238E27FC236}">
                <a16:creationId xmlns:a16="http://schemas.microsoft.com/office/drawing/2014/main" id="{7F1AE86B-D7AF-4E09-8C66-DCEB8BE6D3B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06" r="9206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A7DE232-EA80-43E6-9FF1-80EFB33B81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All details about the waste must be provided, such as the waste classification code and the amount of waste.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See example on next page.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8669A0-0EA8-4BE2-9A30-D4DE43DCD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Hazardous</a:t>
            </a:r>
            <a:r>
              <a:rPr lang="sv-SE" dirty="0"/>
              <a:t> </a:t>
            </a:r>
            <a:r>
              <a:rPr lang="sv-SE" dirty="0" err="1"/>
              <a:t>waste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521706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18D821-FF91-401E-AC91-974704182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3A8173-AB44-4CD9-9CCC-D207132D1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EC2BEDC-7090-41D3-AADC-1629D90F6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17</a:t>
            </a:fld>
            <a:endParaRPr lang="sv-SE"/>
          </a:p>
        </p:txBody>
      </p:sp>
      <p:sp>
        <p:nvSpPr>
          <p:cNvPr id="20" name="Rektangel 19" descr="Inmatningsfält för referens.">
            <a:extLst>
              <a:ext uri="{FF2B5EF4-FFF2-40B4-BE49-F238E27FC236}">
                <a16:creationId xmlns:a16="http://schemas.microsoft.com/office/drawing/2014/main" id="{CE23FED9-2E8F-44C2-8D55-D02508731421}"/>
              </a:ext>
            </a:extLst>
          </p:cNvPr>
          <p:cNvSpPr/>
          <p:nvPr/>
        </p:nvSpPr>
        <p:spPr>
          <a:xfrm>
            <a:off x="917027" y="4028433"/>
            <a:ext cx="7119514" cy="271510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Valfri text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AD297443-2C18-4F28-96DF-3EB6755B1A8B}"/>
              </a:ext>
            </a:extLst>
          </p:cNvPr>
          <p:cNvSpPr/>
          <p:nvPr/>
        </p:nvSpPr>
        <p:spPr>
          <a:xfrm>
            <a:off x="917027" y="3808537"/>
            <a:ext cx="1494733" cy="1755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 </a:t>
            </a:r>
            <a:r>
              <a:rPr lang="sv-SE" sz="1000" dirty="0" err="1">
                <a:solidFill>
                  <a:srgbClr val="0070C0"/>
                </a:solidFill>
              </a:rPr>
              <a:t>Reference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24" name="Grupp 23" descr="Inmatningsfältet för avfallsmängd är ifyllt med 100 kilo">
            <a:extLst>
              <a:ext uri="{FF2B5EF4-FFF2-40B4-BE49-F238E27FC236}">
                <a16:creationId xmlns:a16="http://schemas.microsoft.com/office/drawing/2014/main" id="{BBEF9CE3-88FE-470A-BE37-0FD7879DA3BE}"/>
              </a:ext>
            </a:extLst>
          </p:cNvPr>
          <p:cNvGrpSpPr/>
          <p:nvPr/>
        </p:nvGrpSpPr>
        <p:grpSpPr>
          <a:xfrm>
            <a:off x="917027" y="3506631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753262F9-DE92-4000-9D22-0BC6397CD478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13C5F01A-5FB1-4C2E-8A8D-857FB5D789B6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765,5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BB1FFB9A-26D7-4AF8-9131-D2AE1978691E}"/>
              </a:ext>
            </a:extLst>
          </p:cNvPr>
          <p:cNvSpPr/>
          <p:nvPr/>
        </p:nvSpPr>
        <p:spPr>
          <a:xfrm>
            <a:off x="906492" y="3328697"/>
            <a:ext cx="2945427" cy="1575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 ):</a:t>
            </a:r>
            <a:r>
              <a:rPr lang="sv-SE" sz="1000" dirty="0">
                <a:solidFill>
                  <a:srgbClr val="FF0000"/>
                </a:solidFill>
              </a:rPr>
              <a:t>*</a:t>
            </a:r>
            <a:r>
              <a:rPr lang="sv-SE" sz="1000" dirty="0">
                <a:solidFill>
                  <a:schemeClr val="tx1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Amount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waste</a:t>
            </a:r>
            <a:r>
              <a:rPr lang="sv-SE" sz="1000" dirty="0">
                <a:solidFill>
                  <a:srgbClr val="0070C0"/>
                </a:solidFill>
              </a:rPr>
              <a:t> in kilogram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21" name="Grupp 20" descr="Inmatningsfältet är ifyllt med avfallstypen 080111 Färg- och lackavfall som innehåller organiska lösningsmedel eller andra farliga ämnen">
            <a:extLst>
              <a:ext uri="{FF2B5EF4-FFF2-40B4-BE49-F238E27FC236}">
                <a16:creationId xmlns:a16="http://schemas.microsoft.com/office/drawing/2014/main" id="{41160F09-EC80-4E9E-A6DA-63E96ABC9D94}"/>
              </a:ext>
            </a:extLst>
          </p:cNvPr>
          <p:cNvGrpSpPr/>
          <p:nvPr/>
        </p:nvGrpSpPr>
        <p:grpSpPr>
          <a:xfrm>
            <a:off x="917027" y="3052981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58BF11DC-6837-4A15-BF07-5EC2875586EC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150111 Metallförpackningar som innehåller en farlig, fast, porös fyllning (t.ex. asbest), även tomma tryckbehållare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6FF7A085-E135-4293-B6E7-16B80CF4BFA0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1" name="Rektangel 10">
            <a:extLst>
              <a:ext uri="{FF2B5EF4-FFF2-40B4-BE49-F238E27FC236}">
                <a16:creationId xmlns:a16="http://schemas.microsoft.com/office/drawing/2014/main" id="{11C75B56-E3CF-417C-A5FA-B229F0ACA184}"/>
              </a:ext>
            </a:extLst>
          </p:cNvPr>
          <p:cNvSpPr/>
          <p:nvPr/>
        </p:nvSpPr>
        <p:spPr>
          <a:xfrm>
            <a:off x="917027" y="2806120"/>
            <a:ext cx="3438949" cy="2301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six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digit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FDD7DC87-C266-4DD1-8ED9-BD79109812B4}"/>
              </a:ext>
            </a:extLst>
          </p:cNvPr>
          <p:cNvSpPr/>
          <p:nvPr/>
        </p:nvSpPr>
        <p:spPr>
          <a:xfrm>
            <a:off x="2512030" y="3009887"/>
            <a:ext cx="2105803" cy="593798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Here, the </a:t>
            </a:r>
            <a:r>
              <a:rPr lang="sv-SE" sz="800" dirty="0" err="1">
                <a:solidFill>
                  <a:schemeClr val="tx1"/>
                </a:solidFill>
              </a:rPr>
              <a:t>waste</a:t>
            </a:r>
            <a:r>
              <a:rPr lang="sv-SE" sz="800" dirty="0">
                <a:solidFill>
                  <a:schemeClr val="tx1"/>
                </a:solidFill>
              </a:rPr>
              <a:t> </a:t>
            </a:r>
            <a:r>
              <a:rPr lang="sv-SE" sz="800" dirty="0" err="1">
                <a:solidFill>
                  <a:schemeClr val="tx1"/>
                </a:solidFill>
              </a:rPr>
              <a:t>treatment</a:t>
            </a:r>
            <a:endParaRPr lang="sv-SE" sz="800" dirty="0">
              <a:solidFill>
                <a:schemeClr val="tx1"/>
              </a:solidFill>
            </a:endParaRPr>
          </a:p>
          <a:p>
            <a:r>
              <a:rPr lang="en-US" sz="800" dirty="0">
                <a:solidFill>
                  <a:schemeClr val="tx1"/>
                </a:solidFill>
              </a:rPr>
              <a:t>can e.g. enter an own code for the waste. Free comment.</a:t>
            </a:r>
          </a:p>
        </p:txBody>
      </p:sp>
      <p:grpSp>
        <p:nvGrpSpPr>
          <p:cNvPr id="16" name="Grupp 15" descr="Inmatningsfältet är ifyllt med avfallstypen 0801 Avfall från tillverkning, formulering, distribution, osv">
            <a:extLst>
              <a:ext uri="{FF2B5EF4-FFF2-40B4-BE49-F238E27FC236}">
                <a16:creationId xmlns:a16="http://schemas.microsoft.com/office/drawing/2014/main" id="{94B1CAE7-9B85-481C-9DD6-61FB1B87E28C}"/>
              </a:ext>
            </a:extLst>
          </p:cNvPr>
          <p:cNvGrpSpPr/>
          <p:nvPr/>
        </p:nvGrpSpPr>
        <p:grpSpPr>
          <a:xfrm>
            <a:off x="917027" y="2534892"/>
            <a:ext cx="7106483" cy="251619"/>
            <a:chOff x="1800828" y="3213161"/>
            <a:chExt cx="8801276" cy="265232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1586EE3A-3AB0-40BD-8045-84107D5B5CCD}"/>
                </a:ext>
              </a:extLst>
            </p:cNvPr>
            <p:cNvSpPr/>
            <p:nvPr/>
          </p:nvSpPr>
          <p:spPr>
            <a:xfrm>
              <a:off x="1800828" y="3213162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1501 Förpackningar (även kommunalt förpackningsavfall som samlats in separat)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C536C0B4-60E5-4546-8FC2-2910AE6BB00B}"/>
                </a:ext>
              </a:extLst>
            </p:cNvPr>
            <p:cNvSpPr/>
            <p:nvPr/>
          </p:nvSpPr>
          <p:spPr>
            <a:xfrm rot="16200000">
              <a:off x="10316806" y="3193093"/>
              <a:ext cx="265230" cy="305366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B559AFF3-FEB2-4DE0-8A27-E597DBE2363C}"/>
              </a:ext>
            </a:extLst>
          </p:cNvPr>
          <p:cNvSpPr/>
          <p:nvPr/>
        </p:nvSpPr>
        <p:spPr>
          <a:xfrm>
            <a:off x="874726" y="2306110"/>
            <a:ext cx="3985306" cy="1944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  <a:r>
              <a:rPr lang="sv-SE" sz="1000" dirty="0">
                <a:solidFill>
                  <a:srgbClr val="0070C0"/>
                </a:solidFill>
              </a:rPr>
              <a:t> 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sub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group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endParaRPr lang="sv-SE" sz="1000" dirty="0">
              <a:solidFill>
                <a:srgbClr val="C00000"/>
              </a:solidFill>
            </a:endParaRPr>
          </a:p>
        </p:txBody>
      </p:sp>
      <p:grpSp>
        <p:nvGrpSpPr>
          <p:cNvPr id="13" name="Grupp 12" descr="Inmatningsfältet är ifyllt med 08 Avfall från tillverksning, formulering, distribution, osv">
            <a:extLst>
              <a:ext uri="{FF2B5EF4-FFF2-40B4-BE49-F238E27FC236}">
                <a16:creationId xmlns:a16="http://schemas.microsoft.com/office/drawing/2014/main" id="{79C54EE0-CF7E-4CD6-A183-2888872BB055}"/>
              </a:ext>
            </a:extLst>
          </p:cNvPr>
          <p:cNvGrpSpPr/>
          <p:nvPr/>
        </p:nvGrpSpPr>
        <p:grpSpPr>
          <a:xfrm>
            <a:off x="917027" y="2030455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6197AF7D-6126-4BE0-8028-A7B2BD22D4C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15 Förpackningsavfall, </a:t>
              </a:r>
              <a:r>
                <a:rPr lang="sv-SE" sz="1000" dirty="0" err="1">
                  <a:solidFill>
                    <a:schemeClr val="accent1">
                      <a:lumMod val="75000"/>
                    </a:schemeClr>
                  </a:solidFill>
                </a:rPr>
                <a:t>absorbermedel</a:t>
              </a:r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, torkdukar, fibermaterial och skyddskläder som inte anges på annan plats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594C1BC5-60F5-413D-A511-97F3F5E55944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28" name="Rektangel 27">
            <a:extLst>
              <a:ext uri="{FF2B5EF4-FFF2-40B4-BE49-F238E27FC236}">
                <a16:creationId xmlns:a16="http://schemas.microsoft.com/office/drawing/2014/main" id="{9F5CE823-E54B-41D8-9E52-500A2CD0CD12}"/>
              </a:ext>
            </a:extLst>
          </p:cNvPr>
          <p:cNvSpPr/>
          <p:nvPr/>
        </p:nvSpPr>
        <p:spPr>
          <a:xfrm>
            <a:off x="890486" y="1785629"/>
            <a:ext cx="4113562" cy="214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main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group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32" name="Rektangulär pratbubbla 8">
            <a:extLst>
              <a:ext uri="{FF2B5EF4-FFF2-40B4-BE49-F238E27FC236}">
                <a16:creationId xmlns:a16="http://schemas.microsoft.com/office/drawing/2014/main" id="{AF9D6DF9-D2EF-4756-BF66-43B102B6B071}"/>
              </a:ext>
            </a:extLst>
          </p:cNvPr>
          <p:cNvSpPr/>
          <p:nvPr/>
        </p:nvSpPr>
        <p:spPr>
          <a:xfrm>
            <a:off x="6236523" y="1219503"/>
            <a:ext cx="1713832" cy="517669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The waste classification codes are from the Waste Regulation (2020: 614)  </a:t>
            </a:r>
            <a:r>
              <a:rPr lang="sv-SE" sz="800" dirty="0">
                <a:solidFill>
                  <a:schemeClr val="tx1"/>
                </a:solidFill>
                <a:hlinkClick r:id="" action="ppaction://noaction"/>
              </a:rPr>
              <a:t>Read an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introduction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 to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waste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 </a:t>
            </a:r>
            <a:r>
              <a:rPr lang="sv-SE" sz="800" dirty="0" err="1">
                <a:solidFill>
                  <a:schemeClr val="tx1"/>
                </a:solidFill>
                <a:hlinkClick r:id="rId2"/>
              </a:rPr>
              <a:t>classification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F7ECD00-107E-4514-B1E9-BA1DF01889D7}"/>
              </a:ext>
            </a:extLst>
          </p:cNvPr>
          <p:cNvSpPr/>
          <p:nvPr/>
        </p:nvSpPr>
        <p:spPr>
          <a:xfrm>
            <a:off x="906492" y="1565020"/>
            <a:ext cx="3161451" cy="2096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 </a:t>
            </a:r>
            <a:r>
              <a:rPr lang="sv-SE" sz="1200" dirty="0" err="1">
                <a:solidFill>
                  <a:srgbClr val="0070C0"/>
                </a:solidFill>
              </a:rPr>
              <a:t>Hazardous</a:t>
            </a:r>
            <a:r>
              <a:rPr lang="sv-SE" sz="1200" dirty="0">
                <a:solidFill>
                  <a:srgbClr val="0070C0"/>
                </a:solidFill>
              </a:rPr>
              <a:t> </a:t>
            </a:r>
            <a:r>
              <a:rPr lang="sv-SE" sz="1200" dirty="0" err="1">
                <a:solidFill>
                  <a:srgbClr val="0070C0"/>
                </a:solidFill>
              </a:rPr>
              <a:t>waste</a:t>
            </a:r>
            <a:r>
              <a:rPr lang="sv-SE" sz="1200" dirty="0">
                <a:solidFill>
                  <a:srgbClr val="0070C0"/>
                </a:solidFill>
              </a:rPr>
              <a:t>, </a:t>
            </a:r>
            <a:r>
              <a:rPr lang="sv-SE" sz="1200" dirty="0" err="1">
                <a:solidFill>
                  <a:srgbClr val="0070C0"/>
                </a:solidFill>
              </a:rPr>
              <a:t>waste</a:t>
            </a:r>
            <a:endParaRPr lang="sv-SE" sz="1200" dirty="0">
              <a:solidFill>
                <a:schemeClr val="tx1"/>
              </a:solidFill>
            </a:endParaRPr>
          </a:p>
        </p:txBody>
      </p:sp>
      <p:pic>
        <p:nvPicPr>
          <p:cNvPr id="7" name="Bildobjekt 6" descr="Screenshot of e-service navigation with Hazardous waste step activated. The steps before are Start, Contact details and Collection details. The following steps are: Summary and Ready.">
            <a:extLst>
              <a:ext uri="{FF2B5EF4-FFF2-40B4-BE49-F238E27FC236}">
                <a16:creationId xmlns:a16="http://schemas.microsoft.com/office/drawing/2014/main" id="{B26E1536-23C5-41A9-8B91-3DFCB30E3B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493" y="995284"/>
            <a:ext cx="5210175" cy="52387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6D9C6293-DDDE-4A1E-B92D-1EC283F38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078" y="430131"/>
            <a:ext cx="7344000" cy="523173"/>
          </a:xfrm>
        </p:spPr>
        <p:txBody>
          <a:bodyPr/>
          <a:lstStyle/>
          <a:p>
            <a:r>
              <a:rPr lang="en-US" dirty="0"/>
              <a:t>Example of hazardous waste 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3752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0377CA6-9294-4E76-B704-169F58C8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2020-12-01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109AA50-E234-498C-88DD-A85AE2F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68A982C-5D0B-4C78-BE51-0E9BFD62F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18</a:t>
            </a:fld>
            <a:endParaRPr lang="sv-SE" dirty="0"/>
          </a:p>
        </p:txBody>
      </p:sp>
      <p:pic>
        <p:nvPicPr>
          <p:cNvPr id="13" name="Platshållare för bild 12" descr="Screenshot of the e-service form where waste collector can add more hazardous waste. Button to clear data is visible as well as a button &quot;Add after&quot; to add more waste, ">
            <a:extLst>
              <a:ext uri="{FF2B5EF4-FFF2-40B4-BE49-F238E27FC236}">
                <a16:creationId xmlns:a16="http://schemas.microsoft.com/office/drawing/2014/main" id="{73023BAE-E5E7-42D3-8506-5FCB944B085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" r="77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4A708AF-15D1-4FCF-904D-BE9B29A107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88024" y="1620000"/>
            <a:ext cx="3218376" cy="2808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Select “</a:t>
            </a:r>
            <a:r>
              <a:rPr lang="en-US" dirty="0" err="1"/>
              <a:t>Lägg</a:t>
            </a:r>
            <a:r>
              <a:rPr lang="en-US" dirty="0"/>
              <a:t> till </a:t>
            </a:r>
            <a:r>
              <a:rPr lang="en-US" dirty="0" err="1"/>
              <a:t>efter</a:t>
            </a:r>
            <a:r>
              <a:rPr lang="en-US" dirty="0"/>
              <a:t>“ to add information about other hazardous waste that will be </a:t>
            </a:r>
            <a:r>
              <a:rPr lang="en-US"/>
              <a:t>removed in </a:t>
            </a:r>
            <a:r>
              <a:rPr lang="en-US" dirty="0"/>
              <a:t>the same transport.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E6F01B-EEE1-4EA1-9D74-23B85D1B6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Add</a:t>
            </a:r>
            <a:r>
              <a:rPr lang="sv-SE" dirty="0"/>
              <a:t> </a:t>
            </a:r>
            <a:r>
              <a:rPr lang="sv-SE" dirty="0" err="1"/>
              <a:t>more</a:t>
            </a:r>
            <a:r>
              <a:rPr lang="sv-SE" dirty="0"/>
              <a:t> </a:t>
            </a:r>
            <a:r>
              <a:rPr lang="sv-SE" dirty="0" err="1"/>
              <a:t>hazardous</a:t>
            </a:r>
            <a:r>
              <a:rPr lang="sv-SE" dirty="0"/>
              <a:t> </a:t>
            </a:r>
            <a:r>
              <a:rPr lang="sv-SE" dirty="0" err="1"/>
              <a:t>waste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042703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DAE69DE-25BD-428C-95F1-25AC11F76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23186FE-F326-4D8A-A485-6428B3B6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A1BECA-BD17-49F2-B229-459F7675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19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05CEB8F-E62C-45DB-A0CA-3CB982665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6</a:t>
            </a:r>
            <a:br>
              <a:rPr lang="sv-SE" dirty="0"/>
            </a:br>
            <a:r>
              <a:rPr lang="sv-SE" dirty="0" err="1"/>
              <a:t>summary</a:t>
            </a:r>
            <a:r>
              <a:rPr lang="sv-SE" dirty="0"/>
              <a:t> &amp; </a:t>
            </a:r>
            <a:r>
              <a:rPr lang="sv-SE" dirty="0" err="1"/>
              <a:t>review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01482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3D9259-DD12-4E40-B308-D4E3FE88E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066" y="468000"/>
            <a:ext cx="7344000" cy="1080000"/>
          </a:xfrm>
        </p:spPr>
        <p:txBody>
          <a:bodyPr/>
          <a:lstStyle/>
          <a:p>
            <a:r>
              <a:rPr lang="sv-SE" dirty="0"/>
              <a:t>Copyright </a:t>
            </a:r>
            <a:r>
              <a:rPr lang="sv-SE" dirty="0" err="1"/>
              <a:t>notice</a:t>
            </a:r>
            <a:r>
              <a:rPr lang="sv-SE" dirty="0"/>
              <a:t> to </a:t>
            </a:r>
            <a:r>
              <a:rPr lang="sv-SE" dirty="0" err="1"/>
              <a:t>imagery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C6632B-D3EB-4E56-A0BE-0A9E9D80D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sv-SE" dirty="0" err="1"/>
              <a:t>Photographic</a:t>
            </a:r>
            <a:r>
              <a:rPr lang="sv-SE" dirty="0"/>
              <a:t> </a:t>
            </a:r>
            <a:r>
              <a:rPr lang="sv-SE" dirty="0" err="1"/>
              <a:t>imagery</a:t>
            </a:r>
            <a:r>
              <a:rPr lang="sv-SE" dirty="0"/>
              <a:t> in </a:t>
            </a:r>
            <a:r>
              <a:rPr lang="sv-SE" dirty="0" err="1"/>
              <a:t>this</a:t>
            </a:r>
            <a:r>
              <a:rPr lang="sv-SE" dirty="0"/>
              <a:t> presentation </a:t>
            </a:r>
            <a:r>
              <a:rPr lang="sv-SE" dirty="0" err="1"/>
              <a:t>cannot</a:t>
            </a:r>
            <a:r>
              <a:rPr lang="sv-SE" dirty="0"/>
              <a:t> be </a:t>
            </a:r>
            <a:r>
              <a:rPr lang="sv-SE" dirty="0" err="1"/>
              <a:t>copied</a:t>
            </a:r>
            <a:r>
              <a:rPr lang="sv-SE" dirty="0"/>
              <a:t> to or </a:t>
            </a:r>
            <a:r>
              <a:rPr lang="sv-SE" dirty="0" err="1"/>
              <a:t>used</a:t>
            </a:r>
            <a:r>
              <a:rPr lang="sv-SE" dirty="0"/>
              <a:t> in </a:t>
            </a:r>
            <a:r>
              <a:rPr lang="sv-SE" dirty="0" err="1"/>
              <a:t>other</a:t>
            </a:r>
            <a:r>
              <a:rPr lang="sv-SE" dirty="0"/>
              <a:t> presentations.</a:t>
            </a:r>
          </a:p>
          <a:p>
            <a:r>
              <a:rPr lang="en-US" dirty="0"/>
              <a:t>The copyright only applies to this presentation.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FB288-C405-461F-9323-5ABFE4720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2020-12-01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EF4565-537A-46A7-9B9F-CF96A7BEE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8FEFB57-BB45-44A9-80EB-BDA44E7CE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24242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9ED2853-FFAB-410C-AC49-DB849CDE2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CC5D3ED-3104-4EBF-AB36-ED689327E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7023E4E-30B4-4520-95C1-EE8F41C78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20</a:t>
            </a:fld>
            <a:endParaRPr lang="sv-SE"/>
          </a:p>
        </p:txBody>
      </p:sp>
      <p:pic>
        <p:nvPicPr>
          <p:cNvPr id="11" name="Platshållare för bild 10" descr="Screenshot of the steps of the e-service: Summary with all entered information and visible button to &quot;Change details on the page&quot;.">
            <a:extLst>
              <a:ext uri="{FF2B5EF4-FFF2-40B4-BE49-F238E27FC236}">
                <a16:creationId xmlns:a16="http://schemas.microsoft.com/office/drawing/2014/main" id="{8C967701-8626-47DE-8E15-0C2026B5209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1" r="2251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004A39AC-7E45-4C2E-BBE6-70F51A8FB9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Review the information.</a:t>
            </a:r>
          </a:p>
          <a:p>
            <a:r>
              <a:rPr lang="en-US" dirty="0"/>
              <a:t>You can reach different sections to change details by selecting “</a:t>
            </a:r>
            <a:r>
              <a:rPr lang="en-US" dirty="0" err="1"/>
              <a:t>Ändra</a:t>
            </a:r>
            <a:r>
              <a:rPr lang="en-US" dirty="0"/>
              <a:t> </a:t>
            </a:r>
            <a:r>
              <a:rPr lang="en-US" dirty="0" err="1"/>
              <a:t>sidans</a:t>
            </a:r>
            <a:r>
              <a:rPr lang="en-US" dirty="0"/>
              <a:t> </a:t>
            </a:r>
            <a:r>
              <a:rPr lang="en-US" dirty="0" err="1"/>
              <a:t>uppgifter</a:t>
            </a:r>
            <a:r>
              <a:rPr lang="en-US" dirty="0"/>
              <a:t>”.</a:t>
            </a:r>
          </a:p>
          <a:p>
            <a:r>
              <a:rPr lang="en-US" dirty="0"/>
              <a:t>After changing details in a previous section, you can go directly to this summary.</a:t>
            </a:r>
          </a:p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2FBF524-336F-43CD-80E6-6382140E4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Summary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587683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92088D9-B00B-4C1B-A633-F3DA51A1D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63DD76C-EF6D-464F-A792-2AAB89C68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775A755-D161-4291-ABEB-CCE7A2BE3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21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51CE25A-F2B6-4EDB-A3B1-602C1D79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7</a:t>
            </a:r>
            <a:br>
              <a:rPr lang="sv-SE" dirty="0"/>
            </a:br>
            <a:r>
              <a:rPr lang="sv-SE" dirty="0" err="1"/>
              <a:t>almost</a:t>
            </a:r>
            <a:r>
              <a:rPr lang="sv-SE" dirty="0"/>
              <a:t> </a:t>
            </a:r>
            <a:r>
              <a:rPr lang="sv-SE" dirty="0" err="1"/>
              <a:t>done</a:t>
            </a:r>
            <a:r>
              <a:rPr lang="sv-SE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9869835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3D0B11B-EB86-481F-9FBF-4FB9B0D55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FC86E77-F9D6-4C72-B250-4F4556086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7CF2C6-D7CF-40A7-B0CC-90751FA31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22</a:t>
            </a:fld>
            <a:endParaRPr lang="sv-SE"/>
          </a:p>
        </p:txBody>
      </p:sp>
      <p:pic>
        <p:nvPicPr>
          <p:cNvPr id="27" name="Platshållare för bild 26" descr="Screenshot of the e-service's confirmation that the registration has been submitted. Ready is enabled in a visual navigation.">
            <a:extLst>
              <a:ext uri="{FF2B5EF4-FFF2-40B4-BE49-F238E27FC236}">
                <a16:creationId xmlns:a16="http://schemas.microsoft.com/office/drawing/2014/main" id="{D9E09946-5850-4683-9A40-6F7D127B70A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6" r="3636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629B9EFA-C842-4BA8-B60C-91ECEBABA0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1800" dirty="0"/>
              <a:t>Thank you for your registration</a:t>
            </a:r>
          </a:p>
          <a:p>
            <a:r>
              <a:rPr lang="en-US" sz="1800" dirty="0"/>
              <a:t>Keep the registration ID, </a:t>
            </a:r>
            <a:r>
              <a:rPr lang="en-US" sz="1800" dirty="0" err="1"/>
              <a:t>AvfallsID</a:t>
            </a:r>
            <a:r>
              <a:rPr lang="en-US" sz="1800" dirty="0"/>
              <a:t> (found in the pdf file), to be able to revise the registration later.</a:t>
            </a:r>
          </a:p>
          <a:p>
            <a:r>
              <a:rPr lang="en-US" sz="1800" dirty="0"/>
              <a:t>Log out of the e-service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4AF77A1-435B-4BF4-845F-BCBAC93FD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note is submitted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402892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28CBC32-1B90-4C4B-90FF-3F1217D18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322B783-21C2-4853-BD62-0C72E130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F58FCA-9E44-4B84-9D74-F2ABC794F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23</a:t>
            </a:fld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3BAC78C-1A05-4C00-B6F2-6EB56D49B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dirty="0"/>
              <a:t>How do I change an earlier registration</a:t>
            </a:r>
            <a:r>
              <a:rPr lang="sv-SE" sz="8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040391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24</a:t>
            </a:fld>
            <a:endParaRPr lang="sv-SE"/>
          </a:p>
        </p:txBody>
      </p:sp>
      <p:pic>
        <p:nvPicPr>
          <p:cNvPr id="27" name="Platshållare för bild 26" descr="Screenshot of the first step of the e-service: Start, where two questions are asked with yes-no answers. The Yes option is enabled for the question &quot;Should you change / replace a previously submitted document?">
            <a:extLst>
              <a:ext uri="{FF2B5EF4-FFF2-40B4-BE49-F238E27FC236}">
                <a16:creationId xmlns:a16="http://schemas.microsoft.com/office/drawing/2014/main" id="{568E74C7-86AF-4252-A6B7-2260CAAC10E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5" r="2055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6800" y="1159770"/>
            <a:ext cx="3686400" cy="368672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You can edit a submitted note by replacing it. To succeed you need to know the note’s registration ID (</a:t>
            </a:r>
            <a:r>
              <a:rPr lang="en-US" sz="1800" dirty="0" err="1"/>
              <a:t>avfallsID</a:t>
            </a:r>
            <a:r>
              <a:rPr lang="en-US" sz="1800" dirty="0"/>
              <a:t>).</a:t>
            </a:r>
            <a:endParaRPr lang="sv-SE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Select “ja“ (yes) at the Start question “Ska du </a:t>
            </a:r>
            <a:r>
              <a:rPr lang="en-US" sz="1600" dirty="0" err="1"/>
              <a:t>ändra</a:t>
            </a:r>
            <a:r>
              <a:rPr lang="en-US" sz="1600" dirty="0"/>
              <a:t>/</a:t>
            </a:r>
            <a:r>
              <a:rPr lang="en-US" sz="1600" dirty="0" err="1"/>
              <a:t>ersätta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</a:t>
            </a:r>
            <a:r>
              <a:rPr lang="en-US" sz="1600" dirty="0" err="1"/>
              <a:t>tidigare</a:t>
            </a:r>
            <a:r>
              <a:rPr lang="en-US" sz="1600" dirty="0"/>
              <a:t> </a:t>
            </a:r>
            <a:r>
              <a:rPr lang="en-US" sz="1600" dirty="0" err="1"/>
              <a:t>inskickad</a:t>
            </a:r>
            <a:r>
              <a:rPr lang="en-US" sz="1600" dirty="0"/>
              <a:t> handling?”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Enter the former “</a:t>
            </a:r>
            <a:r>
              <a:rPr lang="en-US" sz="1600" dirty="0" err="1"/>
              <a:t>avfallsID</a:t>
            </a:r>
            <a:r>
              <a:rPr lang="en-US" sz="1600" dirty="0"/>
              <a:t>” and enter all correct details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The new note replaces the previous one and gets a new registration ID (</a:t>
            </a:r>
            <a:r>
              <a:rPr lang="en-US" sz="1600" dirty="0" err="1"/>
              <a:t>avfallsID</a:t>
            </a:r>
            <a:r>
              <a:rPr lang="en-US" sz="1600" dirty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See example on next page.</a:t>
            </a:r>
          </a:p>
          <a:p>
            <a:pPr marL="457200" indent="-457200">
              <a:buFont typeface="+mj-lt"/>
              <a:buAutoNum type="arabicPeriod"/>
            </a:pPr>
            <a:endParaRPr lang="sv-SE" sz="1400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4199149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358876-4E7E-4117-A51B-6C001BB8B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91EC4FE-0E6A-4B03-A5DA-8E56922E0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BE6E33D-489F-4FBC-A7BF-59746D72A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25</a:t>
            </a:fld>
            <a:endParaRPr lang="sv-SE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0E389D7A-37C8-4DAB-A868-64DDBF9F6870}"/>
              </a:ext>
            </a:extLst>
          </p:cNvPr>
          <p:cNvSpPr/>
          <p:nvPr/>
        </p:nvSpPr>
        <p:spPr>
          <a:xfrm>
            <a:off x="974209" y="4586751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accent1">
                    <a:lumMod val="75000"/>
                  </a:schemeClr>
                </a:solidFill>
              </a:rPr>
              <a:t>Valfri text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0C8C0A60-3048-4BE3-86AC-D28A2E48F089}"/>
              </a:ext>
            </a:extLst>
          </p:cNvPr>
          <p:cNvSpPr/>
          <p:nvPr/>
        </p:nvSpPr>
        <p:spPr>
          <a:xfrm>
            <a:off x="974209" y="4371950"/>
            <a:ext cx="1445973" cy="1683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 </a:t>
            </a:r>
            <a:r>
              <a:rPr lang="sv-SE" sz="1000" dirty="0" err="1">
                <a:solidFill>
                  <a:srgbClr val="0070C0"/>
                </a:solidFill>
              </a:rPr>
              <a:t>Reference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24" name="Grupp 23" descr="Inmatningsfält">
            <a:extLst>
              <a:ext uri="{FF2B5EF4-FFF2-40B4-BE49-F238E27FC236}">
                <a16:creationId xmlns:a16="http://schemas.microsoft.com/office/drawing/2014/main" id="{303537BB-BA3E-4628-B0C1-18C9FD701425}"/>
              </a:ext>
            </a:extLst>
          </p:cNvPr>
          <p:cNvGrpSpPr/>
          <p:nvPr/>
        </p:nvGrpSpPr>
        <p:grpSpPr>
          <a:xfrm>
            <a:off x="974209" y="4083918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EFB824DC-47DC-471D-83B6-6A75B5B3F8F3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08AE36F2-0E95-4EF8-86EA-ED5D0475077E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765,5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1342AAB2-F086-4EB5-9C1B-A18E560C99DA}"/>
              </a:ext>
            </a:extLst>
          </p:cNvPr>
          <p:cNvSpPr/>
          <p:nvPr/>
        </p:nvSpPr>
        <p:spPr>
          <a:xfrm>
            <a:off x="974208" y="3867895"/>
            <a:ext cx="3381767" cy="17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(kg):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 err="1">
                <a:solidFill>
                  <a:srgbClr val="0070C0"/>
                </a:solidFill>
              </a:rPr>
              <a:t>Amount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of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waste</a:t>
            </a:r>
            <a:r>
              <a:rPr lang="sv-SE" sz="1000" dirty="0">
                <a:solidFill>
                  <a:srgbClr val="0070C0"/>
                </a:solidFill>
              </a:rPr>
              <a:t> in kilogram</a:t>
            </a:r>
            <a:endParaRPr lang="sv-SE" sz="1000" dirty="0">
              <a:solidFill>
                <a:schemeClr val="tx1"/>
              </a:solidFill>
            </a:endParaRPr>
          </a:p>
        </p:txBody>
      </p:sp>
      <p:sp>
        <p:nvSpPr>
          <p:cNvPr id="29" name="Rektangulär pratbubbla 8">
            <a:extLst>
              <a:ext uri="{FF2B5EF4-FFF2-40B4-BE49-F238E27FC236}">
                <a16:creationId xmlns:a16="http://schemas.microsoft.com/office/drawing/2014/main" id="{05A23B71-6EC0-4749-AB21-B6EF7EB3FA2D}"/>
              </a:ext>
            </a:extLst>
          </p:cNvPr>
          <p:cNvSpPr/>
          <p:nvPr/>
        </p:nvSpPr>
        <p:spPr>
          <a:xfrm>
            <a:off x="2420182" y="3946483"/>
            <a:ext cx="1777418" cy="515247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Here, the </a:t>
            </a:r>
            <a:r>
              <a:rPr lang="sv-SE" sz="800" dirty="0" err="1">
                <a:solidFill>
                  <a:schemeClr val="tx1"/>
                </a:solidFill>
              </a:rPr>
              <a:t>waste</a:t>
            </a:r>
            <a:r>
              <a:rPr lang="sv-SE" sz="800" dirty="0">
                <a:solidFill>
                  <a:schemeClr val="tx1"/>
                </a:solidFill>
              </a:rPr>
              <a:t> </a:t>
            </a:r>
            <a:r>
              <a:rPr lang="sv-SE" sz="800" dirty="0" err="1">
                <a:solidFill>
                  <a:schemeClr val="tx1"/>
                </a:solidFill>
              </a:rPr>
              <a:t>treatment</a:t>
            </a:r>
            <a:r>
              <a:rPr lang="sv-SE" sz="800" dirty="0">
                <a:solidFill>
                  <a:schemeClr val="tx1"/>
                </a:solidFill>
              </a:rPr>
              <a:t> </a:t>
            </a:r>
            <a:r>
              <a:rPr lang="en-US" sz="800" dirty="0">
                <a:solidFill>
                  <a:schemeClr val="tx1"/>
                </a:solidFill>
              </a:rPr>
              <a:t>can e.g. enter an own code for the waste. Free comment.</a:t>
            </a:r>
          </a:p>
        </p:txBody>
      </p:sp>
      <p:grpSp>
        <p:nvGrpSpPr>
          <p:cNvPr id="21" name="Grupp 20" descr="Inmatningsfält">
            <a:extLst>
              <a:ext uri="{FF2B5EF4-FFF2-40B4-BE49-F238E27FC236}">
                <a16:creationId xmlns:a16="http://schemas.microsoft.com/office/drawing/2014/main" id="{1FD00366-5D83-4A21-B745-960912C5C599}"/>
              </a:ext>
            </a:extLst>
          </p:cNvPr>
          <p:cNvGrpSpPr/>
          <p:nvPr/>
        </p:nvGrpSpPr>
        <p:grpSpPr>
          <a:xfrm>
            <a:off x="974209" y="3630268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8F4D8DA0-6873-4772-9C8B-4C7AAA350C97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150111 Metallförpackningar som innehåller en farlig, fast, porös fyllning (t.ex. asbest), även tomma tryckbehållare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DDCBB2A5-1F91-43DB-9C53-52B10418F941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1" name="Rektangel 10">
            <a:extLst>
              <a:ext uri="{FF2B5EF4-FFF2-40B4-BE49-F238E27FC236}">
                <a16:creationId xmlns:a16="http://schemas.microsoft.com/office/drawing/2014/main" id="{95349CA9-E8DB-4DAA-A2ED-62065D4EBC65}"/>
              </a:ext>
            </a:extLst>
          </p:cNvPr>
          <p:cNvSpPr/>
          <p:nvPr/>
        </p:nvSpPr>
        <p:spPr>
          <a:xfrm>
            <a:off x="974209" y="3434239"/>
            <a:ext cx="3381766" cy="1616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six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digit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endParaRPr lang="sv-SE" sz="1000" dirty="0">
              <a:solidFill>
                <a:srgbClr val="C00000"/>
              </a:solidFill>
            </a:endParaRPr>
          </a:p>
        </p:txBody>
      </p:sp>
      <p:grpSp>
        <p:nvGrpSpPr>
          <p:cNvPr id="16" name="Grupp 15" descr="inmatningsfält">
            <a:extLst>
              <a:ext uri="{FF2B5EF4-FFF2-40B4-BE49-F238E27FC236}">
                <a16:creationId xmlns:a16="http://schemas.microsoft.com/office/drawing/2014/main" id="{342D8152-8A16-463D-AC45-31F127321276}"/>
              </a:ext>
            </a:extLst>
          </p:cNvPr>
          <p:cNvGrpSpPr/>
          <p:nvPr/>
        </p:nvGrpSpPr>
        <p:grpSpPr>
          <a:xfrm>
            <a:off x="974209" y="3147814"/>
            <a:ext cx="7119516" cy="252041"/>
            <a:chOff x="1800828" y="3251100"/>
            <a:chExt cx="8817416" cy="265676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C396E6F2-0529-410A-BAA5-3B4EC4F652BA}"/>
                </a:ext>
              </a:extLst>
            </p:cNvPr>
            <p:cNvSpPr/>
            <p:nvPr/>
          </p:nvSpPr>
          <p:spPr>
            <a:xfrm>
              <a:off x="1800828" y="3251545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1501 Förpackningar (även kommunalt förpackningsavfall som samlats in separat)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229B6F6C-B210-491C-93B0-12B1B6254790}"/>
                </a:ext>
              </a:extLst>
            </p:cNvPr>
            <p:cNvSpPr/>
            <p:nvPr/>
          </p:nvSpPr>
          <p:spPr>
            <a:xfrm rot="16200000">
              <a:off x="10332271" y="3230359"/>
              <a:ext cx="265231" cy="30671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883FCFD6-2CB2-4BF0-AE97-5757B6A24217}"/>
              </a:ext>
            </a:extLst>
          </p:cNvPr>
          <p:cNvSpPr/>
          <p:nvPr/>
        </p:nvSpPr>
        <p:spPr>
          <a:xfrm>
            <a:off x="974208" y="2916484"/>
            <a:ext cx="3885824" cy="1847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sub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group</a:t>
            </a:r>
            <a:endParaRPr lang="sv-SE" sz="1000" dirty="0">
              <a:solidFill>
                <a:srgbClr val="C00000"/>
              </a:solidFill>
            </a:endParaRPr>
          </a:p>
        </p:txBody>
      </p:sp>
      <p:grpSp>
        <p:nvGrpSpPr>
          <p:cNvPr id="13" name="Grupp 12" descr="Inmatningsfält">
            <a:extLst>
              <a:ext uri="{FF2B5EF4-FFF2-40B4-BE49-F238E27FC236}">
                <a16:creationId xmlns:a16="http://schemas.microsoft.com/office/drawing/2014/main" id="{29D239AB-8329-4D7C-9C52-A467952C0EE6}"/>
              </a:ext>
            </a:extLst>
          </p:cNvPr>
          <p:cNvGrpSpPr/>
          <p:nvPr/>
        </p:nvGrpSpPr>
        <p:grpSpPr>
          <a:xfrm>
            <a:off x="975254" y="2643758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F5150737-17D9-4429-BD97-A04D8ECE222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15 Förpackningsavfall, </a:t>
              </a:r>
              <a:r>
                <a:rPr lang="sv-SE" sz="1000" dirty="0" err="1">
                  <a:solidFill>
                    <a:schemeClr val="accent1">
                      <a:lumMod val="75000"/>
                    </a:schemeClr>
                  </a:solidFill>
                </a:rPr>
                <a:t>absorbermedel</a:t>
              </a:r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, torkdukar, fibermaterial och skyddskläder som inte anges på annan plats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EF589C8D-D641-401E-9895-805FFEC20F9A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28" name="Rektangel 27">
            <a:extLst>
              <a:ext uri="{FF2B5EF4-FFF2-40B4-BE49-F238E27FC236}">
                <a16:creationId xmlns:a16="http://schemas.microsoft.com/office/drawing/2014/main" id="{757793D8-18BC-4537-9373-ABE5810612AA}"/>
              </a:ext>
            </a:extLst>
          </p:cNvPr>
          <p:cNvSpPr/>
          <p:nvPr/>
        </p:nvSpPr>
        <p:spPr>
          <a:xfrm>
            <a:off x="936789" y="2496520"/>
            <a:ext cx="3635209" cy="140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sv-SE" sz="1000" dirty="0">
                <a:solidFill>
                  <a:srgbClr val="0070C0"/>
                </a:solidFill>
              </a:rPr>
              <a:t>Waste </a:t>
            </a:r>
            <a:r>
              <a:rPr lang="sv-SE" sz="1000" dirty="0" err="1">
                <a:solidFill>
                  <a:srgbClr val="0070C0"/>
                </a:solidFill>
              </a:rPr>
              <a:t>classification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code</a:t>
            </a:r>
            <a:r>
              <a:rPr lang="sv-SE" sz="1000" dirty="0">
                <a:solidFill>
                  <a:srgbClr val="0070C0"/>
                </a:solidFill>
              </a:rPr>
              <a:t>, </a:t>
            </a:r>
            <a:r>
              <a:rPr lang="sv-SE" sz="1000" dirty="0" err="1">
                <a:solidFill>
                  <a:srgbClr val="0070C0"/>
                </a:solidFill>
              </a:rPr>
              <a:t>main</a:t>
            </a:r>
            <a:r>
              <a:rPr lang="sv-SE" sz="1000" dirty="0">
                <a:solidFill>
                  <a:srgbClr val="0070C0"/>
                </a:solidFill>
              </a:rPr>
              <a:t> </a:t>
            </a:r>
            <a:r>
              <a:rPr lang="sv-SE" sz="1000" dirty="0" err="1">
                <a:solidFill>
                  <a:srgbClr val="0070C0"/>
                </a:solidFill>
              </a:rPr>
              <a:t>group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9012F31-5832-4EA8-B919-447823ECF36E}"/>
              </a:ext>
            </a:extLst>
          </p:cNvPr>
          <p:cNvSpPr/>
          <p:nvPr/>
        </p:nvSpPr>
        <p:spPr>
          <a:xfrm>
            <a:off x="974209" y="2211710"/>
            <a:ext cx="7123051" cy="197085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b37bafb7-e81a-4a2d-86b0-7d24bfea7c42</a:t>
            </a:r>
          </a:p>
        </p:txBody>
      </p: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36A46812-7912-42B7-B2BD-9DF340D4B3D5}"/>
              </a:ext>
            </a:extLst>
          </p:cNvPr>
          <p:cNvSpPr/>
          <p:nvPr/>
        </p:nvSpPr>
        <p:spPr>
          <a:xfrm>
            <a:off x="6366861" y="1784366"/>
            <a:ext cx="1713832" cy="587786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The waste classification codes are from the Waste Regulation (2020: 614) </a:t>
            </a:r>
            <a:r>
              <a:rPr lang="sv-SE" sz="800" dirty="0">
                <a:solidFill>
                  <a:schemeClr val="tx1"/>
                </a:solidFill>
                <a:hlinkClick r:id="rId3"/>
              </a:rPr>
              <a:t>Read an </a:t>
            </a:r>
            <a:r>
              <a:rPr lang="sv-SE" sz="800" dirty="0" err="1">
                <a:solidFill>
                  <a:schemeClr val="tx1"/>
                </a:solidFill>
                <a:hlinkClick r:id="rId3"/>
              </a:rPr>
              <a:t>introduction</a:t>
            </a:r>
            <a:r>
              <a:rPr lang="sv-SE" sz="800" dirty="0">
                <a:solidFill>
                  <a:schemeClr val="tx1"/>
                </a:solidFill>
                <a:hlinkClick r:id="rId3"/>
              </a:rPr>
              <a:t> to </a:t>
            </a:r>
            <a:r>
              <a:rPr lang="sv-SE" sz="800" dirty="0" err="1">
                <a:solidFill>
                  <a:schemeClr val="tx1"/>
                </a:solidFill>
                <a:hlinkClick r:id="rId3"/>
              </a:rPr>
              <a:t>waste</a:t>
            </a:r>
            <a:r>
              <a:rPr lang="sv-SE" sz="800" dirty="0">
                <a:solidFill>
                  <a:schemeClr val="tx1"/>
                </a:solidFill>
                <a:hlinkClick r:id="rId3"/>
              </a:rPr>
              <a:t> </a:t>
            </a:r>
            <a:r>
              <a:rPr lang="sv-SE" sz="800" dirty="0" err="1">
                <a:solidFill>
                  <a:schemeClr val="tx1"/>
                </a:solidFill>
                <a:hlinkClick r:id="rId3"/>
              </a:rPr>
              <a:t>classification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E189A35-8550-4A99-9E55-147E75E2A577}"/>
              </a:ext>
            </a:extLst>
          </p:cNvPr>
          <p:cNvSpPr/>
          <p:nvPr/>
        </p:nvSpPr>
        <p:spPr>
          <a:xfrm>
            <a:off x="919630" y="1967495"/>
            <a:ext cx="3940402" cy="156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 err="1">
                <a:solidFill>
                  <a:schemeClr val="tx1"/>
                </a:solidFill>
              </a:rPr>
              <a:t>AvfallsId</a:t>
            </a:r>
            <a:r>
              <a:rPr lang="sv-SE" sz="1000" dirty="0">
                <a:solidFill>
                  <a:schemeClr val="tx1"/>
                </a:solidFill>
              </a:rPr>
              <a:t> som ska ändras: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  <a:r>
              <a:rPr lang="en-US" sz="1000" dirty="0">
                <a:solidFill>
                  <a:srgbClr val="0070C0"/>
                </a:solidFill>
              </a:rPr>
              <a:t>Registration ID to be replaced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0E4815E8-5C15-425A-87FF-825FB7FDA363}"/>
              </a:ext>
            </a:extLst>
          </p:cNvPr>
          <p:cNvSpPr/>
          <p:nvPr/>
        </p:nvSpPr>
        <p:spPr>
          <a:xfrm>
            <a:off x="919631" y="1663449"/>
            <a:ext cx="3508353" cy="2254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 </a:t>
            </a:r>
            <a:r>
              <a:rPr lang="sv-SE" sz="1200" dirty="0" err="1">
                <a:solidFill>
                  <a:srgbClr val="0070C0"/>
                </a:solidFill>
              </a:rPr>
              <a:t>Hazardous</a:t>
            </a:r>
            <a:r>
              <a:rPr lang="sv-SE" sz="1200" dirty="0">
                <a:solidFill>
                  <a:srgbClr val="0070C0"/>
                </a:solidFill>
              </a:rPr>
              <a:t> </a:t>
            </a:r>
            <a:r>
              <a:rPr lang="sv-SE" sz="1200" dirty="0" err="1">
                <a:solidFill>
                  <a:srgbClr val="0070C0"/>
                </a:solidFill>
              </a:rPr>
              <a:t>waste</a:t>
            </a:r>
            <a:r>
              <a:rPr lang="sv-SE" sz="1200" dirty="0">
                <a:solidFill>
                  <a:srgbClr val="0070C0"/>
                </a:solidFill>
              </a:rPr>
              <a:t>, </a:t>
            </a:r>
            <a:r>
              <a:rPr lang="sv-SE" sz="1200" dirty="0" err="1">
                <a:solidFill>
                  <a:srgbClr val="0070C0"/>
                </a:solidFill>
              </a:rPr>
              <a:t>waste</a:t>
            </a:r>
            <a:endParaRPr lang="sv-SE" sz="1200" dirty="0">
              <a:solidFill>
                <a:schemeClr val="tx1"/>
              </a:solidFill>
            </a:endParaRPr>
          </a:p>
        </p:txBody>
      </p:sp>
      <p:pic>
        <p:nvPicPr>
          <p:cNvPr id="30" name="Bildobjekt 29" descr="Screenshot of e-service navigation with Hazardous waste step activated. The steps before are Start, Contact details and Collection details. The following steps are: Summary and Ready. Behandlingsinformation. Efterföljande steg är:  Summering och Klar.">
            <a:extLst>
              <a:ext uri="{FF2B5EF4-FFF2-40B4-BE49-F238E27FC236}">
                <a16:creationId xmlns:a16="http://schemas.microsoft.com/office/drawing/2014/main" id="{F7A28620-34F0-45EA-86A1-6A9BA00FB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493" y="995284"/>
            <a:ext cx="5210175" cy="52387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0265B38-711E-4D8A-A6A0-098C08F78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87786"/>
          </a:xfrm>
        </p:spPr>
        <p:txBody>
          <a:bodyPr/>
          <a:lstStyle/>
          <a:p>
            <a:r>
              <a:rPr lang="en-US" dirty="0"/>
              <a:t>Example of replacing a previous note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21921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8AB997F-85D3-49A8-9EAE-577AA418A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356018-F9C0-453C-ABBA-C9FECA280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A44BBC2-01B6-4183-92EB-100772BCF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45700E6-206E-4C4C-BD26-A1C9E4C76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1</a:t>
            </a:r>
            <a:br>
              <a:rPr lang="sv-SE" dirty="0"/>
            </a:br>
            <a:r>
              <a:rPr lang="sv-SE" dirty="0"/>
              <a:t>log in</a:t>
            </a:r>
          </a:p>
        </p:txBody>
      </p:sp>
    </p:spTree>
    <p:extLst>
      <p:ext uri="{BB962C8B-B14F-4D97-AF65-F5344CB8AC3E}">
        <p14:creationId xmlns:p14="http://schemas.microsoft.com/office/powerpoint/2010/main" val="2332786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7499404-BA00-49A4-91DF-66CB0D8F3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D2584E8-E9B9-4A28-B05A-131BA131D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D3BBBC9-27D3-4E86-A439-E00146CA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11" name="Platshållare för bild 10" descr="Screenshot at www.naturvardsverket.se/avfallsregister with eight different inputs to the e-services.">
            <a:extLst>
              <a:ext uri="{FF2B5EF4-FFF2-40B4-BE49-F238E27FC236}">
                <a16:creationId xmlns:a16="http://schemas.microsoft.com/office/drawing/2014/main" id="{1153D70B-253E-4728-8616-A6C0E9899CF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4422397-E787-42A5-9BAA-88253D23C9A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easiest way to access the waste register is via</a:t>
            </a:r>
            <a:r>
              <a:rPr lang="sv-SE" dirty="0"/>
              <a:t>:</a:t>
            </a:r>
          </a:p>
          <a:p>
            <a:pPr marL="0" indent="0">
              <a:buNone/>
            </a:pPr>
            <a:r>
              <a:rPr lang="sv-SE" dirty="0">
                <a:hlinkClick r:id="rId3"/>
              </a:rPr>
              <a:t>www.naturvardsverket.se/</a:t>
            </a:r>
            <a:br>
              <a:rPr lang="sv-SE" dirty="0">
                <a:hlinkClick r:id="rId3"/>
              </a:rPr>
            </a:br>
            <a:r>
              <a:rPr lang="sv-SE" dirty="0">
                <a:hlinkClick r:id="rId3"/>
              </a:rPr>
              <a:t>avfallsregister</a:t>
            </a:r>
            <a:endParaRPr lang="sv-SE" dirty="0"/>
          </a:p>
          <a:p>
            <a:pPr marL="0" indent="0">
              <a:buNone/>
            </a:pPr>
            <a:r>
              <a:rPr lang="en-US" dirty="0"/>
              <a:t>Select the entry:</a:t>
            </a:r>
            <a:br>
              <a:rPr lang="sv-SE" dirty="0"/>
            </a:br>
            <a:r>
              <a:rPr lang="sv-SE" dirty="0"/>
              <a:t>”Behandlare - borttransport”</a:t>
            </a:r>
          </a:p>
          <a:p>
            <a:pPr marL="0" indent="0">
              <a:buNone/>
            </a:pPr>
            <a:r>
              <a:rPr lang="sv-SE" sz="1600" dirty="0"/>
              <a:t>”Waste </a:t>
            </a:r>
            <a:r>
              <a:rPr lang="sv-SE" sz="1600" dirty="0" err="1"/>
              <a:t>treatment</a:t>
            </a:r>
            <a:r>
              <a:rPr lang="sv-SE" sz="1600" dirty="0"/>
              <a:t> </a:t>
            </a:r>
            <a:r>
              <a:rPr lang="sv-SE" sz="1600" dirty="0" err="1"/>
              <a:t>facility</a:t>
            </a:r>
            <a:r>
              <a:rPr lang="sv-SE" sz="1600" dirty="0"/>
              <a:t> – </a:t>
            </a:r>
            <a:r>
              <a:rPr lang="sv-SE" sz="1600" dirty="0" err="1"/>
              <a:t>reporting</a:t>
            </a:r>
            <a:r>
              <a:rPr lang="sv-SE" sz="1600" dirty="0"/>
              <a:t> at </a:t>
            </a:r>
            <a:r>
              <a:rPr lang="sv-SE" sz="1600" dirty="0" err="1"/>
              <a:t>removal</a:t>
            </a:r>
            <a:r>
              <a:rPr lang="sv-SE" sz="1600" dirty="0"/>
              <a:t>”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D2B00BA-A544-41B3-936D-480DA53D8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hlinkClick r:id="rId3"/>
              </a:rPr>
              <a:t>www.naturvardsverket.se/avfallsregister</a:t>
            </a:r>
            <a:br>
              <a:rPr lang="sv-SE" dirty="0"/>
            </a:br>
            <a:r>
              <a:rPr lang="en-US" sz="1800" dirty="0"/>
              <a:t>(e-services for the waste register)</a:t>
            </a: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424910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B773AA1-2602-45C5-90A7-90E381354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4F3299D-BB3A-44DF-8A2F-6266C2DB2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B9BA7D8-28FB-41DF-A658-6061D4261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5</a:t>
            </a:fld>
            <a:endParaRPr lang="sv-SE"/>
          </a:p>
        </p:txBody>
      </p:sp>
      <p:pic>
        <p:nvPicPr>
          <p:cNvPr id="11" name="Platshållare för bild 10" descr="A man in an apron uses his laptop on a work table with carpentry tools">
            <a:extLst>
              <a:ext uri="{FF2B5EF4-FFF2-40B4-BE49-F238E27FC236}">
                <a16:creationId xmlns:a16="http://schemas.microsoft.com/office/drawing/2014/main" id="{5079D606-6997-4824-9A99-17611DACFA9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6F6BDEC-0039-481F-A6CF-97F613C71E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To </a:t>
            </a:r>
            <a:r>
              <a:rPr lang="sv-SE" dirty="0" err="1"/>
              <a:t>complete</a:t>
            </a:r>
            <a:r>
              <a:rPr lang="sv-SE" dirty="0"/>
              <a:t> the login and access </a:t>
            </a:r>
            <a:r>
              <a:rPr lang="en-US" dirty="0"/>
              <a:t>the e-service, you need to identify yourself with an e-identification.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B20D011-AFBF-4AD3-B4D1-1615B5E38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To access the e-service</a:t>
            </a:r>
          </a:p>
        </p:txBody>
      </p:sp>
    </p:spTree>
    <p:extLst>
      <p:ext uri="{BB962C8B-B14F-4D97-AF65-F5344CB8AC3E}">
        <p14:creationId xmlns:p14="http://schemas.microsoft.com/office/powerpoint/2010/main" val="2734854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3054241-56F2-404F-B22A-77B82F080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16CD44B-F15E-42DA-9FF3-81EED293D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5A1AC-399F-4E50-BA6A-D455CF573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CD27516-431F-4010-9782-95E548CB8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2</a:t>
            </a:r>
            <a:br>
              <a:rPr lang="sv-SE" dirty="0"/>
            </a:br>
            <a:r>
              <a:rPr lang="sv-SE" dirty="0" err="1"/>
              <a:t>first</a:t>
            </a:r>
            <a:r>
              <a:rPr lang="sv-SE" dirty="0"/>
              <a:t> </a:t>
            </a:r>
            <a:r>
              <a:rPr lang="sv-SE" dirty="0" err="1"/>
              <a:t>questions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17983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7</a:t>
            </a:fld>
            <a:endParaRPr lang="sv-SE"/>
          </a:p>
        </p:txBody>
      </p:sp>
      <p:pic>
        <p:nvPicPr>
          <p:cNvPr id="23" name="Platshållare för bild 22" descr="Screenshot of the first step of the e-service: Start, where two questions are asked with yes-no answers.">
            <a:extLst>
              <a:ext uri="{FF2B5EF4-FFF2-40B4-BE49-F238E27FC236}">
                <a16:creationId xmlns:a16="http://schemas.microsoft.com/office/drawing/2014/main" id="{C9E9C77C-FD8F-4ACA-9C6C-699F63FFD07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42" r="5042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first </a:t>
            </a:r>
            <a:r>
              <a:rPr lang="sv-SE" dirty="0"/>
              <a:t>step is to </a:t>
            </a:r>
            <a:r>
              <a:rPr lang="sv-SE" dirty="0" err="1"/>
              <a:t>submit</a:t>
            </a:r>
            <a:r>
              <a:rPr lang="sv-SE" dirty="0"/>
              <a:t> </a:t>
            </a:r>
            <a:r>
              <a:rPr lang="sv-SE" dirty="0" err="1"/>
              <a:t>answers</a:t>
            </a:r>
            <a:r>
              <a:rPr lang="sv-SE" dirty="0"/>
              <a:t> to </a:t>
            </a:r>
            <a:r>
              <a:rPr lang="sv-SE" dirty="0" err="1"/>
              <a:t>identify</a:t>
            </a:r>
            <a:r>
              <a:rPr lang="sv-SE" dirty="0"/>
              <a:t> </a:t>
            </a:r>
            <a:r>
              <a:rPr lang="en-US" dirty="0"/>
              <a:t>if you are reporting as an agent, want to change a previously submitted document or if the waste is produced outside Sweden's border.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400" dirty="0"/>
              <a:t>An agent is authorized to bring an action for another person.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Start=</a:t>
            </a:r>
            <a:r>
              <a:rPr lang="sv-SE" dirty="0" err="1"/>
              <a:t>First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4398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C2EFA79-36DC-45AF-A1DB-5649457C0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9CEDBB6-DC77-4598-900F-A3202CE4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D5CF80F-6947-429F-8B2A-2FD2A3677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8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3CFDD9-D770-4E53-86E3-9425BA99D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Step 3</a:t>
            </a:r>
            <a:br>
              <a:rPr lang="sv-SE" dirty="0"/>
            </a:br>
            <a:r>
              <a:rPr lang="sv-SE" dirty="0" err="1"/>
              <a:t>contact</a:t>
            </a:r>
            <a:r>
              <a:rPr lang="sv-SE" dirty="0"/>
              <a:t>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2331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B4C0593-A3B5-4801-ADDB-1408F361A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11C82EA-3599-4B6D-AE5C-C06E1A6BD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8DA35FD-D6FF-46C9-8A23-9EA37764A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9</a:t>
            </a:fld>
            <a:endParaRPr lang="sv-SE"/>
          </a:p>
        </p:txBody>
      </p:sp>
      <p:pic>
        <p:nvPicPr>
          <p:cNvPr id="10" name="Platshållare för bild 9" descr="Screenshot of the steps of the e-service: Contact information with two input areas. One about the provider and the other about the business, called &quot;operator&quot;.">
            <a:extLst>
              <a:ext uri="{FF2B5EF4-FFF2-40B4-BE49-F238E27FC236}">
                <a16:creationId xmlns:a16="http://schemas.microsoft.com/office/drawing/2014/main" id="{96668DBA-CB69-4801-81A5-E3CF5CE08C2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35" r="11335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289BF15A-6100-470A-862E-4C2C3B61E4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3226500"/>
          </a:xfrm>
        </p:spPr>
        <p:txBody>
          <a:bodyPr/>
          <a:lstStyle/>
          <a:p>
            <a:r>
              <a:rPr lang="en-US" dirty="0"/>
              <a:t>Some details about you is filled in automatically and can’t be changed.</a:t>
            </a:r>
          </a:p>
          <a:p>
            <a:r>
              <a:rPr lang="en-US" dirty="0"/>
              <a:t>Submit details about the company/business you represent.</a:t>
            </a:r>
          </a:p>
          <a:p>
            <a:r>
              <a:rPr lang="en-US" dirty="0"/>
              <a:t>See example on next page.</a:t>
            </a:r>
          </a:p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5B75A53-8462-4C21-99A2-67E5C3D7A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Contact </a:t>
            </a:r>
            <a:r>
              <a:rPr lang="sv-SE" dirty="0" err="1"/>
              <a:t>details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75152951"/>
      </p:ext>
    </p:extLst>
  </p:cSld>
  <p:clrMapOvr>
    <a:masterClrMapping/>
  </p:clrMapOvr>
</p:sld>
</file>

<file path=ppt/theme/theme1.xml><?xml version="1.0" encoding="utf-8"?>
<a:theme xmlns:a="http://schemas.openxmlformats.org/drawingml/2006/main" name="NV-9-16-pptmall">
  <a:themeElements>
    <a:clrScheme name="NV 1 BLU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A7E92"/>
      </a:accent1>
      <a:accent2>
        <a:srgbClr val="8DB9E5"/>
      </a:accent2>
      <a:accent3>
        <a:srgbClr val="7E99AA"/>
      </a:accent3>
      <a:accent4>
        <a:srgbClr val="FFD451"/>
      </a:accent4>
      <a:accent5>
        <a:srgbClr val="ECAC00"/>
      </a:accent5>
      <a:accent6>
        <a:srgbClr val="C79316"/>
      </a:accent6>
      <a:hlink>
        <a:srgbClr val="0000FF"/>
      </a:hlink>
      <a:folHlink>
        <a:srgbClr val="800080"/>
      </a:folHlink>
    </a:clrScheme>
    <a:fontScheme name="Naturvårdsverk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st-180605.pptx" id="{27DE7B3B-CD40-49AC-95D8-DD8DB7AD80D4}" vid="{336341B7-7227-4206-B1E4-BAB1583F373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F9C9C1E37FA29419A5F5879E8FFF3B9" ma:contentTypeVersion="13" ma:contentTypeDescription="Skapa ett nytt dokument." ma:contentTypeScope="" ma:versionID="6eefd5c6fe94351e42632afcf5c7902f">
  <xsd:schema xmlns:xsd="http://www.w3.org/2001/XMLSchema" xmlns:xs="http://www.w3.org/2001/XMLSchema" xmlns:p="http://schemas.microsoft.com/office/2006/metadata/properties" xmlns:ns3="c543e025-8cd4-457e-9104-b474799d79f6" xmlns:ns4="5d3f5f96-2fc8-4c95-9c5c-f64c21732aa7" targetNamespace="http://schemas.microsoft.com/office/2006/metadata/properties" ma:root="true" ma:fieldsID="1d367a1afb5d593e18b553e7ee635e08" ns3:_="" ns4:_="">
    <xsd:import namespace="c543e025-8cd4-457e-9104-b474799d79f6"/>
    <xsd:import namespace="5d3f5f96-2fc8-4c95-9c5c-f64c21732aa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43e025-8cd4-457e-9104-b474799d79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f5f96-2fc8-4c95-9c5c-f64c21732aa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Delar tips,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27B890-F382-46C0-9478-E1A8C2C538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68F4E4-2881-43EA-A478-5B9DD9BD10D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c543e025-8cd4-457e-9104-b474799d79f6"/>
    <ds:schemaRef ds:uri="5d3f5f96-2fc8-4c95-9c5c-f64c21732aa7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AC1C86F-4F5A-4D3C-B70C-E16A37878E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43e025-8cd4-457e-9104-b474799d79f6"/>
    <ds:schemaRef ds:uri="5d3f5f96-2fc8-4c95-9c5c-f64c21732a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851</TotalTime>
  <Words>1182</Words>
  <Application>Microsoft Office PowerPoint</Application>
  <PresentationFormat>Bildspel på skärmen (16:9)</PresentationFormat>
  <Paragraphs>204</Paragraphs>
  <Slides>25</Slides>
  <Notes>5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25</vt:i4>
      </vt:variant>
    </vt:vector>
  </HeadingPairs>
  <TitlesOfParts>
    <vt:vector size="29" baseType="lpstr">
      <vt:lpstr>Arial</vt:lpstr>
      <vt:lpstr>Calibri</vt:lpstr>
      <vt:lpstr>Wingdings</vt:lpstr>
      <vt:lpstr>NV-9-16-pptmall</vt:lpstr>
      <vt:lpstr>E-services tutorial  - How to report hazardous waste</vt:lpstr>
      <vt:lpstr>Copyright notice to imagery</vt:lpstr>
      <vt:lpstr>Step 1 log in</vt:lpstr>
      <vt:lpstr>www.naturvardsverket.se/avfallsregister (e-services for the waste register)</vt:lpstr>
      <vt:lpstr>To access the e-service</vt:lpstr>
      <vt:lpstr>Step 2 first questions</vt:lpstr>
      <vt:lpstr>Start=First</vt:lpstr>
      <vt:lpstr>Step 3 contact details</vt:lpstr>
      <vt:lpstr>Contact details</vt:lpstr>
      <vt:lpstr>Example with contact details</vt:lpstr>
      <vt:lpstr>Step 4 transportation details</vt:lpstr>
      <vt:lpstr>Transportation details</vt:lpstr>
      <vt:lpstr>Provide information: transportation details - Waste treatment</vt:lpstr>
      <vt:lpstr>Provide information: transportation details - Destination. Option 1 if address exists. </vt:lpstr>
      <vt:lpstr>Step 5 waste details</vt:lpstr>
      <vt:lpstr>Hazardous waste</vt:lpstr>
      <vt:lpstr>Example of hazardous waste details</vt:lpstr>
      <vt:lpstr>Add more hazardous waste</vt:lpstr>
      <vt:lpstr>Step 6 summary &amp; review</vt:lpstr>
      <vt:lpstr>Summary</vt:lpstr>
      <vt:lpstr>Step 7 almost done!</vt:lpstr>
      <vt:lpstr>The note is submitted</vt:lpstr>
      <vt:lpstr>How do I change an earlier registration?</vt:lpstr>
      <vt:lpstr>Start</vt:lpstr>
      <vt:lpstr>Example of replacing a previous note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Så fungerar  e-tjänsten</dc:title>
  <dc:creator>Åkerman, Ulla</dc:creator>
  <cp:lastModifiedBy>Rydh, Mariette</cp:lastModifiedBy>
  <cp:revision>2</cp:revision>
  <dcterms:created xsi:type="dcterms:W3CDTF">2020-10-26T07:31:26Z</dcterms:created>
  <dcterms:modified xsi:type="dcterms:W3CDTF">2020-12-01T09:09:50Z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0x0101004F9C9C1E37FA29419A5F5879E8FFF3B9</vt:lpwstr>
  </property>
</Properties>
</file>