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934" r:id="rId5"/>
    <p:sldId id="283" r:id="rId6"/>
    <p:sldId id="939" r:id="rId7"/>
    <p:sldId id="310" r:id="rId8"/>
    <p:sldId id="926" r:id="rId9"/>
    <p:sldId id="280" r:id="rId10"/>
    <p:sldId id="914" r:id="rId11"/>
    <p:sldId id="905" r:id="rId12"/>
    <p:sldId id="930" r:id="rId13"/>
    <p:sldId id="929" r:id="rId14"/>
    <p:sldId id="925" r:id="rId15"/>
    <p:sldId id="932" r:id="rId16"/>
    <p:sldId id="870" r:id="rId17"/>
    <p:sldId id="938" r:id="rId18"/>
    <p:sldId id="937" r:id="rId19"/>
    <p:sldId id="927" r:id="rId20"/>
    <p:sldId id="928" r:id="rId21"/>
    <p:sldId id="933" r:id="rId22"/>
    <p:sldId id="913" r:id="rId23"/>
    <p:sldId id="906" r:id="rId24"/>
    <p:sldId id="896" r:id="rId25"/>
    <p:sldId id="915" r:id="rId26"/>
    <p:sldId id="924" r:id="rId27"/>
    <p:sldId id="923" r:id="rId28"/>
    <p:sldId id="922" r:id="rId29"/>
    <p:sldId id="265" r:id="rId30"/>
    <p:sldId id="936" r:id="rId31"/>
  </p:sldIdLst>
  <p:sldSz cx="9144000" cy="6858000" type="screen4x3"/>
  <p:notesSz cx="6858000" cy="42005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9AA"/>
    <a:srgbClr val="717F81"/>
    <a:srgbClr val="A3A86B"/>
    <a:srgbClr val="717F6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48" autoAdjust="0"/>
  </p:normalViewPr>
  <p:slideViewPr>
    <p:cSldViewPr snapToGrid="0">
      <p:cViewPr varScale="1">
        <p:scale>
          <a:sx n="54" d="100"/>
          <a:sy n="54" d="100"/>
        </p:scale>
        <p:origin x="1640" y="52"/>
      </p:cViewPr>
      <p:guideLst>
        <p:guide orient="horz" pos="2160"/>
        <p:guide pos="2880"/>
        <p:guide pos="5602"/>
      </p:guideLst>
    </p:cSldViewPr>
  </p:slideViewPr>
  <p:notesTextViewPr>
    <p:cViewPr>
      <p:scale>
        <a:sx n="1" d="1"/>
        <a:sy n="1" d="1"/>
      </p:scale>
      <p:origin x="0" y="-3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DA4F-C733-4485-BCAA-ED66A1937FEB}" type="datetimeFigureOut">
              <a:rPr lang="sv-SE" smtClean="0"/>
              <a:t>2020-03-17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E7156-62F3-4CA3-9C03-D68BF7374B4F}" type="slidenum">
              <a:rPr lang="sv-SE" smtClean="0"/>
              <a:t>‹#›</a:t>
            </a:fld>
            <a:endParaRPr lang="sv-SE"/>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Syfte med denna presentation</a:t>
            </a:r>
            <a:r>
              <a:rPr lang="sv-SE"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En sammanfattning och utveckling av </a:t>
            </a:r>
            <a:r>
              <a:rPr lang="sv-SE" sz="1200" kern="1200" dirty="0">
                <a:solidFill>
                  <a:schemeClr val="tx1"/>
                </a:solidFill>
                <a:effectLst/>
                <a:latin typeface="+mn-lt"/>
                <a:ea typeface="+mn-ea"/>
                <a:cs typeface="+mn-cs"/>
              </a:rPr>
              <a:t>”Vägledning om hur friluftsliv kan beaktas i handlingsplaner för grön infrastruktur” som finns på Naturvårdsverkets webb</a:t>
            </a:r>
            <a:r>
              <a:rPr lang="sv-SE"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Visa hur olika aktörer tillsammans kan främja friluftsliv i hela landskapet.</a:t>
            </a:r>
          </a:p>
          <a:p>
            <a:pPr marL="342900" indent="-342900"/>
            <a:endParaRPr lang="sv-SE" sz="1200" dirty="0"/>
          </a:p>
          <a:p>
            <a:pPr marL="0" indent="0">
              <a:buNone/>
            </a:pPr>
            <a:r>
              <a:rPr lang="sv-SE" sz="1200" b="1" dirty="0"/>
              <a:t>Primär målgrupp för presentationen</a:t>
            </a:r>
          </a:p>
          <a:p>
            <a:pPr marL="342900" indent="-342900"/>
            <a:r>
              <a:rPr lang="sv-SE" sz="1200" dirty="0"/>
              <a:t>Politiker och kommunala och regionala beslutsfattare och tjänstepersoner ansvariga för planering, skötsel, förvaltning, natur- och kulturvård (inklusive friluftsliv).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(Plocka bort bilder och text beroende på målgrupp och lokalt eller regionalt perspektiv.)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Fotografierna</a:t>
            </a:r>
            <a:r>
              <a:rPr lang="sv-SE" sz="1200" kern="1200" dirty="0">
                <a:solidFill>
                  <a:schemeClr val="tx1"/>
                </a:solidFill>
                <a:effectLst/>
                <a:latin typeface="+mn-lt"/>
                <a:ea typeface="+mn-ea"/>
                <a:cs typeface="+mn-cs"/>
              </a:rPr>
              <a:t> i denna presentation får på grund av bildrättighetsavtal inte användas i andra sammanhang än i denna presentation. </a:t>
            </a:r>
            <a:r>
              <a:rPr lang="sv-SE" sz="1200" b="1" kern="1200" dirty="0">
                <a:solidFill>
                  <a:schemeClr val="tx1"/>
                </a:solidFill>
                <a:effectLst/>
                <a:latin typeface="+mn-lt"/>
                <a:ea typeface="+mn-ea"/>
                <a:cs typeface="+mn-cs"/>
              </a:rPr>
              <a:t>Illustrationerna</a:t>
            </a:r>
            <a:r>
              <a:rPr lang="sv-SE" sz="1200" kern="1200" dirty="0">
                <a:solidFill>
                  <a:schemeClr val="tx1"/>
                </a:solidFill>
                <a:effectLst/>
                <a:latin typeface="+mn-lt"/>
                <a:ea typeface="+mn-ea"/>
                <a:cs typeface="+mn-cs"/>
              </a:rPr>
              <a:t> finns att ladda ner på Naturvårdsverkets webb och får användas i sammanhang om grön infrastruktur.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err="1">
                <a:solidFill>
                  <a:schemeClr val="tx1"/>
                </a:solidFill>
                <a:effectLst/>
                <a:latin typeface="+mn-lt"/>
                <a:ea typeface="+mn-ea"/>
                <a:cs typeface="+mn-cs"/>
              </a:rPr>
              <a:t>Talmanus</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Följande presentation handlar om hur vi kan arbeta för att främja friluftsliv i hela landskapet genom att utveckla den gröna infrastrukturen. Presentationen innehåller… </a:t>
            </a:r>
            <a:r>
              <a:rPr lang="sv-SE" sz="1200" i="1" kern="1200" dirty="0">
                <a:solidFill>
                  <a:schemeClr val="tx1"/>
                </a:solidFill>
                <a:effectLst/>
                <a:latin typeface="+mn-lt"/>
                <a:ea typeface="+mn-ea"/>
                <a:cs typeface="+mn-cs"/>
              </a:rPr>
              <a:t>(Beroende på målgrupp och beroende på fokus, ex lokalt eller regionalt perspektiv.)</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presentationen ges grundläggande information om vad friluftsliv är och varför det är viktigt att utveckla arbetet med friluftsliv. Ett antal förslag på kartläggningar och analyser som ökar kunskapen om friluftsliv tas upp. Utifrån kartläggningar och analyser kan relevanta åtgärder som främjar friluftsliv föreslås.</a:t>
            </a:r>
          </a:p>
        </p:txBody>
      </p:sp>
      <p:sp>
        <p:nvSpPr>
          <p:cNvPr id="4" name="Platshållare för bildnummer 3"/>
          <p:cNvSpPr>
            <a:spLocks noGrp="1"/>
          </p:cNvSpPr>
          <p:nvPr>
            <p:ph type="sldNum" sz="quarter" idx="5"/>
          </p:nvPr>
        </p:nvSpPr>
        <p:spPr/>
        <p:txBody>
          <a:bodyPr/>
          <a:lstStyle/>
          <a:p>
            <a:fld id="{97AE7156-62F3-4CA3-9C03-D68BF7374B4F}" type="slidenum">
              <a:rPr lang="sv-SE" smtClean="0"/>
              <a:t>1</a:t>
            </a:fld>
            <a:endParaRPr lang="sv-SE"/>
          </a:p>
        </p:txBody>
      </p:sp>
    </p:spTree>
    <p:extLst>
      <p:ext uri="{BB962C8B-B14F-4D97-AF65-F5344CB8AC3E}">
        <p14:creationId xmlns:p14="http://schemas.microsoft.com/office/powerpoint/2010/main" val="1060657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Friluftslivets breda karaktär innebär att all natur har eller kan ha betydelse för friluftsliv på ett eller annat sätt. Tre grundläggande förutsättningar är emellertid nödvändiga för friluftsliv: tillgång, tillgänglighet och kvalitet. Ett naturområde som ligger nära, är tillgängligt och har hög kvalitet har störst möjligheter att främja friluftsliv i vardagen.</a:t>
            </a:r>
          </a:p>
          <a:p>
            <a:r>
              <a:rPr lang="sv-SE" sz="1200" kern="1200" dirty="0">
                <a:solidFill>
                  <a:schemeClr val="tx1"/>
                </a:solidFill>
                <a:effectLst/>
                <a:latin typeface="+mn-lt"/>
                <a:ea typeface="+mn-ea"/>
                <a:cs typeface="+mn-cs"/>
              </a:rPr>
              <a:t> </a:t>
            </a:r>
            <a:endParaRPr lang="sv-SE" sz="1200" b="0" kern="1200" dirty="0">
              <a:solidFill>
                <a:schemeClr val="tx1"/>
              </a:solidFill>
              <a:effectLst/>
              <a:latin typeface="+mn-lt"/>
              <a:cs typeface="Calibri"/>
            </a:endParaRPr>
          </a:p>
          <a:p>
            <a:r>
              <a:rPr lang="sv-SE" sz="1200" b="1" u="sng" kern="1200" dirty="0">
                <a:solidFill>
                  <a:schemeClr val="tx1"/>
                </a:solidFill>
                <a:effectLst/>
                <a:latin typeface="+mn-lt"/>
                <a:ea typeface="+mn-ea"/>
                <a:cs typeface="+mn-cs"/>
              </a:rPr>
              <a:t>Tillgång</a:t>
            </a:r>
            <a:r>
              <a:rPr lang="sv-SE" sz="1200" b="0" kern="1200" dirty="0">
                <a:solidFill>
                  <a:schemeClr val="tx1"/>
                </a:solidFill>
                <a:effectLst/>
                <a:latin typeface="+mn-lt"/>
                <a:ea typeface="+mn-ea"/>
                <a:cs typeface="+mn-cs"/>
              </a:rPr>
              <a:t> till natur (</a:t>
            </a:r>
            <a:r>
              <a:rPr lang="sv-SE" sz="1200" b="0" kern="1200" dirty="0">
                <a:solidFill>
                  <a:srgbClr val="FF0000"/>
                </a:solidFill>
                <a:effectLst/>
                <a:latin typeface="+mn-lt"/>
                <a:ea typeface="+mn-ea"/>
                <a:cs typeface="+mn-cs"/>
              </a:rPr>
              <a:t>som är allemansrättsligt tillgänglig) </a:t>
            </a:r>
            <a:r>
              <a:rPr lang="sv-SE" sz="1200" b="0" kern="1200" dirty="0">
                <a:solidFill>
                  <a:schemeClr val="tx1"/>
                </a:solidFill>
                <a:effectLst/>
                <a:latin typeface="+mn-lt"/>
                <a:ea typeface="+mn-ea"/>
                <a:cs typeface="+mn-cs"/>
              </a:rPr>
              <a:t>är en förutsättning för ett jämställt och </a:t>
            </a:r>
            <a:r>
              <a:rPr lang="sv-SE" b="0" dirty="0"/>
              <a:t>jämlikt</a:t>
            </a:r>
            <a:r>
              <a:rPr lang="sv-SE" sz="1200" b="0" kern="1200" dirty="0">
                <a:solidFill>
                  <a:schemeClr val="tx1"/>
                </a:solidFill>
                <a:effectLst/>
                <a:latin typeface="+mn-lt"/>
                <a:ea typeface="+mn-ea"/>
                <a:cs typeface="+mn-cs"/>
              </a:rPr>
              <a:t> friluftsliv. Både andelen natur i förhållande till bebyggelse och hur naturen fördelas över landskapet på</a:t>
            </a:r>
            <a:r>
              <a:rPr lang="sv-SE" sz="1200" kern="1200" dirty="0">
                <a:solidFill>
                  <a:schemeClr val="tx1"/>
                </a:solidFill>
                <a:effectLst/>
                <a:latin typeface="+mn-lt"/>
                <a:ea typeface="+mn-ea"/>
                <a:cs typeface="+mn-cs"/>
              </a:rPr>
              <a:t>verkar i vilken utsträckning naturen kan bidra till friluftsliv. Förutsättningarna för friluftsliv skiljer sig åt om samma gröna yta fördelas på få men stora grönområden eller om den delas upp på många små ytor eller stråk. Ett större grönområde ger möjlighet till tystnad, rofylldhet och variation men kan samtidigt vara svårt att nå för de som bor långt från området. Om grönområdena delas upp i många små ytor spridda över tätorten kan det främja friluftsliv i vardagen men samtidigt kanske inte erbjuda tystnad och variation.</a:t>
            </a:r>
            <a:r>
              <a:rPr lang="sv-SE" dirty="0"/>
              <a:t> </a:t>
            </a:r>
            <a:endParaRPr lang="sv-SE" sz="1200" b="1" kern="1200" dirty="0">
              <a:solidFill>
                <a:srgbClr val="000000"/>
              </a:solidFill>
              <a:effectLst/>
              <a:latin typeface="+mn-lt"/>
              <a:cs typeface="Calibri"/>
            </a:endParaRPr>
          </a:p>
          <a:p>
            <a:r>
              <a:rPr lang="sv-SE" sz="1200" kern="1200" dirty="0">
                <a:solidFill>
                  <a:schemeClr val="tx1"/>
                </a:solidFill>
                <a:effectLst/>
                <a:latin typeface="+mn-lt"/>
                <a:ea typeface="+mn-ea"/>
                <a:cs typeface="+mn-cs"/>
              </a:rPr>
              <a:t> </a:t>
            </a:r>
            <a:endParaRPr lang="sv-SE"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u="sng" kern="1200" dirty="0">
                <a:solidFill>
                  <a:schemeClr val="tx1"/>
                </a:solidFill>
                <a:effectLst/>
                <a:latin typeface="+mn-lt"/>
                <a:ea typeface="+mn-ea"/>
                <a:cs typeface="+mn-cs"/>
              </a:rPr>
              <a:t>Tillgänglighet</a:t>
            </a:r>
            <a:r>
              <a:rPr lang="sv-SE" sz="1200" kern="1200" dirty="0">
                <a:solidFill>
                  <a:schemeClr val="tx1"/>
                </a:solidFill>
                <a:effectLst/>
                <a:latin typeface="+mn-lt"/>
                <a:ea typeface="+mn-ea"/>
                <a:cs typeface="+mn-cs"/>
              </a:rPr>
              <a:t> handlar om att skapa möjlighet för alla människor att vistas i och njuta av natur- och kulturlandskapet, oavsett exempelvis ålder, rörlighet eller ekonomiska förutsättningar. I tätorter är natur inom 300 meter en rekommendation från Boverket. Även om det finns gott om natur för friluftsliv kan tillgängligheten vara begränsad.</a:t>
            </a:r>
            <a:r>
              <a:rPr lang="sv-SE" dirty="0">
                <a:effectLst/>
              </a:rPr>
              <a:t> </a:t>
            </a:r>
            <a:r>
              <a:rPr lang="sv-SE" sz="1200" kern="1200" dirty="0">
                <a:solidFill>
                  <a:schemeClr val="tx1"/>
                </a:solidFill>
                <a:effectLst/>
                <a:latin typeface="+mn-lt"/>
                <a:ea typeface="+mn-ea"/>
                <a:cs typeface="+mn-cs"/>
              </a:rPr>
              <a:t>Vi brukar tala om fysisk tillgänglighet och upplevd tillgänglighet. </a:t>
            </a:r>
            <a:endParaRPr lang="sv-SE" b="1" dirty="0"/>
          </a:p>
          <a:p>
            <a:endParaRPr lang="sv-SE" b="0" dirty="0"/>
          </a:p>
          <a:p>
            <a:r>
              <a:rPr lang="sv-SE" b="0" dirty="0"/>
              <a:t>Fysisk tillgänglighet:</a:t>
            </a:r>
          </a:p>
          <a:p>
            <a:r>
              <a:rPr lang="sv-SE" dirty="0"/>
              <a:t>Vägar och bebyggelse innebär ofta fysiska barriärer och tillgängligheten kan begränsas av brist på exempelvis kollektivtrafik, stigar eller toaletter. Viss natur är otillgänglig på grund av att den på något sätt hindrar kvalitativt friluftsliv, exempelvis ungskog, buskmark och vissa våtmarker. </a:t>
            </a:r>
          </a:p>
          <a:p>
            <a:endParaRPr lang="sv-SE" b="0" dirty="0"/>
          </a:p>
          <a:p>
            <a:r>
              <a:rPr lang="sv-SE" b="0" dirty="0"/>
              <a:t>Upplevd tillgänglighet:</a:t>
            </a:r>
          </a:p>
          <a:p>
            <a:r>
              <a:rPr lang="sv-SE" sz="1200" kern="1200" dirty="0">
                <a:solidFill>
                  <a:schemeClr val="tx1"/>
                </a:solidFill>
                <a:effectLst/>
                <a:latin typeface="+mn-lt"/>
                <a:ea typeface="+mn-ea"/>
                <a:cs typeface="+mn-cs"/>
              </a:rPr>
              <a:t>Att människor känner till, känner sig välkommen till, hittar i och väl på plats lockad och stimulerad till positiva upplevelser och fördjupad kunskap om naturen är avgörande för </a:t>
            </a:r>
            <a:r>
              <a:rPr lang="sv-SE" sz="1200" u="sng" kern="1200" dirty="0">
                <a:solidFill>
                  <a:schemeClr val="tx1"/>
                </a:solidFill>
                <a:effectLst/>
                <a:latin typeface="+mn-lt"/>
                <a:ea typeface="+mn-ea"/>
                <a:cs typeface="+mn-cs"/>
              </a:rPr>
              <a:t>om</a:t>
            </a:r>
            <a:r>
              <a:rPr lang="sv-SE" sz="1200" kern="1200" dirty="0">
                <a:solidFill>
                  <a:schemeClr val="tx1"/>
                </a:solidFill>
                <a:effectLst/>
                <a:latin typeface="+mn-lt"/>
                <a:ea typeface="+mn-ea"/>
                <a:cs typeface="+mn-cs"/>
              </a:rPr>
              <a:t> och </a:t>
            </a:r>
            <a:r>
              <a:rPr lang="sv-SE" sz="1200" u="sng" kern="1200" dirty="0">
                <a:solidFill>
                  <a:schemeClr val="tx1"/>
                </a:solidFill>
                <a:effectLst/>
                <a:latin typeface="+mn-lt"/>
                <a:ea typeface="+mn-ea"/>
                <a:cs typeface="+mn-cs"/>
              </a:rPr>
              <a:t>att</a:t>
            </a:r>
            <a:r>
              <a:rPr lang="sv-SE" sz="1200" kern="1200" dirty="0">
                <a:solidFill>
                  <a:schemeClr val="tx1"/>
                </a:solidFill>
                <a:effectLst/>
                <a:latin typeface="+mn-lt"/>
                <a:ea typeface="+mn-ea"/>
                <a:cs typeface="+mn-cs"/>
              </a:rPr>
              <a:t> ett område används.</a:t>
            </a:r>
            <a:r>
              <a:rPr lang="sv-SE" dirty="0"/>
              <a:t> N</a:t>
            </a:r>
            <a:r>
              <a:rPr lang="sv-SE" sz="1200" kern="1200" dirty="0">
                <a:solidFill>
                  <a:schemeClr val="tx1"/>
                </a:solidFill>
                <a:effectLst/>
                <a:latin typeface="+mn-lt"/>
                <a:ea typeface="+mn-ea"/>
                <a:cs typeface="+mn-cs"/>
              </a:rPr>
              <a:t>aturvägledning av olika slag behövs i syfte att bidra till kunskap om och känsla för naturen och på så sätt locka ut människor (ex guidning, utställningar, informationstavlor, webbsidor, foldrar eller </a:t>
            </a:r>
            <a:r>
              <a:rPr lang="sv-SE" sz="1200" kern="1200" dirty="0" err="1">
                <a:solidFill>
                  <a:schemeClr val="tx1"/>
                </a:solidFill>
                <a:effectLst/>
                <a:latin typeface="+mn-lt"/>
                <a:ea typeface="+mn-ea"/>
                <a:cs typeface="+mn-cs"/>
              </a:rPr>
              <a:t>utomhuspedagogisk</a:t>
            </a:r>
            <a:r>
              <a:rPr lang="sv-SE" sz="1200" kern="1200" dirty="0">
                <a:solidFill>
                  <a:schemeClr val="tx1"/>
                </a:solidFill>
                <a:effectLst/>
                <a:latin typeface="+mn-lt"/>
                <a:ea typeface="+mn-ea"/>
                <a:cs typeface="+mn-cs"/>
              </a:rPr>
              <a:t> verksamhet).</a:t>
            </a:r>
            <a:r>
              <a:rPr lang="sv-SE" i="0" dirty="0"/>
              <a:t> </a:t>
            </a:r>
            <a:r>
              <a:rPr lang="sv-SE" dirty="0"/>
              <a:t>K</a:t>
            </a:r>
            <a:r>
              <a:rPr lang="sv-SE" i="0" dirty="0"/>
              <a:t>unskap om allemansrätten är viktig för att främja den upplevda tillgängligheten. </a:t>
            </a:r>
            <a:r>
              <a:rPr lang="sv-SE" i="0" dirty="0" err="1"/>
              <a:t>Bullerstörda</a:t>
            </a:r>
            <a:r>
              <a:rPr lang="sv-SE" i="0" dirty="0"/>
              <a:t> naturområden är exempel på områden som kan upplevas otillgängliga trots att de är tillgängliga rent fysiskt.</a:t>
            </a:r>
            <a:endParaRPr lang="sv-SE" dirty="0"/>
          </a:p>
          <a:p>
            <a:endParaRPr lang="sv-SE" b="1" dirty="0">
              <a:cs typeface="Calibri"/>
            </a:endParaRPr>
          </a:p>
          <a:p>
            <a:r>
              <a:rPr lang="sv-SE" sz="1200" kern="1200" dirty="0">
                <a:solidFill>
                  <a:schemeClr val="tx1"/>
                </a:solidFill>
                <a:effectLst/>
                <a:latin typeface="+mn-lt"/>
                <a:ea typeface="+mn-ea"/>
                <a:cs typeface="+mn-cs"/>
              </a:rPr>
              <a:t>Ett naturområde används mer för friluftsliv om det har många olika </a:t>
            </a:r>
            <a:r>
              <a:rPr lang="sv-SE" sz="1200" b="1" u="sng" kern="1200" dirty="0">
                <a:solidFill>
                  <a:schemeClr val="tx1"/>
                </a:solidFill>
                <a:effectLst/>
                <a:latin typeface="+mn-lt"/>
                <a:ea typeface="+mn-ea"/>
                <a:cs typeface="+mn-cs"/>
              </a:rPr>
              <a:t>kvaliteter</a:t>
            </a:r>
            <a:r>
              <a:rPr lang="sv-SE" sz="1200" kern="1200" dirty="0">
                <a:solidFill>
                  <a:schemeClr val="tx1"/>
                </a:solidFill>
                <a:effectLst/>
                <a:latin typeface="+mn-lt"/>
                <a:ea typeface="+mn-ea"/>
                <a:cs typeface="+mn-cs"/>
              </a:rPr>
              <a:t> som därmed tilltalar olika målgrupper. Kvaliteterna ger upplevelsevärden som tillfredsställer människors behov av till exempel rofylldhet, naturupplevelse, lek och umgänge. Ibland talas det om sju olika upplevelsevärden:</a:t>
            </a:r>
            <a:r>
              <a:rPr lang="sv-SE" dirty="0"/>
              <a:t> </a:t>
            </a:r>
            <a:endParaRPr lang="sv-SE" sz="1200" b="1" kern="1200" dirty="0">
              <a:solidFill>
                <a:schemeClr val="tx1"/>
              </a:solidFill>
              <a:effectLst/>
              <a:latin typeface="+mn-lt"/>
              <a:cs typeface="Calibri"/>
            </a:endParaRP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 Orördhet och trolska naturmiljöer</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Skogskänsla</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Utblickar och öppna landskap</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Variationsrikedom och naturpedagogik</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Kulturhistoria och levande landskap</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Aktivitet och utmaning</a:t>
            </a:r>
          </a:p>
        </p:txBody>
      </p:sp>
      <p:sp>
        <p:nvSpPr>
          <p:cNvPr id="4" name="Platshållare för bildnummer 3"/>
          <p:cNvSpPr>
            <a:spLocks noGrp="1"/>
          </p:cNvSpPr>
          <p:nvPr>
            <p:ph type="sldNum" sz="quarter" idx="10"/>
          </p:nvPr>
        </p:nvSpPr>
        <p:spPr/>
        <p:txBody>
          <a:bodyPr/>
          <a:lstStyle/>
          <a:p>
            <a:fld id="{97AE7156-62F3-4CA3-9C03-D68BF7374B4F}" type="slidenum">
              <a:rPr lang="sv-SE" smtClean="0"/>
              <a:t>10</a:t>
            </a:fld>
            <a:endParaRPr lang="sv-SE"/>
          </a:p>
        </p:txBody>
      </p:sp>
    </p:spTree>
    <p:extLst>
      <p:ext uri="{BB962C8B-B14F-4D97-AF65-F5344CB8AC3E}">
        <p14:creationId xmlns:p14="http://schemas.microsoft.com/office/powerpoint/2010/main" val="215457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Vad är det då som påverkar förutsättningarna för tillgång, tillgänglighet och kvalitet </a:t>
            </a:r>
            <a:r>
              <a:rPr lang="sv-SE" sz="1200" kern="1200" dirty="0" err="1">
                <a:solidFill>
                  <a:schemeClr val="tx1"/>
                </a:solidFill>
                <a:effectLst/>
                <a:latin typeface="+mn-lt"/>
                <a:ea typeface="+mn-ea"/>
                <a:cs typeface="+mn-cs"/>
              </a:rPr>
              <a:t>vg</a:t>
            </a:r>
            <a:r>
              <a:rPr lang="sv-SE" sz="1200" kern="1200" dirty="0">
                <a:solidFill>
                  <a:schemeClr val="tx1"/>
                </a:solidFill>
                <a:effectLst/>
                <a:latin typeface="+mn-lt"/>
                <a:ea typeface="+mn-ea"/>
                <a:cs typeface="+mn-cs"/>
              </a:rPr>
              <a:t> natur för friluftsliv? Exploatering för exempelvis bebyggelse och transporter samt jord- och skogsbruk är de former av markanvändning som har störst påverkan på förutsättningarna för friluftsliv.</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Illustrationen: Genom att bevara och utveckla ett varierat landskap bidrar vi till biologisk mångfald och ekosystemtjänster (</a:t>
            </a:r>
            <a:r>
              <a:rPr lang="sv-SE" sz="1200" kern="1200" dirty="0" err="1">
                <a:solidFill>
                  <a:schemeClr val="tx1"/>
                </a:solidFill>
                <a:effectLst/>
                <a:latin typeface="+mn-lt"/>
                <a:ea typeface="+mn-ea"/>
                <a:cs typeface="+mn-cs"/>
              </a:rPr>
              <a:t>inkl</a:t>
            </a:r>
            <a:r>
              <a:rPr lang="sv-SE" sz="1200" kern="1200" dirty="0">
                <a:solidFill>
                  <a:schemeClr val="tx1"/>
                </a:solidFill>
                <a:effectLst/>
                <a:latin typeface="+mn-lt"/>
                <a:ea typeface="+mn-ea"/>
                <a:cs typeface="+mn-cs"/>
              </a:rPr>
              <a:t> natur för friluftsliv).</a:t>
            </a: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Mer specifikt </a:t>
            </a:r>
            <a:r>
              <a:rPr lang="sv-SE" sz="1200" i="1" kern="1200" dirty="0" err="1">
                <a:solidFill>
                  <a:schemeClr val="tx1"/>
                </a:solidFill>
                <a:effectLst/>
                <a:latin typeface="+mn-lt"/>
                <a:ea typeface="+mn-ea"/>
                <a:cs typeface="+mn-cs"/>
              </a:rPr>
              <a:t>talmanus</a:t>
            </a:r>
            <a:r>
              <a:rPr lang="sv-SE" sz="1200" i="1" kern="1200" dirty="0">
                <a:solidFill>
                  <a:schemeClr val="tx1"/>
                </a:solidFill>
                <a:effectLst/>
                <a:latin typeface="+mn-lt"/>
                <a:ea typeface="+mn-ea"/>
                <a:cs typeface="+mn-cs"/>
              </a:rPr>
              <a:t> per punkt:</a:t>
            </a:r>
          </a:p>
          <a:p>
            <a:endParaRPr lang="sv-SE" sz="1200" b="1" i="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Påverkan från bebyggelse och transportinfrastruktur</a:t>
            </a:r>
          </a:p>
          <a:p>
            <a:r>
              <a:rPr lang="sv-SE" sz="1200" kern="1200" dirty="0">
                <a:solidFill>
                  <a:schemeClr val="tx1"/>
                </a:solidFill>
                <a:effectLst/>
                <a:latin typeface="+mn-lt"/>
                <a:ea typeface="+mn-ea"/>
                <a:cs typeface="+mn-cs"/>
              </a:rPr>
              <a:t>Den fysiska planeringen har stor betydelse för förutsättningarna för friluftsliv. Idag bor över 85 procent av Sveriges befolkning i tätorter och andelen ökar. Det innebär behov av nya bostäder och ny infrastruktur. Exploatering och bebyggelseutveckling kan innebära direkta ingrepp i naturmiljön och att barriärer, fragmentering och bristfälliga spridningssamband skapas som gör det svårare för människor, djur och växter att förflytta sig till och inom naturområden. </a:t>
            </a:r>
            <a:r>
              <a:rPr lang="sv-SE" dirty="0"/>
              <a:t>När</a:t>
            </a:r>
            <a:r>
              <a:rPr lang="sv-SE" sz="1200" kern="1200" dirty="0">
                <a:solidFill>
                  <a:schemeClr val="tx1"/>
                </a:solidFill>
                <a:effectLst/>
                <a:latin typeface="+mn-lt"/>
                <a:ea typeface="+mn-ea"/>
                <a:cs typeface="+mn-cs"/>
              </a:rPr>
              <a:t> grönstrukturen byggs bort får människor söka sig till kvarvarande naturområden som då behöver tillfredsställa alla behov av natur. Följderna kan bli större slitage och risk för konflikter mellan olika aktiviteter och verksamheter. Kärnan av kvaliteter i den återstående naturen riskerar då att bli mindre och människors tillgång till vardagsnatur i närheten av bostäder, skolor och arbetsplatser minskar. </a:t>
            </a:r>
            <a:r>
              <a:rPr lang="sv-SE" sz="1200" i="1" kern="1200" dirty="0">
                <a:solidFill>
                  <a:schemeClr val="tx1"/>
                </a:solidFill>
                <a:effectLst/>
                <a:latin typeface="+mn-lt"/>
                <a:ea typeface="+mn-ea"/>
                <a:cs typeface="+mn-cs"/>
              </a:rPr>
              <a:t>(Mer om fysisk planering längre fram i presentationen.</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Transportinfrastrukturen berör ofta stora markområden i ett län och kan både främja och vara ett hinder för friluftsliv. Ett väl utbyggt gång- och cykelvägnät till och genom ett grönområde gör att området blir åtkomligt och framkomligt och kan nyttjas av många. Järnvägar, motorvägar eller andra vägar, spårvägar och tunnelbanor kan innebära barriärer och buller som minskar tillgängligheten. </a:t>
            </a:r>
          </a:p>
          <a:p>
            <a:endParaRPr lang="sv-SE" sz="1200" b="1" i="1"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Hur städer och tätorter växer styrs i huvudsak av två starka parallella stadsutvecklingstrender – förtätning respektive utbredning. Det är inte ovanligt att förtätning sker genom att grönområden bebyggs, vilket minskar möjligheterna till friluftsliv nära bostaden. </a:t>
            </a:r>
          </a:p>
          <a:p>
            <a:endParaRPr lang="sv-SE" sz="1200"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Jordbrukets påverkan </a:t>
            </a:r>
          </a:p>
          <a:p>
            <a:r>
              <a:rPr lang="sv-SE" sz="1200" kern="1200" dirty="0">
                <a:solidFill>
                  <a:schemeClr val="tx1"/>
                </a:solidFill>
                <a:effectLst/>
                <a:latin typeface="+mn-lt"/>
                <a:ea typeface="+mn-ea"/>
                <a:cs typeface="+mn-cs"/>
              </a:rPr>
              <a:t>Odlingslandskapet kan ha höga värden för friluftsliv. Storskiftade jordbrukslandskap kan emellertid utgöra barriärer och begränsningar för friluftslivet, i synnerhet i landskap där andelen allemansrättslig mark är låg. Att många åkerlandskap är uniforma har inte bara negativa konsekvenser för biologisk mångfald utan även för friluftsupplevelsen. I tätorter omgivna av helåkersbygd är vägar, stigar och </a:t>
            </a:r>
            <a:r>
              <a:rPr lang="sv-SE" sz="1200" kern="1200" dirty="0" err="1">
                <a:solidFill>
                  <a:schemeClr val="tx1"/>
                </a:solidFill>
                <a:effectLst/>
                <a:latin typeface="+mn-lt"/>
                <a:ea typeface="+mn-ea"/>
                <a:cs typeface="+mn-cs"/>
              </a:rPr>
              <a:t>beträdor</a:t>
            </a:r>
            <a:r>
              <a:rPr lang="sv-SE" sz="1200" kern="1200" dirty="0">
                <a:solidFill>
                  <a:schemeClr val="tx1"/>
                </a:solidFill>
                <a:effectLst/>
                <a:latin typeface="+mn-lt"/>
                <a:ea typeface="+mn-ea"/>
                <a:cs typeface="+mn-cs"/>
              </a:rPr>
              <a:t> en förutsättning för människor att komma ut i naturen.</a:t>
            </a:r>
            <a:r>
              <a:rPr lang="sv-SE" dirty="0"/>
              <a:t> </a:t>
            </a:r>
            <a:endParaRPr lang="sv-SE" sz="1200" kern="1200" dirty="0">
              <a:solidFill>
                <a:schemeClr val="tx1"/>
              </a:solidFill>
              <a:effectLst/>
              <a:latin typeface="+mn-lt"/>
              <a:ea typeface="+mn-ea"/>
              <a:cs typeface="+mn-cs"/>
            </a:endParaRPr>
          </a:p>
          <a:p>
            <a:endParaRPr lang="sv-SE" sz="1200" b="1" i="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Skogsbrukets påverkan</a:t>
            </a:r>
          </a:p>
          <a:p>
            <a:r>
              <a:rPr lang="sv-SE" sz="1200" kern="1200" dirty="0">
                <a:solidFill>
                  <a:schemeClr val="tx1"/>
                </a:solidFill>
                <a:effectLst/>
                <a:latin typeface="+mn-lt"/>
                <a:ea typeface="+mn-ea"/>
                <a:cs typeface="+mn-cs"/>
              </a:rPr>
              <a:t>Skogen är på de flesta håll i landet vår viktigaste friluftsmiljö. Den bostadsnära och tätortsnära skogen har ett särskilt värde för friluftsliv eftersom den ligger nära där människor bor. Skogsbruk påverkar ofta förutsättningarna för den biologiska mångfalden och kulturmiljöer på ett negativt sätt vilket i sin tur har en negativ inverkan på friluftslivet eftersom biologiska och kulturella värden även har ett socialt värde. Nästan all skog brukas med trakthyggesbruk vilket har stor påverkan på skogsupplevelsen</a:t>
            </a:r>
            <a:r>
              <a:rPr lang="sv-SE" dirty="0"/>
              <a:t> </a:t>
            </a:r>
            <a:r>
              <a:rPr lang="sv-SE" sz="1200" kern="1200" dirty="0">
                <a:solidFill>
                  <a:schemeClr val="tx1"/>
                </a:solidFill>
                <a:effectLst/>
                <a:latin typeface="+mn-lt"/>
                <a:ea typeface="+mn-ea"/>
                <a:cs typeface="+mn-cs"/>
              </a:rPr>
              <a:t>.</a:t>
            </a:r>
            <a:r>
              <a:rPr lang="sv-SE" dirty="0"/>
              <a:t> </a:t>
            </a:r>
            <a:endParaRPr lang="sv-SE" sz="1200" kern="1200" dirty="0">
              <a:solidFill>
                <a:schemeClr val="tx1"/>
              </a:solidFill>
              <a:effectLst/>
              <a:latin typeface="+mn-lt"/>
              <a:cs typeface="Calibri"/>
            </a:endParaRPr>
          </a:p>
          <a:p>
            <a:endParaRPr lang="sv-SE" sz="1200" b="1" i="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Ägarstrukturens påverkan</a:t>
            </a:r>
          </a:p>
          <a:p>
            <a:r>
              <a:rPr lang="sv-SE" sz="1200" kern="1200" dirty="0">
                <a:solidFill>
                  <a:schemeClr val="tx1"/>
                </a:solidFill>
                <a:effectLst/>
                <a:latin typeface="+mn-lt"/>
                <a:ea typeface="+mn-ea"/>
                <a:cs typeface="+mn-cs"/>
              </a:rPr>
              <a:t>Markägaren kan med olika typer av skötsel- och förvaltningsmetoder påverka naturen och därmed förutsättni</a:t>
            </a:r>
            <a:r>
              <a:rPr lang="sv-SE" sz="1200" b="0" kern="1200" dirty="0">
                <a:solidFill>
                  <a:schemeClr val="tx1"/>
                </a:solidFill>
                <a:effectLst/>
                <a:latin typeface="+mn-lt"/>
                <a:ea typeface="+mn-ea"/>
                <a:cs typeface="+mn-cs"/>
              </a:rPr>
              <a:t>ngarna för friluftsliv. I genomsnitt äger kommunerna från 30 procent av </a:t>
            </a:r>
            <a:r>
              <a:rPr lang="sv-SE" b="0" dirty="0"/>
              <a:t>kvalitetsarealen (dvs den areal som skulle kunna nyttjas för friluftsliv) </a:t>
            </a:r>
            <a:r>
              <a:rPr lang="sv-SE" b="0" u="sng" dirty="0"/>
              <a:t>i</a:t>
            </a:r>
            <a:r>
              <a:rPr lang="sv-SE" u="sng" dirty="0"/>
              <a:t>nom</a:t>
            </a:r>
            <a:r>
              <a:rPr lang="sv-SE" sz="1200" kern="1200" dirty="0">
                <a:solidFill>
                  <a:schemeClr val="tx1"/>
                </a:solidFill>
                <a:effectLst/>
                <a:latin typeface="+mn-lt"/>
                <a:ea typeface="+mn-ea"/>
                <a:cs typeface="+mn-cs"/>
              </a:rPr>
              <a:t> tätorter ned till knappt 10 procent i de yttre omgivningarna. Större delen av den bostadsnära och tätortsnära naturen ägs således av privata markägare. I kommuner och tätorter med lågt offentligt ägande har privata markägare en viktig roll i att tillhandahålla natur för friluftsliv och andra värden, vilket kräver samverkan, dialog och styrmedel för att denna natur ska finnas kvar och vara tillgänglig.</a:t>
            </a:r>
            <a:r>
              <a:rPr lang="sv-SE" dirty="0"/>
              <a:t> (Se vidare i </a:t>
            </a:r>
            <a:r>
              <a:rPr lang="sv-SE" sz="1200" kern="1200" dirty="0">
                <a:solidFill>
                  <a:schemeClr val="tx1"/>
                </a:solidFill>
                <a:effectLst/>
                <a:latin typeface="+mn-lt"/>
                <a:ea typeface="+mn-ea"/>
                <a:cs typeface="+mn-cs"/>
              </a:rPr>
              <a:t>Naturvårdsverket 2017: Redovisning av regeringsuppdraget </a:t>
            </a:r>
            <a:r>
              <a:rPr lang="sv-SE" sz="1200" i="1" kern="1200" dirty="0">
                <a:solidFill>
                  <a:schemeClr val="tx1"/>
                </a:solidFill>
                <a:effectLst/>
                <a:latin typeface="+mn-lt"/>
                <a:ea typeface="+mn-ea"/>
                <a:cs typeface="+mn-cs"/>
              </a:rPr>
              <a:t>Tätortsnära natur och friluftsliv.)</a:t>
            </a:r>
            <a:endParaRPr lang="sv-SE" sz="1200" kern="1200" dirty="0">
              <a:solidFill>
                <a:schemeClr val="tx1"/>
              </a:solidFill>
              <a:effectLst/>
              <a:latin typeface="+mn-lt"/>
              <a:cs typeface="Calibri"/>
            </a:endParaRPr>
          </a:p>
          <a:p>
            <a:endParaRPr lang="sv-SE" sz="1200" b="1" i="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Klimatförändringar och dess effekter</a:t>
            </a:r>
          </a:p>
          <a:p>
            <a:pPr fontAlgn="base"/>
            <a:r>
              <a:rPr lang="sv-SE" sz="1200" kern="1200" dirty="0">
                <a:solidFill>
                  <a:schemeClr val="tx1"/>
                </a:solidFill>
                <a:effectLst/>
                <a:latin typeface="+mn-lt"/>
                <a:ea typeface="+mn-ea"/>
                <a:cs typeface="+mn-cs"/>
              </a:rPr>
              <a:t>Klimatförändringen och dess effekter kommer i hög grad att påverka stora delar av vårt samhälle. Även om koncentrationen av växthusgaser i atmosfären begränsas i linje med Parisavtalets temperaturmål kommer samhället att behöva anpassas till klimateffekter så som stigande havsnivåer, vattenbrist, torka, bränder, översvämning, ras, skred och erosion. Dessa klimateffekter har direkt påverkan på växter och djur, vilket i sin tur kommer att påverka förutsättningarna för friluftsliv. </a:t>
            </a:r>
          </a:p>
          <a:p>
            <a:endParaRPr lang="sv-SE" sz="1200" b="1" i="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Konflikter mellan olika aktiviteter</a:t>
            </a:r>
          </a:p>
          <a:p>
            <a:r>
              <a:rPr lang="sv-SE" sz="1200" kern="1200" dirty="0">
                <a:solidFill>
                  <a:schemeClr val="tx1"/>
                </a:solidFill>
                <a:effectLst/>
                <a:latin typeface="+mn-lt"/>
                <a:ea typeface="+mn-ea"/>
                <a:cs typeface="+mn-cs"/>
              </a:rPr>
              <a:t>Det kan uppstå konflikter mellan olika former av friluftsliv. Det finns flera aktiviteter som kan vara svåra att ha på samma plats i landskapet och som behöver kanaliseras, till exempel ridning och terrängcykling. Andra exempel på konflikter är mellan motorbåtar/vattenskotrar och kanotister/seglare, skoteråkare och turskidåkare, samt mellan jägare och bär- och svampplockare. </a:t>
            </a:r>
          </a:p>
          <a:p>
            <a:endParaRPr lang="sv-SE" sz="1200" b="1" i="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Insatser för att säkerställa områden för friluftsliv </a:t>
            </a:r>
          </a:p>
          <a:p>
            <a:r>
              <a:rPr lang="sv-SE" sz="1200" kern="1200" dirty="0">
                <a:solidFill>
                  <a:schemeClr val="tx1"/>
                </a:solidFill>
                <a:effectLst/>
                <a:latin typeface="+mn-lt"/>
                <a:ea typeface="+mn-ea"/>
                <a:cs typeface="+mn-cs"/>
              </a:rPr>
              <a:t>Friluftsliv utövas i hela landskapet vilket innebär att olika former av hänsyn vid mark- och vattenanvändning har stor betydelse för att bevara friluftslivets värden. Utöver hänsyn vid mark- och vattenanvändning kan bevarandeinsatser för friluftsliv även innefatta exempelvis formellt skydd, civilrättsliga avtal, säkerställande genom översiktsplan eller detaljplan och frivilliga avsättningar.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Att natur skyddas formellt som exempelvis naturreservat gör att människor har tillgång till naturen på lång sikt, vilket är särskilt viktigt i bostadsnära och tätortsnära områden där exploateringstrycket är hårt. Större delen av friluftslivet sker idag utanför skyddade områden.</a:t>
            </a:r>
            <a:r>
              <a:rPr lang="sv-SE" dirty="0">
                <a:effectLst/>
              </a:rPr>
              <a:t>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Utöver dessa punkter kan även annan verksamhet, såsom flygtrafik, industriområden, täkter, vindkraftverk och försvarets verksamhet kan vara störande för friluftsupplevelsen, exempelvis i form av buller eller att naturen förändras eller försvinner. </a:t>
            </a:r>
          </a:p>
        </p:txBody>
      </p:sp>
      <p:sp>
        <p:nvSpPr>
          <p:cNvPr id="4" name="Platshållare för bildnummer 3"/>
          <p:cNvSpPr>
            <a:spLocks noGrp="1"/>
          </p:cNvSpPr>
          <p:nvPr>
            <p:ph type="sldNum" sz="quarter" idx="5"/>
          </p:nvPr>
        </p:nvSpPr>
        <p:spPr/>
        <p:txBody>
          <a:bodyPr/>
          <a:lstStyle/>
          <a:p>
            <a:fld id="{97AE7156-62F3-4CA3-9C03-D68BF7374B4F}" type="slidenum">
              <a:rPr lang="sv-SE" smtClean="0"/>
              <a:t>11</a:t>
            </a:fld>
            <a:endParaRPr lang="sv-SE"/>
          </a:p>
        </p:txBody>
      </p:sp>
    </p:spTree>
    <p:extLst>
      <p:ext uri="{BB962C8B-B14F-4D97-AF65-F5344CB8AC3E}">
        <p14:creationId xmlns:p14="http://schemas.microsoft.com/office/powerpoint/2010/main" val="404902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Friluftslivet kopplar till många områden, exempelvis naturvård, skogs- och odlingslandskapet, regional utveckling, folkhälsa och utbildning. Frågan kopplar till hela landskapet, både landsbygd och tätort. Det gör att det ibland är otydligt var i förvaltningen ansvaret ligger för att utveckla frågan. Det finns många aktörer och intressenter, offentliga såväl som privata, som påverkar och berörs av friluftslivet.</a:t>
            </a:r>
          </a:p>
          <a:p>
            <a:endParaRPr lang="sv-SE" sz="1200" i="1" kern="1200" dirty="0">
              <a:solidFill>
                <a:schemeClr val="tx1"/>
              </a:solidFill>
              <a:effectLst/>
              <a:latin typeface="+mn-lt"/>
              <a:ea typeface="+mn-ea"/>
              <a:cs typeface="+mn-cs"/>
            </a:endParaRPr>
          </a:p>
          <a:p>
            <a:r>
              <a:rPr lang="sv-SE" sz="1200" i="0" kern="1200" dirty="0">
                <a:solidFill>
                  <a:schemeClr val="tx1"/>
                </a:solidFill>
                <a:effectLst/>
                <a:latin typeface="+mn-lt"/>
                <a:ea typeface="+mn-ea"/>
                <a:cs typeface="+mn-cs"/>
              </a:rPr>
              <a:t>Kommunen har en särskilt viktig roll i arbetet med friluftsliv, återkommer till det i nästa bild.</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Naturvårdsverket står för nationell samordning av friluftslivet och på regional nivå har länsstyrelserna en samordnande och vägledande roll. I länsstyrelsens uppdrag finns ett särskilt fokus på god samverkan med kommuner samt att stärka arbetet med tätortsnära natur och samhällsplanering och att genomföra insatser för att uppnå friluftslivsmålen. Kartläggning och analyser av friluftsliv inom arbetet med grön infrastruktur är en viktig del i detta uppdrag.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Calibri" panose="020F0502020204030204" pitchFamily="34" charset="0"/>
                <a:cs typeface="Times New Roman" panose="02020603050405020304" pitchFamily="18" charset="0"/>
              </a:rPr>
              <a:t>Statliga myndigheter som har ansvar innefattar även ex Boverket, Folkhälsomyndigheten, Havs- och vattenmyndigheten, Jordbruksverket, Riksantikvarieämbetet, Sametinget, Skogsstyrelsen, Skolverket, Tillväxtverket.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Privata markägare har en viktig roll i och med att olika former av skötsel och förvaltning påverkar den gröna infrastrukturen och därmed friluftslivet på olika sätt.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Den enskilde friluftsutövaren och olika aktörer som arbetar för att främja friluftsliv (exempelvis företag inom besöksnäringen och ideella organisationer) har ett ansvar att följa allemansrätten och bidra i den samverkan som krävs.</a:t>
            </a:r>
          </a:p>
        </p:txBody>
      </p:sp>
      <p:sp>
        <p:nvSpPr>
          <p:cNvPr id="4" name="Platshållare för bildnummer 3"/>
          <p:cNvSpPr>
            <a:spLocks noGrp="1"/>
          </p:cNvSpPr>
          <p:nvPr>
            <p:ph type="sldNum" sz="quarter" idx="5"/>
          </p:nvPr>
        </p:nvSpPr>
        <p:spPr/>
        <p:txBody>
          <a:bodyPr/>
          <a:lstStyle/>
          <a:p>
            <a:fld id="{97AE7156-62F3-4CA3-9C03-D68BF7374B4F}" type="slidenum">
              <a:rPr lang="sv-SE" smtClean="0"/>
              <a:t>12</a:t>
            </a:fld>
            <a:endParaRPr lang="sv-SE"/>
          </a:p>
        </p:txBody>
      </p:sp>
    </p:spTree>
    <p:extLst>
      <p:ext uri="{BB962C8B-B14F-4D97-AF65-F5344CB8AC3E}">
        <p14:creationId xmlns:p14="http://schemas.microsoft.com/office/powerpoint/2010/main" val="3096934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Kommunen har en nyckelroll i att skapa förutsättningar för ett väl fungerande friluftsliv, bland annat genom fysisk planering, markinnehav, skötsel/förvaltning, aktiviteter inom skola och omsorg, stöd till friluftsorganisationer, dialog och näringslivsutveckling.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Kommunerna ansvarar för planläggning av mark och vatten. </a:t>
            </a:r>
            <a:r>
              <a:rPr lang="sv-SE" sz="1200" dirty="0"/>
              <a:t>Genom långsiktig planering och löpande verksamhet kan kommunen säkra tillgång, tillgänglighet och kvalitet i natur- och kulturlandskapet för människors utevistelse. </a:t>
            </a:r>
            <a:r>
              <a:rPr lang="sv-SE" sz="1200" kern="1200" dirty="0">
                <a:solidFill>
                  <a:schemeClr val="tx1"/>
                </a:solidFill>
                <a:effectLst/>
                <a:latin typeface="+mn-lt"/>
                <a:ea typeface="+mn-ea"/>
                <a:cs typeface="+mn-cs"/>
              </a:rPr>
              <a:t>I översiktsplanen ska det bland annat framgå hur kommunen avser att ta hänsyn till allmänna intressen (såsom till exempel friluftsliv) i sin mark- och vattenanvändning. Viktigt att detta samordnas med grannkommuner och länsstyrelsen.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Kommunen har också ett viktigt ansvar som markägare. Vissa kommuner äger lite mark, och det är då extra viktigt att ha en löpande dialog med privata markägare för att se till att natur värdefull för friluftsliv inte exploateras.</a:t>
            </a:r>
          </a:p>
        </p:txBody>
      </p:sp>
      <p:sp>
        <p:nvSpPr>
          <p:cNvPr id="4" name="Platshållare för bildnummer 3"/>
          <p:cNvSpPr>
            <a:spLocks noGrp="1"/>
          </p:cNvSpPr>
          <p:nvPr>
            <p:ph type="sldNum" sz="quarter" idx="5"/>
          </p:nvPr>
        </p:nvSpPr>
        <p:spPr/>
        <p:txBody>
          <a:bodyPr/>
          <a:lstStyle/>
          <a:p>
            <a:fld id="{97AE7156-62F3-4CA3-9C03-D68BF7374B4F}" type="slidenum">
              <a:rPr lang="sv-SE" smtClean="0"/>
              <a:t>13</a:t>
            </a:fld>
            <a:endParaRPr lang="sv-SE"/>
          </a:p>
        </p:txBody>
      </p:sp>
    </p:spTree>
    <p:extLst>
      <p:ext uri="{BB962C8B-B14F-4D97-AF65-F5344CB8AC3E}">
        <p14:creationId xmlns:p14="http://schemas.microsoft.com/office/powerpoint/2010/main" val="275119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en vägledning om </a:t>
            </a:r>
            <a:r>
              <a:rPr lang="sv-SE" i="1" dirty="0"/>
              <a:t>kommunal</a:t>
            </a:r>
            <a:r>
              <a:rPr lang="sv-SE" dirty="0"/>
              <a:t> friluftsplanering på Naturvårdsverkets webb. Syftet är att vägleda kommunerna till en enkel framtagandeprocess och ge förslag på struktur och innehåll för en användarvänlig friluftsplan. </a:t>
            </a:r>
            <a:r>
              <a:rPr lang="sv-SE" b="0" dirty="0"/>
              <a:t>Vägledningen består av en process i sex steg, motiv och argument till varför man ska ta fram en plan, lärande exempel och framgångsfaktorer. </a:t>
            </a:r>
            <a:r>
              <a:rPr lang="sv-SE" dirty="0"/>
              <a:t>Cirkeln symboliserar tiden. Det är viktigt att kommunen och länsstyrelsen för en dialog om utveckling av friluftslivet, i syfte att utveckla samverkan över kommungränser och för att skapa synergieffekter. </a:t>
            </a:r>
            <a:r>
              <a:rPr lang="sv-SE" i="1" dirty="0"/>
              <a:t>Se längre fram i presentationen.</a:t>
            </a:r>
          </a:p>
          <a:p>
            <a:endParaRPr lang="sv-SE" dirty="0"/>
          </a:p>
          <a:p>
            <a:r>
              <a:rPr lang="sv-SE" dirty="0"/>
              <a:t>Målgrupp för vägledningen: </a:t>
            </a:r>
          </a:p>
          <a:p>
            <a:pPr marL="171450" indent="-171450">
              <a:buFont typeface="Arial" panose="020B0604020202020204" pitchFamily="34" charset="0"/>
              <a:buChar char="•"/>
            </a:pPr>
            <a:r>
              <a:rPr lang="sv-SE" dirty="0"/>
              <a:t>Kommunala tjänstepersoner inom planering, </a:t>
            </a:r>
            <a:r>
              <a:rPr lang="sv-SE" sz="1200" dirty="0"/>
              <a:t>natur- och kulturvård (inklusive friluftsliv)</a:t>
            </a:r>
          </a:p>
          <a:p>
            <a:pPr marL="171450" indent="-171450">
              <a:buFont typeface="Arial" panose="020B0604020202020204" pitchFamily="34" charset="0"/>
              <a:buChar char="•"/>
            </a:pPr>
            <a:r>
              <a:rPr lang="sv-SE" dirty="0"/>
              <a:t>Politiker intresserade av att lyfta friluftslivet i sin kommun </a:t>
            </a:r>
          </a:p>
          <a:p>
            <a:pPr marL="171450" indent="-171450">
              <a:buFont typeface="Arial" panose="020B0604020202020204" pitchFamily="34" charset="0"/>
              <a:buChar char="•"/>
            </a:pPr>
            <a:r>
              <a:rPr lang="sv-SE" dirty="0"/>
              <a:t>Länsstyrelsen som kan stödja kommunerna i friluftslivsarbetet</a:t>
            </a:r>
          </a:p>
          <a:p>
            <a:pPr marL="171450" indent="-171450">
              <a:buFont typeface="Arial" panose="020B0604020202020204" pitchFamily="34" charset="0"/>
              <a:buChar char="•"/>
            </a:pPr>
            <a:r>
              <a:rPr lang="sv-SE" dirty="0"/>
              <a:t>Övriga aktörer inom friluftslivet</a:t>
            </a:r>
          </a:p>
          <a:p>
            <a:endParaRPr lang="sv-SE" dirty="0"/>
          </a:p>
          <a:p>
            <a:pPr marL="0" lvl="0" indent="0">
              <a:buFont typeface="Arial" panose="020B0604020202020204" pitchFamily="34" charset="0"/>
              <a:buNone/>
            </a:pPr>
            <a:r>
              <a:rPr lang="sv-SE" sz="1200" b="1" dirty="0"/>
              <a:t>En plan för friluftslivet: </a:t>
            </a:r>
          </a:p>
          <a:p>
            <a:pPr marL="171450" lvl="0" indent="-171450">
              <a:buFont typeface="Arial" panose="020B0604020202020204" pitchFamily="34" charset="0"/>
              <a:buChar char="•"/>
            </a:pPr>
            <a:r>
              <a:rPr lang="sv-SE" sz="1200" dirty="0"/>
              <a:t>fastställer kommunens centrala vilja för friluftslivet</a:t>
            </a:r>
          </a:p>
          <a:p>
            <a:pPr marL="171450" lvl="0" indent="-171450">
              <a:buFont typeface="Arial" panose="020B0604020202020204" pitchFamily="34" charset="0"/>
              <a:buChar char="•"/>
            </a:pPr>
            <a:r>
              <a:rPr lang="sv-SE" sz="1200" dirty="0"/>
              <a:t>fungerar som grund för ansvarig förvaltning i dess arbete med friluftsliv och som instruktion för övriga berörda verksamheter </a:t>
            </a:r>
          </a:p>
          <a:p>
            <a:pPr marL="171450" lvl="0" indent="-171450">
              <a:buFont typeface="Arial" panose="020B0604020202020204" pitchFamily="34" charset="0"/>
              <a:buChar char="•"/>
            </a:pPr>
            <a:r>
              <a:rPr lang="sv-SE" sz="1200" dirty="0"/>
              <a:t>är ett underlag för kommunens fysiska planering och bidrar till lösningar för andra samhällsutmaningar – genom att planera för friluftsliv kan kommunen samtidigt göra insatser för </a:t>
            </a:r>
            <a:r>
              <a:rPr lang="sv-SE" sz="1200" dirty="0" err="1"/>
              <a:t>bl</a:t>
            </a:r>
            <a:r>
              <a:rPr lang="sv-SE" sz="1200" dirty="0"/>
              <a:t> a folkhälsa, </a:t>
            </a:r>
            <a:r>
              <a:rPr lang="sv-SE" sz="1200" dirty="0" err="1"/>
              <a:t>klimatanpassning</a:t>
            </a:r>
            <a:r>
              <a:rPr lang="sv-SE" sz="1200" dirty="0"/>
              <a:t>, utbildning, natur- och kulturmiljövård, ekosystemtjänster och turismutveckling</a:t>
            </a:r>
          </a:p>
          <a:p>
            <a:pPr marL="171450" lvl="0" indent="-171450">
              <a:buFont typeface="Arial" panose="020B0604020202020204" pitchFamily="34" charset="0"/>
              <a:buChar char="•"/>
            </a:pPr>
            <a:r>
              <a:rPr lang="sv-SE" sz="1200" dirty="0"/>
              <a:t>kan bidra till att sätta det lokala friluftslivet i relation till det regionala friluftsarbetet och på så sätt få en större genomslagskraft i planering och utveckling av friluftslivet och andra regionala satsningar</a:t>
            </a:r>
          </a:p>
          <a:p>
            <a:pPr marL="171450" lvl="0" indent="-171450">
              <a:buFont typeface="Arial" panose="020B0604020202020204" pitchFamily="34" charset="0"/>
              <a:buChar char="•"/>
            </a:pPr>
            <a:endParaRPr lang="sv-SE" sz="1200" dirty="0"/>
          </a:p>
          <a:p>
            <a:r>
              <a:rPr lang="sv-SE" dirty="0"/>
              <a:t>Genomgång av de sex stegen:</a:t>
            </a:r>
          </a:p>
          <a:p>
            <a:r>
              <a:rPr lang="sv-SE" dirty="0"/>
              <a:t>Steg 1 Förstudie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plan kan se ut på många olika sätt. Det finns ett flertal aspekter som är viktiga att ringa in och definiera så tidigt som möjligt i processen med att ta fram en friluftslivsplan, t ex vad är friluftsliv i kommunen, vilken sorts plan ska tas fram, hur ska den användas, vilka ska vara delaktiga i arbetet, vem beslutar om planen?  Ska planen vara en del i ÖP eller hur hänger de ihop? Det här frågorna kan bearbetas i en förstudie som undersöker och beskriver förutsättningarna att genomföra friluftslivsplanering.  </a:t>
            </a:r>
          </a:p>
          <a:p>
            <a:endParaRPr lang="sv-SE" dirty="0"/>
          </a:p>
          <a:p>
            <a:r>
              <a:rPr lang="sv-SE" dirty="0"/>
              <a:t>Steg 2 Besluta om att ta fram en plan </a:t>
            </a:r>
          </a:p>
          <a:p>
            <a:r>
              <a:rPr lang="sv-SE" dirty="0"/>
              <a:t>Utifrån förstudien kan kommunen fatta beslut om att ta fram en friluftslivsplan. </a:t>
            </a:r>
            <a:r>
              <a:rPr lang="sv-SE" b="0" dirty="0"/>
              <a:t>Inför beslutet är det viktigt att politiker får möjlighet och tid att sätta sig in i förslaget så att det finns en politisk förankring för arbetet. Eftersom </a:t>
            </a:r>
            <a:r>
              <a:rPr lang="sv-SE" dirty="0"/>
              <a:t>planarbetet ofta berör flera delar av den kommunala förvaltningen behöver som regel flera delar av organisationen involveras under beslutsprocessen. </a:t>
            </a:r>
            <a:br>
              <a:rPr lang="sv-SE" dirty="0"/>
            </a:br>
            <a:endParaRPr lang="sv-SE" dirty="0"/>
          </a:p>
          <a:p>
            <a:r>
              <a:rPr lang="sv-SE" dirty="0"/>
              <a:t>Steg 3 Kartlägga och samla in kunskap</a:t>
            </a:r>
          </a:p>
          <a:p>
            <a:r>
              <a:rPr lang="sv-SE" dirty="0"/>
              <a:t>Kunskap om förutsättningarna för friluftsliv i kommunen är helt ce</a:t>
            </a:r>
            <a:r>
              <a:rPr lang="sv-SE" b="0" dirty="0"/>
              <a:t>ntralt för en bra plan. Samla in och sammanställ kunskap om friluftslivsvärden och om befolkningens behov. Ta till vara befintlig kunskap och komplettera med ny. Kontakter med länsstyrelsen, olika aktörer och medborgare kan vara en värdefull kunskapskälla och kan skapa förtroende för planeringsprocessen. </a:t>
            </a:r>
            <a:r>
              <a:rPr lang="sv-SE" b="0" i="1" dirty="0"/>
              <a:t>Se mer om kartläggning längre fram i presentationen.</a:t>
            </a:r>
          </a:p>
          <a:p>
            <a:endParaRPr lang="sv-SE" dirty="0"/>
          </a:p>
          <a:p>
            <a:r>
              <a:rPr lang="sv-SE" dirty="0"/>
              <a:t>Steg 4 Dialog och ta fram förslag</a:t>
            </a:r>
            <a:endParaRPr lang="sv-SE" b="0" dirty="0"/>
          </a:p>
          <a:p>
            <a:r>
              <a:rPr lang="sv-SE" b="0" dirty="0"/>
              <a:t>Utifrån sammanställd kunskap och analys av denna utformas mål, strategier och handlingsplaner för kommunens friluftslivsarbete. Förslagen bör tas fram i dialog med olika aktörer för att arbetet ska få en bred förankring internt och externt i kommunen. När steg 4 är slut har kommunen haft intern och extern dialog och ett förslag till kommunal friluftsplan finns framtaget. </a:t>
            </a:r>
          </a:p>
          <a:p>
            <a:endParaRPr lang="sv-SE" dirty="0"/>
          </a:p>
          <a:p>
            <a:r>
              <a:rPr lang="sv-SE" dirty="0"/>
              <a:t>Steg 5 Beslut att anta planen</a:t>
            </a:r>
            <a:endParaRPr lang="sv-SE" b="0" i="0" dirty="0"/>
          </a:p>
          <a:p>
            <a:r>
              <a:rPr lang="sv-SE" b="0" i="0" dirty="0"/>
              <a:t>I det här steget beslutas att anta den kommunala friluftslivsplanen. Beslut kan behöva fattas i olika instanser såsom kommunfullmäktige, kommunstyrelse, nämnder och förvaltning beroende på hur planen eller programmet är utformat. </a:t>
            </a:r>
          </a:p>
          <a:p>
            <a:endParaRPr lang="sv-SE" dirty="0"/>
          </a:p>
          <a:p>
            <a:r>
              <a:rPr lang="sv-SE" dirty="0"/>
              <a:t>Steg 6 Genomföra och följa upp</a:t>
            </a:r>
          </a:p>
          <a:p>
            <a:r>
              <a:rPr lang="sv-SE" dirty="0"/>
              <a:t>Planen är antagen och det är nu planen ska bli verklighet. Uppföljning behöver göras så att friluftslivsarbetet fortgår enligt plan och håller den kvalitet som kommunen har som målsättning. Ha fortsättningsvis löpande dialog med länsstyrelsen, markägare och andra aktörer i kommunen.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Se vidare http://www.naturvardsverket.se/Stod-i-miljoarbetet/Vagledningar/Friluftsliv/Kommunal-friluftslivsplanering/</a:t>
            </a:r>
          </a:p>
        </p:txBody>
      </p:sp>
      <p:sp>
        <p:nvSpPr>
          <p:cNvPr id="4" name="Platshållare för bildnummer 3"/>
          <p:cNvSpPr>
            <a:spLocks noGrp="1"/>
          </p:cNvSpPr>
          <p:nvPr>
            <p:ph type="sldNum" sz="quarter" idx="5"/>
          </p:nvPr>
        </p:nvSpPr>
        <p:spPr/>
        <p:txBody>
          <a:bodyPr/>
          <a:lstStyle/>
          <a:p>
            <a:fld id="{97AE7156-62F3-4CA3-9C03-D68BF7374B4F}" type="slidenum">
              <a:rPr lang="sv-SE" smtClean="0"/>
              <a:t>14</a:t>
            </a:fld>
            <a:endParaRPr lang="sv-SE"/>
          </a:p>
        </p:txBody>
      </p:sp>
    </p:spTree>
    <p:extLst>
      <p:ext uri="{BB962C8B-B14F-4D97-AF65-F5344CB8AC3E}">
        <p14:creationId xmlns:p14="http://schemas.microsoft.com/office/powerpoint/2010/main" val="2801447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 arbetet med de regionala handlingsplanerna för grön infrastruktur behöver länsstyrelsen tillsammans med länets kommuner och andra aktörer komma fram till vem som gör vad för att utveckla arbetet med grön infrastruktur för friluftsliv. Här är några specifika exempel på situationer och sammanhang där länsstyrelsen har en viktig roll att spela. </a:t>
            </a:r>
          </a:p>
          <a:p>
            <a:r>
              <a:rPr lang="sv-SE"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När det krävs samordning över kommungränser och/eller länsgränser för att kunna kartlägga, kanalisera eller på annat sätt utveckla och säkerställa värden i områden med betydelse för friluftslivet: Det kan till exempel handla om stora tysta områden, leder över kommungränser, natur nära vatten, större friluftsområden som kan ge en vildmarkskänsla, riksintressen, områden av regional betydelse för friluftslivet samt allemansrättsligt tillgänglig mark och vatten i tätbefolkade områden.</a:t>
            </a:r>
          </a:p>
          <a:p>
            <a:pPr marL="17145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När det krävs samordning av kommuners, andra markägares eller andra aktörers hänsyn vid avverkning eller exploatering av olika slag. </a:t>
            </a:r>
          </a:p>
          <a:p>
            <a:pPr marL="17145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För att skapa synergier mellan åtgärder för att uppnå olika mål kopplade till exempelvis biologisk mångfald och friluftsliv, så att åtgärderna bidrar till så många mål som möjligt. </a:t>
            </a:r>
          </a:p>
        </p:txBody>
      </p:sp>
      <p:sp>
        <p:nvSpPr>
          <p:cNvPr id="4" name="Platshållare för bildnummer 3"/>
          <p:cNvSpPr>
            <a:spLocks noGrp="1"/>
          </p:cNvSpPr>
          <p:nvPr>
            <p:ph type="sldNum" sz="quarter" idx="5"/>
          </p:nvPr>
        </p:nvSpPr>
        <p:spPr/>
        <p:txBody>
          <a:bodyPr/>
          <a:lstStyle/>
          <a:p>
            <a:fld id="{97AE7156-62F3-4CA3-9C03-D68BF7374B4F}" type="slidenum">
              <a:rPr lang="sv-SE" smtClean="0"/>
              <a:t>15</a:t>
            </a:fld>
            <a:endParaRPr lang="sv-SE"/>
          </a:p>
        </p:txBody>
      </p:sp>
    </p:spTree>
    <p:extLst>
      <p:ext uri="{BB962C8B-B14F-4D97-AF65-F5344CB8AC3E}">
        <p14:creationId xmlns:p14="http://schemas.microsoft.com/office/powerpoint/2010/main" val="2508201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finns ett behov av att ta fram kunskaps- och planeringsunderlag om friluftsliv och i detta arbete behöver många olika aktörer vara involverade. Inom arbetet med grön infrastruktur föreslås att länsstyrelsen i samarbete med andra aktörer arbetar med följande punkter, i syfte att identifiera vilka åtgärder vi behöver arbeta med: </a:t>
            </a:r>
          </a:p>
          <a:p>
            <a:endParaRPr lang="sv-SE" sz="1200" b="0" kern="1200" dirty="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sv-SE" b="0" dirty="0">
                <a:highlight>
                  <a:srgbClr val="FFFF00"/>
                </a:highlight>
              </a:rPr>
              <a:t>Kartläggning av </a:t>
            </a:r>
            <a:r>
              <a:rPr lang="sv-SE" b="0" i="1" dirty="0">
                <a:highlight>
                  <a:srgbClr val="FFFF00"/>
                </a:highlight>
              </a:rPr>
              <a:t>områden</a:t>
            </a:r>
            <a:r>
              <a:rPr lang="sv-SE" b="0" dirty="0">
                <a:highlight>
                  <a:srgbClr val="FFFF00"/>
                </a:highlight>
              </a:rPr>
              <a:t> värdefulla för friluftsliv. Görs i första hand av kommunen med stöd från länsstyrelsen, </a:t>
            </a:r>
            <a:r>
              <a:rPr lang="sv-SE" b="0" dirty="0" err="1">
                <a:highlight>
                  <a:srgbClr val="FFFF00"/>
                </a:highlight>
              </a:rPr>
              <a:t>enl</a:t>
            </a:r>
            <a:r>
              <a:rPr lang="sv-SE" b="0" dirty="0">
                <a:highlight>
                  <a:srgbClr val="FFFF00"/>
                </a:highlight>
              </a:rPr>
              <a:t> Naturvårdsverkets metod.</a:t>
            </a:r>
          </a:p>
          <a:p>
            <a:pPr marL="171450" lvl="0" indent="-171450">
              <a:buFont typeface="Arial" panose="020B0604020202020204" pitchFamily="34" charset="0"/>
              <a:buChar char="•"/>
            </a:pPr>
            <a:r>
              <a:rPr lang="sv-SE" b="0" dirty="0">
                <a:highlight>
                  <a:srgbClr val="FFFF00"/>
                </a:highlight>
              </a:rPr>
              <a:t>Kartläggning av </a:t>
            </a:r>
            <a:r>
              <a:rPr lang="sv-SE" b="0" i="1" dirty="0">
                <a:highlight>
                  <a:srgbClr val="FFFF00"/>
                </a:highlight>
              </a:rPr>
              <a:t>övergripande förutsättningar</a:t>
            </a:r>
            <a:r>
              <a:rPr lang="sv-SE" b="0" dirty="0">
                <a:highlight>
                  <a:srgbClr val="FFFF00"/>
                </a:highlight>
              </a:rPr>
              <a:t> för friluftsliv. Görs med fördel av länsstyrelsen med stöd från kommunerna.</a:t>
            </a:r>
          </a:p>
          <a:p>
            <a:pPr marL="171450" indent="-171450">
              <a:buFont typeface="Arial" panose="020B0604020202020204" pitchFamily="34" charset="0"/>
              <a:buChar char="•"/>
            </a:pPr>
            <a:r>
              <a:rPr lang="sv-SE" sz="1200" b="0" kern="1200" dirty="0">
                <a:solidFill>
                  <a:schemeClr val="tx1"/>
                </a:solidFill>
                <a:effectLst/>
                <a:highlight>
                  <a:srgbClr val="FFFF00"/>
                </a:highlight>
                <a:latin typeface="+mn-lt"/>
                <a:ea typeface="+mn-ea"/>
                <a:cs typeface="+mn-cs"/>
              </a:rPr>
              <a:t>Osv…</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stort handlar arbetet om att kartlägga, analysera och föreslå insatsområden och åtgärder för friluftsliv. När vi har detta på bordet, då har vi ett bra underlag för att arbeta för att främja friluftslivet.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Länsstyrelsen behöver tillsammans med kommuner och andra aktörer komma fram till </a:t>
            </a:r>
            <a:r>
              <a:rPr lang="sv-SE" sz="1200" i="1" kern="1200" dirty="0">
                <a:solidFill>
                  <a:schemeClr val="tx1"/>
                </a:solidFill>
                <a:effectLst/>
                <a:latin typeface="+mn-lt"/>
                <a:ea typeface="+mn-ea"/>
                <a:cs typeface="+mn-cs"/>
              </a:rPr>
              <a:t>vilka</a:t>
            </a:r>
            <a:r>
              <a:rPr lang="sv-SE" sz="1200" kern="1200" dirty="0">
                <a:solidFill>
                  <a:schemeClr val="tx1"/>
                </a:solidFill>
                <a:effectLst/>
                <a:latin typeface="+mn-lt"/>
                <a:ea typeface="+mn-ea"/>
                <a:cs typeface="+mn-cs"/>
              </a:rPr>
              <a:t> kartläggningar och analyser som behöver göras, vilka som behöver göras på läns- respektive kommunnivå, hur dessa ska dokumenteras samt vilka olika aktörer som bör göras delaktiga i arbetet. Olika former av kartläggningar, analyser och åtgärder kan behöva prioriteras i olika län och olika kommuner beroende på förutsättningar och behov. </a:t>
            </a: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Resultatet av kartläggningarna kan sammanställas och inkluderas som en del av handlingsplanen för grön infrastruktur. Resultatet kan möjliggöra inte bara lokala utan även regionala och nationella analyser kring friluftsliv.</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Viktigt att tänka på är att kartläggning och analyser av olika slag kan resultera i olika former av underlag, exempelvis kartskikt eller beskrivningar. Hur resultatet hanteras digitalt kan se olika ut i olika län, men viktigast är att det inkluderas i befintliga rutiner och processer.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Arbetet som beskrivs här (och på följande bilder) innebär både sammanställning av </a:t>
            </a:r>
            <a:r>
              <a:rPr lang="sv-SE" sz="1200" u="sng" kern="1200" dirty="0">
                <a:solidFill>
                  <a:schemeClr val="tx1"/>
                </a:solidFill>
                <a:effectLst/>
                <a:latin typeface="+mn-lt"/>
                <a:ea typeface="+mn-ea"/>
                <a:cs typeface="+mn-cs"/>
              </a:rPr>
              <a:t>befintlig</a:t>
            </a:r>
            <a:r>
              <a:rPr lang="sv-SE" sz="1200" kern="1200" dirty="0">
                <a:solidFill>
                  <a:schemeClr val="tx1"/>
                </a:solidFill>
                <a:effectLst/>
                <a:latin typeface="+mn-lt"/>
                <a:ea typeface="+mn-ea"/>
                <a:cs typeface="+mn-cs"/>
              </a:rPr>
              <a:t> kunskap, framtagande av </a:t>
            </a:r>
            <a:r>
              <a:rPr lang="sv-SE" sz="1200" u="sng" kern="1200" dirty="0">
                <a:solidFill>
                  <a:schemeClr val="tx1"/>
                </a:solidFill>
                <a:effectLst/>
                <a:latin typeface="+mn-lt"/>
                <a:ea typeface="+mn-ea"/>
                <a:cs typeface="+mn-cs"/>
              </a:rPr>
              <a:t>ny</a:t>
            </a:r>
            <a:r>
              <a:rPr lang="sv-SE" sz="1200" kern="1200" dirty="0">
                <a:solidFill>
                  <a:schemeClr val="tx1"/>
                </a:solidFill>
                <a:effectLst/>
                <a:latin typeface="+mn-lt"/>
                <a:ea typeface="+mn-ea"/>
                <a:cs typeface="+mn-cs"/>
              </a:rPr>
              <a:t> kunskap och arbete med konkreta åtgärder. Detta behöver ske löpande. Många av de kartläggningar som föreslås kan alltså helt eller delvis bygga på befintliga underlag från myndigheter och andra aktörer. Men många län och kommuner har inte påbörjat de kartläggningar och analyser som tas upp här. Prioriteringar behöver göras. Arbetet med kartläggning kan till att börja med fokusera på vissa områden. Ett område med väl kända särskilda behov av insatser för friluftsliv är exempelvis bostadsnära och tätortsnära natur, varför det finns anledning att genomföra åtgärder där redan innan alla kartläggningar och analyser är klara.</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På följande bilder går vi igenom dessa punkter lite mer specifikt.</a:t>
            </a:r>
            <a:r>
              <a:rPr lang="sv-SE" dirty="0">
                <a:effectLst/>
              </a:rPr>
              <a:t> </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16</a:t>
            </a:fld>
            <a:endParaRPr lang="sv-SE"/>
          </a:p>
        </p:txBody>
      </p:sp>
    </p:spTree>
    <p:extLst>
      <p:ext uri="{BB962C8B-B14F-4D97-AF65-F5344CB8AC3E}">
        <p14:creationId xmlns:p14="http://schemas.microsoft.com/office/powerpoint/2010/main" val="310648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Friluftsliv kan utövas i hela landskapet, men det finns särskilda områden, platser och anläggningar som inte bara skapar </a:t>
            </a:r>
            <a:r>
              <a:rPr lang="sv-SE" sz="1200" u="sng" kern="1200" dirty="0">
                <a:solidFill>
                  <a:schemeClr val="tx1"/>
                </a:solidFill>
                <a:effectLst/>
                <a:latin typeface="+mn-lt"/>
                <a:ea typeface="+mn-ea"/>
                <a:cs typeface="+mn-cs"/>
              </a:rPr>
              <a:t>förutsättningar</a:t>
            </a:r>
            <a:r>
              <a:rPr lang="sv-SE" sz="1200" kern="1200" dirty="0">
                <a:solidFill>
                  <a:schemeClr val="tx1"/>
                </a:solidFill>
                <a:effectLst/>
                <a:latin typeface="+mn-lt"/>
                <a:ea typeface="+mn-ea"/>
                <a:cs typeface="+mn-cs"/>
              </a:rPr>
              <a:t> för friluftsliv utan också </a:t>
            </a:r>
            <a:r>
              <a:rPr lang="sv-SE" sz="1200" u="sng" kern="1200" dirty="0">
                <a:solidFill>
                  <a:schemeClr val="tx1"/>
                </a:solidFill>
                <a:effectLst/>
                <a:latin typeface="+mn-lt"/>
                <a:ea typeface="+mn-ea"/>
                <a:cs typeface="+mn-cs"/>
              </a:rPr>
              <a:t>främjar</a:t>
            </a:r>
            <a:r>
              <a:rPr lang="sv-SE" sz="1200" kern="1200" dirty="0">
                <a:solidFill>
                  <a:schemeClr val="tx1"/>
                </a:solidFill>
                <a:effectLst/>
                <a:latin typeface="+mn-lt"/>
                <a:ea typeface="+mn-ea"/>
                <a:cs typeface="+mn-cs"/>
              </a:rPr>
              <a:t> och </a:t>
            </a:r>
            <a:r>
              <a:rPr lang="sv-SE" sz="1200" u="sng" kern="1200" dirty="0">
                <a:solidFill>
                  <a:schemeClr val="tx1"/>
                </a:solidFill>
                <a:effectLst/>
                <a:latin typeface="+mn-lt"/>
                <a:ea typeface="+mn-ea"/>
                <a:cs typeface="+mn-cs"/>
              </a:rPr>
              <a:t>utvecklar</a:t>
            </a:r>
            <a:r>
              <a:rPr lang="sv-SE" sz="1200" kern="1200" dirty="0">
                <a:solidFill>
                  <a:schemeClr val="tx1"/>
                </a:solidFill>
                <a:effectLst/>
                <a:latin typeface="+mn-lt"/>
                <a:ea typeface="+mn-ea"/>
                <a:cs typeface="+mn-cs"/>
              </a:rPr>
              <a:t> friluftsliv. Naturvårdsverket har utvecklat en metod för kartläggning av naturområden som har betydelse för friluftsliv och turism på lokal och regional nivå. Se en mer utförlig beskrivning av metoden på Naturvårdsverkets webb. Här följer en sammanfattning.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Metoden innebär kartläggning, värdering och klassificering av områden med utgångspunkt i perspektiven tillgång, tillgänglighet och kvalitet. Resultatet av kartläggningen blir ett kunskapsunderlag som visar var och hur friluftsliv utövas. Arbetet med själva kartläggningen görs i första hand på kommunal nivå, men länsstyrelsen kan bistå på många sätt. Viktigt är att länsstyrelse, kommun och andra aktörer samverkar i arbetet och utbyter information och underlag. Vissa områden kan vara av särskild vikt att analysera på länsnivå, såsom större friluftsområden, långa leder, jordbruks- och skogslandskap och särskilda kvalitetsområden.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Metoden bygger främst på befintliga underlag och har en sådan övergripande karaktär att anpassningar kan göras utifrån de underlag som finns tillgängliga. Att kartlägga en kommuns hela yta kan ta lång tid.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är viktigt att poängtera att metoden i första hand är en karteringsmetod, där områden värdefulla för friluftslivet dokumenteras och läggs in i en databas. Specifik kunskap om bruksmönster och olika friluftslivsutövares faktiska aktivitet, attityder och preferenser är också viktig för att avgöra vilka landskaps- och naturtyper som har värde för olika former av friluftsliv, men detta ingår inte i metoden. Metoden visar heller inte på vilken hänsyn, skötsel och förvaltning av naturen som behövs i respektive område. Sådan kunskap kräver ytterligare analys och påföljande förslag på åtgärder.</a:t>
            </a:r>
            <a:r>
              <a:rPr lang="sv-SE" dirty="0">
                <a:effectLst/>
              </a:rPr>
              <a: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Se specifikt upplägg för metoden på Naturvårdsverkets webb: http://www.naturvardsverket.se/Stod-i-miljoarbetet/Vagledningar/Friluftsliv/Kartlagga-naturomraden/</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17</a:t>
            </a:fld>
            <a:endParaRPr lang="sv-SE"/>
          </a:p>
        </p:txBody>
      </p:sp>
    </p:spTree>
    <p:extLst>
      <p:ext uri="{BB962C8B-B14F-4D97-AF65-F5344CB8AC3E}">
        <p14:creationId xmlns:p14="http://schemas.microsoft.com/office/powerpoint/2010/main" val="3902774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Friluftslivets bredd innebär att det utöver kartläggning av </a:t>
            </a:r>
            <a:r>
              <a:rPr lang="sv-SE" sz="1200" u="sng" kern="1200" dirty="0">
                <a:solidFill>
                  <a:schemeClr val="tx1"/>
                </a:solidFill>
                <a:effectLst/>
                <a:latin typeface="+mn-lt"/>
                <a:ea typeface="+mn-ea"/>
                <a:cs typeface="+mn-cs"/>
              </a:rPr>
              <a:t>specifika</a:t>
            </a:r>
            <a:r>
              <a:rPr lang="sv-SE" sz="1200" kern="1200" dirty="0">
                <a:solidFill>
                  <a:schemeClr val="tx1"/>
                </a:solidFill>
                <a:effectLst/>
                <a:latin typeface="+mn-lt"/>
                <a:ea typeface="+mn-ea"/>
                <a:cs typeface="+mn-cs"/>
              </a:rPr>
              <a:t> områden även behövs kartläggning av mer </a:t>
            </a:r>
            <a:r>
              <a:rPr lang="sv-SE" sz="1200" u="sng" kern="1200" dirty="0">
                <a:solidFill>
                  <a:schemeClr val="tx1"/>
                </a:solidFill>
                <a:effectLst/>
                <a:latin typeface="+mn-lt"/>
                <a:ea typeface="+mn-ea"/>
                <a:cs typeface="+mn-cs"/>
              </a:rPr>
              <a:t>övergripande</a:t>
            </a:r>
            <a:r>
              <a:rPr lang="sv-SE" sz="1200" kern="1200" dirty="0">
                <a:solidFill>
                  <a:schemeClr val="tx1"/>
                </a:solidFill>
                <a:effectLst/>
                <a:latin typeface="+mn-lt"/>
                <a:ea typeface="+mn-ea"/>
                <a:cs typeface="+mn-cs"/>
              </a:rPr>
              <a:t> karaktär av förutsättningar för </a:t>
            </a:r>
            <a:r>
              <a:rPr lang="sv-SE" sz="1200" b="0" kern="1200" dirty="0">
                <a:solidFill>
                  <a:schemeClr val="tx1"/>
                </a:solidFill>
                <a:effectLst/>
                <a:latin typeface="+mn-lt"/>
                <a:ea typeface="+mn-ea"/>
                <a:cs typeface="+mn-cs"/>
              </a:rPr>
              <a:t>friluftsliv. Detta behöver vi som underlag för att vi ska veta var vi ska sätta in åtgärder som främjar friluftslivet.</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Detta är några exempel på kartläggningar som är bra att göra:</a:t>
            </a:r>
          </a:p>
          <a:p>
            <a:endParaRPr lang="sv-SE"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dirty="0"/>
              <a:t>Areal, andel och geografisk fördelning av natur värdefull för friluftsliv (ex nära skolor och äldreboenden).</a:t>
            </a:r>
          </a:p>
          <a:p>
            <a:pPr marL="171450" lvl="0" indent="-171450">
              <a:buFont typeface="Arial" panose="020B0604020202020204" pitchFamily="34" charset="0"/>
              <a:buChar char="•"/>
            </a:pPr>
            <a:r>
              <a:rPr lang="sv-SE" dirty="0"/>
              <a:t>Areal, andel och fördelning av tysta/</a:t>
            </a:r>
            <a:r>
              <a:rPr lang="sv-SE" dirty="0" err="1"/>
              <a:t>bullerstörda</a:t>
            </a:r>
            <a:r>
              <a:rPr lang="sv-SE" dirty="0"/>
              <a:t> områden.</a:t>
            </a:r>
          </a:p>
          <a:p>
            <a:pPr marL="171450" lvl="0" indent="-171450">
              <a:buFont typeface="Arial" panose="020B0604020202020204" pitchFamily="34" charset="0"/>
              <a:buChar char="•"/>
            </a:pPr>
            <a:r>
              <a:rPr lang="sv-SE" dirty="0"/>
              <a:t>Barriärer för friluftsliv.</a:t>
            </a:r>
          </a:p>
          <a:p>
            <a:pPr marL="171450" lvl="0" indent="-171450">
              <a:buFont typeface="Arial" panose="020B0604020202020204" pitchFamily="34" charset="0"/>
              <a:buChar char="•"/>
            </a:pPr>
            <a:r>
              <a:rPr lang="sv-SE" dirty="0"/>
              <a:t>Skötsel- och förvaltningsformer i natur värdefull för friluftsliv. </a:t>
            </a:r>
          </a:p>
          <a:p>
            <a:pPr marL="171450" lvl="0" indent="-171450">
              <a:buFont typeface="Arial" panose="020B0604020202020204" pitchFamily="34" charset="0"/>
              <a:buChar char="•"/>
            </a:pPr>
            <a:r>
              <a:rPr lang="sv-SE" dirty="0"/>
              <a:t>Sammanhängande områden och leder som sträcker sig över kommun- och länsgränser.</a:t>
            </a:r>
          </a:p>
          <a:p>
            <a:pPr marL="171450" indent="-171450">
              <a:buFont typeface="Arial" panose="020B0604020202020204" pitchFamily="34" charset="0"/>
              <a:buChar char="•"/>
            </a:pPr>
            <a:r>
              <a:rPr lang="sv-SE" dirty="0"/>
              <a:t>Skyddade områden, riksintressen, områden med naturvårdsavtal, frivilliga avsättningar etc. </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Dessa kartläggningar av övergripande förutsättningar kan helt eller delvis göras utifrån antingen befintliga underlag från myndigheter och andra aktörer eller utifrån de kartskikt och beskrivningar som blir resultatet av (ovan beskrivna) kartläggning av </a:t>
            </a:r>
            <a:r>
              <a:rPr lang="sv-SE" sz="1200" b="0" i="0" u="sng" kern="1200" dirty="0">
                <a:solidFill>
                  <a:schemeClr val="tx1"/>
                </a:solidFill>
                <a:effectLst/>
                <a:latin typeface="+mn-lt"/>
                <a:ea typeface="+mn-ea"/>
                <a:cs typeface="+mn-cs"/>
              </a:rPr>
              <a:t>områden</a:t>
            </a:r>
            <a:r>
              <a:rPr lang="sv-SE" sz="1200" b="0" i="0" kern="1200" dirty="0">
                <a:solidFill>
                  <a:schemeClr val="tx1"/>
                </a:solidFill>
                <a:effectLst/>
                <a:latin typeface="+mn-lt"/>
                <a:ea typeface="+mn-ea"/>
                <a:cs typeface="+mn-cs"/>
              </a:rPr>
              <a:t> värdefulla för friluftsliv.</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mer om kartläggningar i ”Vägledning om hur friluftsliv kan beaktas i handlingsplaner för grön infrastruktur” på Naturvårdsverkets webb.</a:t>
            </a:r>
          </a:p>
        </p:txBody>
      </p:sp>
      <p:sp>
        <p:nvSpPr>
          <p:cNvPr id="4" name="Platshållare för bildnummer 3"/>
          <p:cNvSpPr>
            <a:spLocks noGrp="1"/>
          </p:cNvSpPr>
          <p:nvPr>
            <p:ph type="sldNum" sz="quarter" idx="5"/>
          </p:nvPr>
        </p:nvSpPr>
        <p:spPr/>
        <p:txBody>
          <a:bodyPr/>
          <a:lstStyle/>
          <a:p>
            <a:fld id="{97AE7156-62F3-4CA3-9C03-D68BF7374B4F}" type="slidenum">
              <a:rPr lang="sv-SE" smtClean="0"/>
              <a:t>18</a:t>
            </a:fld>
            <a:endParaRPr lang="sv-SE"/>
          </a:p>
        </p:txBody>
      </p:sp>
    </p:spTree>
    <p:extLst>
      <p:ext uri="{BB962C8B-B14F-4D97-AF65-F5344CB8AC3E}">
        <p14:creationId xmlns:p14="http://schemas.microsoft.com/office/powerpoint/2010/main" val="177060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Olika former av analyser behöver göras, i syfte att identifiera möjligheter och utmaningar. Här är några exempel på analyser, både övergripande och mer specifika. Analyser kan göra det möjligt att se förändring över tid, exempelvis vad gäller tillgång och tillgänglighet till natur värdefull för friluftsliv. Utifrån genomförda kartläggningar och analyser kan vi sedan föreslå åtgärder för friluftsliv.</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 del av dessa exempel på analyser kan göras först när kartläggning av </a:t>
            </a:r>
            <a:r>
              <a:rPr lang="sv-SE" sz="1200" i="1" kern="1200" dirty="0">
                <a:solidFill>
                  <a:schemeClr val="tx1"/>
                </a:solidFill>
                <a:effectLst/>
                <a:latin typeface="+mn-lt"/>
                <a:ea typeface="+mn-ea"/>
                <a:cs typeface="+mn-cs"/>
              </a:rPr>
              <a:t>områden</a:t>
            </a:r>
            <a:r>
              <a:rPr lang="sv-SE" sz="1200" kern="1200" dirty="0">
                <a:solidFill>
                  <a:schemeClr val="tx1"/>
                </a:solidFill>
                <a:effectLst/>
                <a:latin typeface="+mn-lt"/>
                <a:ea typeface="+mn-ea"/>
                <a:cs typeface="+mn-cs"/>
              </a:rPr>
              <a:t> och övergripande </a:t>
            </a:r>
            <a:r>
              <a:rPr lang="sv-SE" sz="1200" i="1" kern="1200" dirty="0">
                <a:solidFill>
                  <a:schemeClr val="tx1"/>
                </a:solidFill>
                <a:effectLst/>
                <a:latin typeface="+mn-lt"/>
                <a:ea typeface="+mn-ea"/>
                <a:cs typeface="+mn-cs"/>
              </a:rPr>
              <a:t>förutsättningar</a:t>
            </a:r>
            <a:r>
              <a:rPr lang="sv-SE" sz="1200" kern="1200" dirty="0">
                <a:solidFill>
                  <a:schemeClr val="tx1"/>
                </a:solidFill>
                <a:effectLst/>
                <a:latin typeface="+mn-lt"/>
                <a:ea typeface="+mn-ea"/>
                <a:cs typeface="+mn-cs"/>
              </a:rPr>
              <a:t> för friluftsliv är genomförd, andra analyser kan utgå från befintliga underlag. Olika former av analyser kan behöva prioriteras i olika län/kommuner beroende på förutsättningar och behov.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Ofta finns stora möjligheter till synergieffekter mellan analyserna, vilket gör att resultaten kan bidra till en samlad enhet.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Läs mer om analyser i ”Vägledning om hur friluftsliv kan beaktas i handlingsplaner för grön infrastruktur” på Naturvårdsverkets webb.</a:t>
            </a:r>
          </a:p>
        </p:txBody>
      </p:sp>
      <p:sp>
        <p:nvSpPr>
          <p:cNvPr id="4" name="Platshållare för bildnummer 3"/>
          <p:cNvSpPr>
            <a:spLocks noGrp="1"/>
          </p:cNvSpPr>
          <p:nvPr>
            <p:ph type="sldNum" sz="quarter" idx="5"/>
          </p:nvPr>
        </p:nvSpPr>
        <p:spPr/>
        <p:txBody>
          <a:bodyPr/>
          <a:lstStyle/>
          <a:p>
            <a:fld id="{97AE7156-62F3-4CA3-9C03-D68BF7374B4F}" type="slidenum">
              <a:rPr lang="sv-SE" smtClean="0"/>
              <a:t>19</a:t>
            </a:fld>
            <a:endParaRPr lang="sv-SE"/>
          </a:p>
        </p:txBody>
      </p:sp>
    </p:spTree>
    <p:extLst>
      <p:ext uri="{BB962C8B-B14F-4D97-AF65-F5344CB8AC3E}">
        <p14:creationId xmlns:p14="http://schemas.microsoft.com/office/powerpoint/2010/main" val="142312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finns två grundläggande motiv för att arbeta med grön infrastruktur: Bevara biologisk mångfald och främja ekosystemtjänster. </a:t>
            </a:r>
            <a:r>
              <a:rPr lang="sv-SE" sz="1200" u="sng" kern="1200" dirty="0">
                <a:solidFill>
                  <a:schemeClr val="tx1"/>
                </a:solidFill>
                <a:effectLst/>
                <a:latin typeface="+mn-lt"/>
                <a:ea typeface="+mn-ea"/>
                <a:cs typeface="+mn-cs"/>
              </a:rPr>
              <a:t>En</a:t>
            </a:r>
            <a:r>
              <a:rPr lang="sv-SE" sz="1200" kern="1200" dirty="0">
                <a:solidFill>
                  <a:schemeClr val="tx1"/>
                </a:solidFill>
                <a:effectLst/>
                <a:latin typeface="+mn-lt"/>
                <a:ea typeface="+mn-ea"/>
                <a:cs typeface="+mn-cs"/>
              </a:rPr>
              <a:t> av dessa ekosystemtjänster är att ”tillhandahålla natur som är attraktiv för friluftsliv”.</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nätverk av naturtypen löv- och barrskog.</a:t>
            </a:r>
            <a:endParaRPr lang="en-US" sz="1200" b="1" i="0" kern="1200" dirty="0">
              <a:solidFill>
                <a:schemeClr val="tx1"/>
              </a:solidFill>
              <a:effectLst/>
              <a:latin typeface="+mn-lt"/>
              <a:cs typeface="Calibri"/>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97AE7156-62F3-4CA3-9C03-D68BF7374B4F}" type="slidenum">
              <a:rPr lang="sv-SE" smtClean="0"/>
              <a:t>2</a:t>
            </a:fld>
            <a:endParaRPr lang="sv-SE"/>
          </a:p>
        </p:txBody>
      </p:sp>
    </p:spTree>
    <p:extLst>
      <p:ext uri="{BB962C8B-B14F-4D97-AF65-F5344CB8AC3E}">
        <p14:creationId xmlns:p14="http://schemas.microsoft.com/office/powerpoint/2010/main" val="3097510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Kartläggningar och analyser är alltså viktiga underlag för vilka åtgärder vi behöver arbeta med för att främja friluftsliv. Observera att om kartläggningar och analyser ännu inte är genomförda kan en första åtgärd innefatta arbete med just kartläggning och analys enligt det vi precis pratat om.</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Åtgärder kan handla om något som behöver göras i ett geografiskt avgränsat område eller i ett helt län. Olika former av åtgärder kan behöva prioriteras i olika län och kommuner beroende på förutsättningar och behov. I en tätbefolkad region kan det till exempel handla om att säkerställa natur i och nära tätorter samt större tysta områden med vildmarkskänsla. Detta gäller även i mindre tätbefolkade regioner, men här kan det också finnas särskild anledning att utveckla tillgängligheten till nya områden.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Observera att länsstyrelsen kan föreslå åtgärder i handlingsplanen för grön infrastruktur som länsstyrelsen inte själv har rådighet över och som genomförs av andra aktörer. Sådana åtgärder är nödvändiga för att arbetet med grön infrastruktur ska bidra till uppsatta mål. Avgörande för ett framgångsrikt resultat av dessa åtgärder är emellertid att ansvar för genomförandet är identifierat i dialog med berörd aktör, till exempel kommun, markägare, entreprenör eller ideell organisation.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För åtgärder behöver mål anges som kan se olika ut beroende på vilken aktör som genomför arbetet och vad den vill uppnå.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Förslagen på åtgärder på följande PPT-bilder kan tillsammans bidra till att förutsättningarna för friluftsliv gynnas.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mer om åtgärder i ”Vägledning om hur friluftsliv kan beaktas i handlingsplaner för grön infrastruktur” på Naturvårdsverkets webb.</a:t>
            </a:r>
          </a:p>
        </p:txBody>
      </p:sp>
      <p:sp>
        <p:nvSpPr>
          <p:cNvPr id="4" name="Platshållare för bildnummer 3"/>
          <p:cNvSpPr>
            <a:spLocks noGrp="1"/>
          </p:cNvSpPr>
          <p:nvPr>
            <p:ph type="sldNum" sz="quarter" idx="5"/>
          </p:nvPr>
        </p:nvSpPr>
        <p:spPr/>
        <p:txBody>
          <a:bodyPr/>
          <a:lstStyle/>
          <a:p>
            <a:fld id="{97AE7156-62F3-4CA3-9C03-D68BF7374B4F}" type="slidenum">
              <a:rPr lang="sv-SE" smtClean="0"/>
              <a:t>20</a:t>
            </a:fld>
            <a:endParaRPr lang="sv-SE"/>
          </a:p>
        </p:txBody>
      </p:sp>
    </p:spTree>
    <p:extLst>
      <p:ext uri="{BB962C8B-B14F-4D97-AF65-F5344CB8AC3E}">
        <p14:creationId xmlns:p14="http://schemas.microsoft.com/office/powerpoint/2010/main" val="3406787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dirty="0"/>
              <a:t>Forum för dialog mellan kommuner inom länet, i syfte att samordna friluftsåtgärder och möta olika behov både avseende aktiviteter och målgrupper. </a:t>
            </a:r>
          </a:p>
          <a:p>
            <a:pPr marL="171450" lvl="0" indent="-171450">
              <a:buFont typeface="Arial" panose="020B0604020202020204" pitchFamily="34" charset="0"/>
              <a:buChar char="•"/>
            </a:pPr>
            <a:r>
              <a:rPr lang="sv-SE" dirty="0"/>
              <a:t>Forum för dialog med markägare och andra aktörer inom exempelvis jord- och skogsbruk vad gäller skötsel och förvaltning som främjar friluftsliv.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Dialog och samverkan är av grundläggande betydelse för att främja goda förutsättningar för friluftsliv. Arbetet med grön infrastruktur förutsätter samverkan mellan olika funktioner som naturvård (som inkluderar friluftsliv), kulturmiljövård, jord- och skogsbruk, prövning, fysisk planering, folkhälsa, vatten, hav, renskötsel, jakt och fiske. Samverkan behöver ske över administrativa gränser, både på länsstyrelser och inom och mellan kommuner.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Samverkan kan exempelvis handla om att ta fram och dela geografiska data, genomföra gemensamma analyser eller föra en gemensam dialog kring genomförande av åtgärder. Olika aktörer sitter på olika kompetenser och genom samverkan kan alla dessa kompetenser tas till vara och bidra med viktig kunskap.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Ideella organisationer, markägare och andra lokala aktörer har en viktig roll. Genom att ta tillvara engagemang och kunskap hos lokala aktörer skapas positiva samarbeten och fler resurser kan användas i till exempel genomförandet av åtgärder.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Läs mer i Naturvårdsverkets vägledning om dialog och samverkan på webben.</a:t>
            </a:r>
          </a:p>
        </p:txBody>
      </p:sp>
      <p:sp>
        <p:nvSpPr>
          <p:cNvPr id="4" name="Platshållare för bildnummer 3"/>
          <p:cNvSpPr>
            <a:spLocks noGrp="1"/>
          </p:cNvSpPr>
          <p:nvPr>
            <p:ph type="sldNum" sz="quarter" idx="10"/>
          </p:nvPr>
        </p:nvSpPr>
        <p:spPr/>
        <p:txBody>
          <a:bodyPr/>
          <a:lstStyle/>
          <a:p>
            <a:fld id="{97AE7156-62F3-4CA3-9C03-D68BF7374B4F}" type="slidenum">
              <a:rPr lang="sv-SE" smtClean="0"/>
              <a:t>21</a:t>
            </a:fld>
            <a:endParaRPr lang="sv-SE"/>
          </a:p>
        </p:txBody>
      </p:sp>
    </p:spTree>
    <p:extLst>
      <p:ext uri="{BB962C8B-B14F-4D97-AF65-F5344CB8AC3E}">
        <p14:creationId xmlns:p14="http://schemas.microsoft.com/office/powerpoint/2010/main" val="2424183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dirty="0"/>
              <a:t>Integrera frågan om tillgång i samråds- och granskningsprocesser för ÖP, DP och andra relevanta planer. </a:t>
            </a:r>
          </a:p>
          <a:p>
            <a:pPr marL="171450" lvl="0" indent="-171450">
              <a:buFont typeface="Arial" panose="020B0604020202020204" pitchFamily="34" charset="0"/>
              <a:buChar char="•"/>
            </a:pPr>
            <a:r>
              <a:rPr lang="sv-SE" dirty="0"/>
              <a:t>Integrera frågan om tillgång i planering för infrastruktur, jord- och skogsbruk. </a:t>
            </a:r>
          </a:p>
          <a:p>
            <a:pPr marL="171450" lvl="0" indent="-171450">
              <a:buFont typeface="Arial" panose="020B0604020202020204" pitchFamily="34" charset="0"/>
              <a:buChar char="•"/>
            </a:pPr>
            <a:r>
              <a:rPr lang="sv-SE" dirty="0"/>
              <a:t>Återskapa och restaurera områden för friluftsliv där det råder brist.  </a:t>
            </a:r>
          </a:p>
          <a:p>
            <a:pPr marL="171450" lvl="0" indent="-171450">
              <a:buFont typeface="Arial" panose="020B0604020202020204" pitchFamily="34" charset="0"/>
              <a:buChar char="•"/>
            </a:pPr>
            <a:r>
              <a:rPr lang="sv-SE" dirty="0"/>
              <a:t>Inrätta formellt skydd för områden som har extra höga kvaliteter för friluftsliv. </a:t>
            </a:r>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22</a:t>
            </a:fld>
            <a:endParaRPr lang="sv-SE"/>
          </a:p>
        </p:txBody>
      </p:sp>
    </p:spTree>
    <p:extLst>
      <p:ext uri="{BB962C8B-B14F-4D97-AF65-F5344CB8AC3E}">
        <p14:creationId xmlns:p14="http://schemas.microsoft.com/office/powerpoint/2010/main" val="2242391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defRPr/>
            </a:pPr>
            <a:r>
              <a:rPr lang="sv-SE"/>
              <a:t>Utveckla naturvägledning, ex digitala kanaler, guidningar, utflyktskartor, naturum, naturskola eller stöd till fortbildning för pedagoger i utomhuspedagogik m </a:t>
            </a:r>
            <a:r>
              <a:rPr lang="sv-SE" err="1"/>
              <a:t>m</a:t>
            </a:r>
            <a:r>
              <a:rPr lang="sv-SE"/>
              <a:t>.</a:t>
            </a:r>
          </a:p>
          <a:p>
            <a:endParaRPr lang="sv-SE">
              <a:solidFill>
                <a:srgbClr val="FF0000"/>
              </a:solidFill>
              <a:cs typeface="Calibri"/>
            </a:endParaRPr>
          </a:p>
        </p:txBody>
      </p:sp>
      <p:sp>
        <p:nvSpPr>
          <p:cNvPr id="4" name="Platshållare för bildnummer 3"/>
          <p:cNvSpPr>
            <a:spLocks noGrp="1"/>
          </p:cNvSpPr>
          <p:nvPr>
            <p:ph type="sldNum" sz="quarter" idx="5"/>
          </p:nvPr>
        </p:nvSpPr>
        <p:spPr/>
        <p:txBody>
          <a:bodyPr/>
          <a:lstStyle/>
          <a:p>
            <a:fld id="{97AE7156-62F3-4CA3-9C03-D68BF7374B4F}" type="slidenum">
              <a:rPr lang="sv-SE" smtClean="0"/>
              <a:t>23</a:t>
            </a:fld>
            <a:endParaRPr lang="sv-SE"/>
          </a:p>
        </p:txBody>
      </p:sp>
    </p:spTree>
    <p:extLst>
      <p:ext uri="{BB962C8B-B14F-4D97-AF65-F5344CB8AC3E}">
        <p14:creationId xmlns:p14="http://schemas.microsoft.com/office/powerpoint/2010/main" val="3614395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a:t>Utveckla rådgivning till markägare, entreprenörer och andra aktörer vad gäller skötsel och förvaltning.</a:t>
            </a:r>
          </a:p>
          <a:p>
            <a:pPr marL="171450" lvl="0" indent="-171450">
              <a:buFont typeface="Arial" panose="020B0604020202020204" pitchFamily="34" charset="0"/>
              <a:buChar char="•"/>
            </a:pPr>
            <a:r>
              <a:rPr lang="sv-SE"/>
              <a:t>Utveckla plan för hantering av områden värdefulla för friluftsliv i regioner som saknar offentligt ägd mark. </a:t>
            </a:r>
          </a:p>
          <a:p>
            <a:pPr marL="171450" lvl="0" indent="-171450">
              <a:buFont typeface="Arial" panose="020B0604020202020204" pitchFamily="34" charset="0"/>
              <a:buChar char="•"/>
            </a:pPr>
            <a:r>
              <a:rPr lang="sv-SE"/>
              <a:t>Utveckla planeringsverktyget zonering i syfte att främja olika former av hänsyn beroende på exempelvis närhet till bostäder. </a:t>
            </a:r>
          </a:p>
          <a:p>
            <a:pPr marL="171450" indent="-171450">
              <a:buFont typeface="Arial" panose="020B0604020202020204" pitchFamily="34" charset="0"/>
              <a:buChar char="•"/>
            </a:pPr>
            <a:r>
              <a:rPr lang="sv-SE"/>
              <a:t>Informera om och utveckla arbete med LONA (lokala naturvårdsbidrag). </a:t>
            </a:r>
          </a:p>
          <a:p>
            <a:endParaRPr lang="sv-SE"/>
          </a:p>
        </p:txBody>
      </p:sp>
      <p:sp>
        <p:nvSpPr>
          <p:cNvPr id="4" name="Platshållare för bildnummer 3"/>
          <p:cNvSpPr>
            <a:spLocks noGrp="1"/>
          </p:cNvSpPr>
          <p:nvPr>
            <p:ph type="sldNum" sz="quarter" idx="5"/>
          </p:nvPr>
        </p:nvSpPr>
        <p:spPr/>
        <p:txBody>
          <a:bodyPr/>
          <a:lstStyle/>
          <a:p>
            <a:fld id="{97AE7156-62F3-4CA3-9C03-D68BF7374B4F}" type="slidenum">
              <a:rPr lang="sv-SE" smtClean="0"/>
              <a:t>24</a:t>
            </a:fld>
            <a:endParaRPr lang="sv-SE"/>
          </a:p>
        </p:txBody>
      </p:sp>
    </p:spTree>
    <p:extLst>
      <p:ext uri="{BB962C8B-B14F-4D97-AF65-F5344CB8AC3E}">
        <p14:creationId xmlns:p14="http://schemas.microsoft.com/office/powerpoint/2010/main" val="637012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a:t>Kartlägg och analysera natur värdefull för friluftsliv. (Enligt förslag som tas upp i denna presentation.)</a:t>
            </a:r>
          </a:p>
          <a:p>
            <a:pPr marL="171450" lvl="0" indent="-171450">
              <a:buFont typeface="Arial" panose="020B0604020202020204" pitchFamily="34" charset="0"/>
              <a:buChar char="•"/>
            </a:pPr>
            <a:r>
              <a:rPr lang="sv-SE"/>
              <a:t>Tillgängliggör kunskaps- och planeringsunderlag för olika aktörer, ex kopplat till jord- och skogsbruk. </a:t>
            </a:r>
          </a:p>
          <a:p>
            <a:pPr marL="171450" lvl="0" indent="-171450">
              <a:buFont typeface="Arial" panose="020B0604020202020204" pitchFamily="34" charset="0"/>
              <a:buChar char="•"/>
            </a:pPr>
            <a:r>
              <a:rPr lang="sv-SE"/>
              <a:t>Genomför besökar- och brukarstudier.</a:t>
            </a:r>
          </a:p>
          <a:p>
            <a:pPr marL="171450" indent="-171450">
              <a:buFont typeface="Arial" panose="020B0604020202020204" pitchFamily="34" charset="0"/>
              <a:buChar char="•"/>
            </a:pPr>
            <a:r>
              <a:rPr lang="sv-SE"/>
              <a:t>Erbjud utbildningar om friluftsliv för politiker och tjänstemän, markägare, entreprenörer och allmänhet.</a:t>
            </a:r>
          </a:p>
          <a:p>
            <a:endParaRPr lang="sv-SE"/>
          </a:p>
        </p:txBody>
      </p:sp>
      <p:sp>
        <p:nvSpPr>
          <p:cNvPr id="4" name="Platshållare för bildnummer 3"/>
          <p:cNvSpPr>
            <a:spLocks noGrp="1"/>
          </p:cNvSpPr>
          <p:nvPr>
            <p:ph type="sldNum" sz="quarter" idx="5"/>
          </p:nvPr>
        </p:nvSpPr>
        <p:spPr/>
        <p:txBody>
          <a:bodyPr/>
          <a:lstStyle/>
          <a:p>
            <a:fld id="{97AE7156-62F3-4CA3-9C03-D68BF7374B4F}" type="slidenum">
              <a:rPr lang="sv-SE" smtClean="0"/>
              <a:t>25</a:t>
            </a:fld>
            <a:endParaRPr lang="sv-SE"/>
          </a:p>
        </p:txBody>
      </p:sp>
    </p:spTree>
    <p:extLst>
      <p:ext uri="{BB962C8B-B14F-4D97-AF65-F5344CB8AC3E}">
        <p14:creationId xmlns:p14="http://schemas.microsoft.com/office/powerpoint/2010/main" val="2024024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På</a:t>
            </a:r>
            <a:r>
              <a:rPr lang="en-US" dirty="0">
                <a:cs typeface="Calibri"/>
              </a:rPr>
              <a:t> </a:t>
            </a:r>
            <a:r>
              <a:rPr lang="en-US" dirty="0" err="1">
                <a:cs typeface="Calibri"/>
              </a:rPr>
              <a:t>Naturvårdsverkets</a:t>
            </a:r>
            <a:r>
              <a:rPr lang="en-US" dirty="0">
                <a:cs typeface="Calibri"/>
              </a:rPr>
              <a:t> </a:t>
            </a:r>
            <a:r>
              <a:rPr lang="en-US" dirty="0" err="1">
                <a:cs typeface="Calibri"/>
              </a:rPr>
              <a:t>webb</a:t>
            </a:r>
            <a:r>
              <a:rPr lang="en-US" dirty="0">
                <a:cs typeface="Calibri"/>
              </a:rPr>
              <a:t> </a:t>
            </a:r>
            <a:r>
              <a:rPr lang="en-US" dirty="0" err="1">
                <a:cs typeface="Calibri"/>
              </a:rPr>
              <a:t>finns</a:t>
            </a:r>
            <a:r>
              <a:rPr lang="en-US" dirty="0">
                <a:cs typeface="Calibri"/>
              </a:rPr>
              <a:t> information </a:t>
            </a:r>
            <a:r>
              <a:rPr lang="en-US" dirty="0" err="1">
                <a:cs typeface="Calibri"/>
              </a:rPr>
              <a:t>att</a:t>
            </a:r>
            <a:r>
              <a:rPr lang="en-US" dirty="0">
                <a:cs typeface="Calibri"/>
              </a:rPr>
              <a:t> ta del av om </a:t>
            </a:r>
            <a:r>
              <a:rPr lang="en-US" dirty="0" err="1">
                <a:cs typeface="Calibri"/>
              </a:rPr>
              <a:t>vad</a:t>
            </a:r>
            <a:r>
              <a:rPr lang="en-US" dirty="0">
                <a:cs typeface="Calibri"/>
              </a:rPr>
              <a:t> </a:t>
            </a:r>
            <a:r>
              <a:rPr lang="en-US" dirty="0" err="1">
                <a:cs typeface="Calibri"/>
              </a:rPr>
              <a:t>grön</a:t>
            </a:r>
            <a:r>
              <a:rPr lang="en-US" dirty="0">
                <a:cs typeface="Calibri"/>
              </a:rPr>
              <a:t> </a:t>
            </a:r>
            <a:r>
              <a:rPr lang="en-US" dirty="0" err="1">
                <a:cs typeface="Calibri"/>
              </a:rPr>
              <a:t>infrastruktur</a:t>
            </a:r>
            <a:r>
              <a:rPr lang="en-US" dirty="0">
                <a:cs typeface="Calibri"/>
              </a:rPr>
              <a:t> och </a:t>
            </a:r>
            <a:r>
              <a:rPr lang="en-US" dirty="0" err="1">
                <a:cs typeface="Calibri"/>
              </a:rPr>
              <a:t>friluftsliv</a:t>
            </a:r>
            <a:r>
              <a:rPr lang="en-US" dirty="0">
                <a:cs typeface="Calibri"/>
              </a:rPr>
              <a:t> </a:t>
            </a:r>
            <a:r>
              <a:rPr lang="en-US" dirty="0" err="1">
                <a:cs typeface="Calibri"/>
              </a:rPr>
              <a:t>är</a:t>
            </a:r>
            <a:r>
              <a:rPr lang="en-US" dirty="0">
                <a:cs typeface="Calibri"/>
              </a:rPr>
              <a:t> och </a:t>
            </a:r>
            <a:r>
              <a:rPr lang="en-US" dirty="0" err="1">
                <a:cs typeface="Calibri"/>
              </a:rPr>
              <a:t>hur</a:t>
            </a:r>
            <a:r>
              <a:rPr lang="en-US" dirty="0">
                <a:cs typeface="Calibri"/>
              </a:rPr>
              <a:t> man </a:t>
            </a:r>
            <a:r>
              <a:rPr lang="en-US" dirty="0" err="1">
                <a:cs typeface="Calibri"/>
              </a:rPr>
              <a:t>kan</a:t>
            </a:r>
            <a:r>
              <a:rPr lang="en-US" dirty="0">
                <a:cs typeface="Calibri"/>
              </a:rPr>
              <a:t> </a:t>
            </a:r>
            <a:r>
              <a:rPr lang="en-US" dirty="0" err="1">
                <a:cs typeface="Calibri"/>
              </a:rPr>
              <a:t>arbeta</a:t>
            </a:r>
            <a:r>
              <a:rPr lang="en-US" dirty="0">
                <a:cs typeface="Calibri"/>
              </a:rPr>
              <a:t> med </a:t>
            </a:r>
            <a:r>
              <a:rPr lang="en-US" dirty="0" err="1">
                <a:cs typeface="Calibri"/>
              </a:rPr>
              <a:t>frågorna</a:t>
            </a:r>
            <a:r>
              <a:rPr lang="en-US" dirty="0">
                <a:cs typeface="Calibri"/>
              </a:rPr>
              <a:t>. </a:t>
            </a:r>
          </a:p>
          <a:p>
            <a:endParaRPr lang="en-US" dirty="0">
              <a:cs typeface="Calibri"/>
            </a:endParaRPr>
          </a:p>
          <a:p>
            <a:r>
              <a:rPr lang="sv-SE" sz="1200" kern="1200" dirty="0">
                <a:solidFill>
                  <a:schemeClr val="tx1"/>
                </a:solidFill>
                <a:effectLst/>
                <a:latin typeface="+mn-lt"/>
                <a:ea typeface="+mn-ea"/>
                <a:cs typeface="+mn-cs"/>
              </a:rPr>
              <a:t>Det finns en samordnare för grön infrastruktur och en samordnare för friluftsliv på de flesta länsstyrelser. Många kommuner har också friluftssamordnare eller motsvarande.</a:t>
            </a:r>
            <a:br>
              <a:rPr lang="sv-SE" sz="1200" kern="1200" dirty="0">
                <a:solidFill>
                  <a:schemeClr val="tx1"/>
                </a:solidFill>
                <a:effectLst/>
                <a:latin typeface="+mn-lt"/>
                <a:ea typeface="+mn-ea"/>
                <a:cs typeface="+mn-cs"/>
              </a:rPr>
            </a:br>
            <a:endParaRPr lang="en-US" dirty="0">
              <a:cs typeface="Calibri"/>
            </a:endParaRPr>
          </a:p>
          <a:p>
            <a:r>
              <a:rPr lang="sv-SE" dirty="0"/>
              <a:t>Vägledningar, se ex: </a:t>
            </a:r>
          </a:p>
          <a:p>
            <a:endParaRPr lang="sv-SE" dirty="0"/>
          </a:p>
          <a:p>
            <a:r>
              <a:rPr lang="sv-SE" dirty="0"/>
              <a:t>http://www.naturvardsverket.se/Stod-i-miljoarbetet/Vagledningar/Samhallsplanering/Gron-infrastruktur/</a:t>
            </a:r>
          </a:p>
          <a:p>
            <a:endParaRPr lang="sv-SE" dirty="0"/>
          </a:p>
          <a:p>
            <a:r>
              <a:rPr lang="sv-SE" dirty="0"/>
              <a:t>http://www.naturvardsverket.se/Stod-i-miljoarbetet/Vagledningar/Friluftsliv/Kommunal-friluftslivsplanering/</a:t>
            </a:r>
          </a:p>
          <a:p>
            <a:endParaRPr lang="sv-SE" dirty="0"/>
          </a:p>
          <a:p>
            <a:r>
              <a:rPr lang="sv-SE" dirty="0"/>
              <a:t>http://www.naturvardsverket.se/Stod-i-miljoarbetet/Vagledningar/Friluftsliv/Kartlagga-naturomraden/</a:t>
            </a:r>
          </a:p>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t>26</a:t>
            </a:fld>
            <a:endParaRPr lang="sv-SE"/>
          </a:p>
        </p:txBody>
      </p:sp>
    </p:spTree>
    <p:extLst>
      <p:ext uri="{BB962C8B-B14F-4D97-AF65-F5344CB8AC3E}">
        <p14:creationId xmlns:p14="http://schemas.microsoft.com/office/powerpoint/2010/main" val="3205920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Denna bild anpassas beroende på målgrupp och syfte med presentationen.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r>
              <a:rPr lang="sv-SE" sz="1200" kern="1200" dirty="0">
                <a:solidFill>
                  <a:schemeClr val="tx1"/>
                </a:solidFill>
                <a:effectLst/>
                <a:latin typeface="+mn-lt"/>
                <a:ea typeface="+mn-ea"/>
                <a:cs typeface="+mn-cs"/>
              </a:rPr>
              <a:t>Många av de åtgärder vi nu gått igenom kräver samverkan mellan i första hand länsstyrelse, kommun och markägare, både vid utveckling och genomförande. Hur går vi vidare tillsammans för att främja friluftsliv?</a:t>
            </a:r>
          </a:p>
        </p:txBody>
      </p:sp>
      <p:sp>
        <p:nvSpPr>
          <p:cNvPr id="4" name="Platshållare för bildnummer 3"/>
          <p:cNvSpPr>
            <a:spLocks noGrp="1"/>
          </p:cNvSpPr>
          <p:nvPr>
            <p:ph type="sldNum" sz="quarter" idx="5"/>
          </p:nvPr>
        </p:nvSpPr>
        <p:spPr/>
        <p:txBody>
          <a:bodyPr/>
          <a:lstStyle/>
          <a:p>
            <a:fld id="{97AE7156-62F3-4CA3-9C03-D68BF7374B4F}" type="slidenum">
              <a:rPr lang="sv-SE" smtClean="0"/>
              <a:t>27</a:t>
            </a:fld>
            <a:endParaRPr lang="sv-SE"/>
          </a:p>
        </p:txBody>
      </p:sp>
    </p:spTree>
    <p:extLst>
      <p:ext uri="{BB962C8B-B14F-4D97-AF65-F5344CB8AC3E}">
        <p14:creationId xmlns:p14="http://schemas.microsoft.com/office/powerpoint/2010/main" val="152671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defRPr/>
            </a:pPr>
            <a:r>
              <a:rPr lang="en-US" sz="1200" b="0" i="0" kern="1200" err="1">
                <a:solidFill>
                  <a:schemeClr val="tx1"/>
                </a:solidFill>
                <a:effectLst/>
                <a:latin typeface="+mn-lt"/>
                <a:cs typeface="Calibri"/>
              </a:rPr>
              <a:t>Bilden</a:t>
            </a:r>
            <a:r>
              <a:rPr lang="en-US" sz="1200" b="0" i="0" kern="1200">
                <a:solidFill>
                  <a:schemeClr val="tx1"/>
                </a:solidFill>
                <a:effectLst/>
                <a:latin typeface="+mn-lt"/>
                <a:cs typeface="Calibri"/>
              </a:rPr>
              <a:t> </a:t>
            </a:r>
            <a:r>
              <a:rPr lang="en-US" sz="1200" b="0" i="0" kern="1200" err="1">
                <a:solidFill>
                  <a:schemeClr val="tx1"/>
                </a:solidFill>
                <a:effectLst/>
                <a:latin typeface="+mn-lt"/>
                <a:cs typeface="Calibri"/>
              </a:rPr>
              <a:t>visar</a:t>
            </a:r>
            <a:r>
              <a:rPr lang="en-US" sz="1200" b="0" i="0" kern="1200">
                <a:solidFill>
                  <a:schemeClr val="tx1"/>
                </a:solidFill>
                <a:effectLst/>
                <a:latin typeface="+mn-lt"/>
                <a:cs typeface="Calibri"/>
              </a:rPr>
              <a:t> </a:t>
            </a:r>
            <a:r>
              <a:rPr lang="en-US" sz="1200" b="0" i="0" kern="1200" err="1">
                <a:solidFill>
                  <a:schemeClr val="tx1"/>
                </a:solidFill>
                <a:effectLst/>
                <a:latin typeface="+mn-lt"/>
                <a:cs typeface="Calibri"/>
              </a:rPr>
              <a:t>humlans</a:t>
            </a:r>
            <a:r>
              <a:rPr lang="en-US" sz="1200" b="0" i="0" kern="1200">
                <a:solidFill>
                  <a:schemeClr val="tx1"/>
                </a:solidFill>
                <a:effectLst/>
                <a:latin typeface="+mn-lt"/>
                <a:cs typeface="Calibri"/>
              </a:rPr>
              <a:t> </a:t>
            </a:r>
            <a:r>
              <a:rPr lang="en-US" sz="1200" b="0" i="0" kern="1200" err="1">
                <a:solidFill>
                  <a:schemeClr val="tx1"/>
                </a:solidFill>
                <a:effectLst/>
                <a:latin typeface="+mn-lt"/>
                <a:cs typeface="Calibri"/>
              </a:rPr>
              <a:t>behov</a:t>
            </a:r>
            <a:r>
              <a:rPr lang="en-US" sz="1200" b="0" i="0" kern="1200">
                <a:solidFill>
                  <a:schemeClr val="tx1"/>
                </a:solidFill>
                <a:effectLst/>
                <a:latin typeface="+mn-lt"/>
                <a:cs typeface="Calibri"/>
              </a:rPr>
              <a:t> av </a:t>
            </a:r>
            <a:r>
              <a:rPr lang="en-US" sz="1200" b="0" i="0" kern="1200" err="1">
                <a:solidFill>
                  <a:schemeClr val="tx1"/>
                </a:solidFill>
                <a:effectLst/>
                <a:latin typeface="+mn-lt"/>
                <a:cs typeface="Calibri"/>
              </a:rPr>
              <a:t>grön</a:t>
            </a:r>
            <a:r>
              <a:rPr lang="en-US" sz="1200" b="0" i="0" kern="1200">
                <a:solidFill>
                  <a:schemeClr val="tx1"/>
                </a:solidFill>
                <a:effectLst/>
                <a:latin typeface="+mn-lt"/>
                <a:cs typeface="Calibri"/>
              </a:rPr>
              <a:t> </a:t>
            </a:r>
            <a:r>
              <a:rPr lang="en-US" sz="1200" b="0" i="0" kern="1200" err="1">
                <a:solidFill>
                  <a:schemeClr val="tx1"/>
                </a:solidFill>
                <a:effectLst/>
                <a:latin typeface="+mn-lt"/>
                <a:cs typeface="Calibri"/>
              </a:rPr>
              <a:t>infrastruktur</a:t>
            </a:r>
            <a:r>
              <a:rPr lang="en-US" sz="1200" b="0" i="0" kern="1200">
                <a:solidFill>
                  <a:schemeClr val="tx1"/>
                </a:solidFill>
                <a:effectLst/>
                <a:latin typeface="+mn-lt"/>
                <a:cs typeface="Calibri"/>
              </a:rPr>
              <a:t> i </a:t>
            </a:r>
            <a:r>
              <a:rPr lang="en-US" sz="1200" b="0" i="0" kern="1200" err="1">
                <a:solidFill>
                  <a:schemeClr val="tx1"/>
                </a:solidFill>
                <a:effectLst/>
                <a:latin typeface="+mn-lt"/>
                <a:cs typeface="Calibri"/>
              </a:rPr>
              <a:t>landskapet</a:t>
            </a:r>
            <a:r>
              <a:rPr lang="en-US" sz="1200" b="0" i="0" kern="1200">
                <a:solidFill>
                  <a:schemeClr val="tx1"/>
                </a:solidFill>
                <a:effectLst/>
                <a:latin typeface="+mn-lt"/>
                <a:cs typeface="Calibri"/>
              </a:rPr>
              <a:t>.</a:t>
            </a:r>
            <a:r>
              <a:rPr lang="en-US" sz="1200" b="1" i="0" kern="1200">
                <a:solidFill>
                  <a:schemeClr val="tx1"/>
                </a:solidFill>
                <a:effectLst/>
                <a:latin typeface="+mn-lt"/>
                <a:cs typeface="Calibri"/>
              </a:rPr>
              <a:t> </a:t>
            </a:r>
          </a:p>
        </p:txBody>
      </p:sp>
      <p:sp>
        <p:nvSpPr>
          <p:cNvPr id="4" name="Platshållare för bildnummer 3"/>
          <p:cNvSpPr>
            <a:spLocks noGrp="1"/>
          </p:cNvSpPr>
          <p:nvPr>
            <p:ph type="sldNum" sz="quarter" idx="10"/>
          </p:nvPr>
        </p:nvSpPr>
        <p:spPr/>
        <p:txBody>
          <a:bodyPr/>
          <a:lstStyle/>
          <a:p>
            <a:fld id="{97AE7156-62F3-4CA3-9C03-D68BF7374B4F}" type="slidenum">
              <a:rPr lang="sv-SE" smtClean="0"/>
              <a:t>3</a:t>
            </a:fld>
            <a:endParaRPr lang="sv-SE"/>
          </a:p>
        </p:txBody>
      </p:sp>
    </p:spTree>
    <p:extLst>
      <p:ext uri="{BB962C8B-B14F-4D97-AF65-F5344CB8AC3E}">
        <p14:creationId xmlns:p14="http://schemas.microsoft.com/office/powerpoint/2010/main" val="14786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Att arbeta med ett landskapsperspektiv innebär att se alla enskilda mark- och vattenområden som pusselbitar i landskapet, där varje enskild bit kan bidra till helheten. Tillsammans bildar alla delar ett nätverk – dvs en grön infrastruktur. ​ </a:t>
            </a:r>
          </a:p>
          <a:p>
            <a:endParaRPr lang="sv-SE" sz="1200"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Grundläggande för friluftslivet är att det finns någon form av natur- eller kulturlandskap att vara i. Grön infrastruktur kan alltså ses som arenan för friluftsliv. I landskapet ska ett stort antal olika verksamheter samsas och friluftsliv är en av dessa verksamheter. </a:t>
            </a:r>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4</a:t>
            </a:fld>
            <a:endParaRPr lang="sv-SE"/>
          </a:p>
        </p:txBody>
      </p:sp>
    </p:spTree>
    <p:extLst>
      <p:ext uri="{BB962C8B-B14F-4D97-AF65-F5344CB8AC3E}">
        <p14:creationId xmlns:p14="http://schemas.microsoft.com/office/powerpoint/2010/main" val="6210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Även om det finns en del kunskap så saknas en hel del kunskapsunderlag om friluftsliv, både på lokal, regional och nationell nivå. Frågor som vi behöver svara på kan vara: Vilka förutsättningar finns i länet/kommunen för att utveckla friluftslivet? Är friluftslivet tillgängligt för alla? Hur påverkas friluftslivet av byggande av nya bostäder och vägar eller av jord- och skogsbruk? Var finns det konflikter mellan olika former av friluftsliv eller mellan friluftsliv och andra intressen? Hur förändras förutsättningarna för friluftsliv över tid?</a:t>
            </a:r>
            <a:r>
              <a:rPr lang="sv-SE" dirty="0"/>
              <a:t> </a:t>
            </a:r>
            <a:endParaRPr lang="sv-SE" sz="1200" kern="1200" dirty="0">
              <a:solidFill>
                <a:srgbClr val="FF0000"/>
              </a:solidFill>
              <a:effectLst/>
              <a:latin typeface="+mn-lt"/>
              <a:ea typeface="+mn-ea"/>
              <a:cs typeface="+mn-cs"/>
            </a:endParaRPr>
          </a:p>
          <a:p>
            <a:r>
              <a:rPr lang="sv-SE" sz="1200" kern="1200" dirty="0">
                <a:solidFill>
                  <a:schemeClr val="tx1"/>
                </a:solidFill>
                <a:effectLst/>
                <a:latin typeface="+mn-lt"/>
                <a:ea typeface="+mn-ea"/>
                <a:cs typeface="+mn-cs"/>
              </a:rPr>
              <a:t> </a:t>
            </a:r>
            <a:endParaRPr lang="sv-SE" sz="1200" kern="1200" dirty="0">
              <a:solidFill>
                <a:schemeClr val="tx1"/>
              </a:solidFill>
              <a:effectLst/>
              <a:latin typeface="+mn-lt"/>
              <a:cs typeface="Calibri"/>
            </a:endParaRPr>
          </a:p>
          <a:p>
            <a:r>
              <a:rPr lang="sv-SE" sz="1200" kern="1200" dirty="0">
                <a:solidFill>
                  <a:schemeClr val="tx1"/>
                </a:solidFill>
                <a:effectLst/>
                <a:latin typeface="+mn-lt"/>
                <a:ea typeface="+mn-ea"/>
                <a:cs typeface="+mn-cs"/>
              </a:rPr>
              <a:t>För att ta reda på detta behövs olika former av kunskapsunderlag. Arbetet med grön infrastruktur innebär att olika kunskaps- och planeringsunderlag samlas i </a:t>
            </a:r>
            <a:r>
              <a:rPr lang="sv-SE" sz="1200" kern="1200" dirty="0" err="1">
                <a:solidFill>
                  <a:schemeClr val="tx1"/>
                </a:solidFill>
                <a:effectLst/>
                <a:latin typeface="+mn-lt"/>
                <a:ea typeface="+mn-ea"/>
                <a:cs typeface="+mn-cs"/>
              </a:rPr>
              <a:t>sk</a:t>
            </a:r>
            <a:r>
              <a:rPr lang="sv-SE" sz="1200" kern="1200" dirty="0">
                <a:solidFill>
                  <a:schemeClr val="tx1"/>
                </a:solidFill>
                <a:effectLst/>
                <a:latin typeface="+mn-lt"/>
                <a:ea typeface="+mn-ea"/>
                <a:cs typeface="+mn-cs"/>
              </a:rPr>
              <a:t> regionala handlingsplaner. Handlingsplanerna kan användas som underlag i många olika sammanhang:</a:t>
            </a:r>
            <a:endParaRPr lang="sv-SE" sz="1200" kern="1200" dirty="0">
              <a:solidFill>
                <a:schemeClr val="tx1"/>
              </a:solidFill>
              <a:effectLst/>
              <a:latin typeface="+mn-lt"/>
              <a:cs typeface="Calibri"/>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Underlag för kommunal planering…</a:t>
            </a:r>
            <a:endParaRPr lang="sv-SE" sz="1200" kern="1200" dirty="0">
              <a:solidFill>
                <a:schemeClr val="tx1"/>
              </a:solidFill>
              <a:effectLst/>
              <a:latin typeface="+mn-lt"/>
              <a:cs typeface="Calibri"/>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Samråd, tillstånds-….</a:t>
            </a:r>
            <a:endParaRPr lang="sv-SE" sz="1200" kern="1200" dirty="0">
              <a:solidFill>
                <a:schemeClr val="tx1"/>
              </a:solidFill>
              <a:effectLst/>
              <a:latin typeface="+mn-lt"/>
              <a:cs typeface="Calibri"/>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Hänsyn vid…</a:t>
            </a:r>
            <a:endParaRPr lang="sv-SE" sz="1200" kern="1200" dirty="0">
              <a:solidFill>
                <a:schemeClr val="tx1"/>
              </a:solidFill>
              <a:effectLst/>
              <a:latin typeface="+mn-lt"/>
              <a:cs typeface="Calibri"/>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Osv</a:t>
            </a:r>
          </a:p>
          <a:p>
            <a:pPr marL="17145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kern="1200" dirty="0">
                <a:solidFill>
                  <a:schemeClr val="tx1"/>
                </a:solidFill>
                <a:effectLst/>
                <a:latin typeface="+mn-lt"/>
                <a:ea typeface="+mn-ea"/>
                <a:cs typeface="+mn-cs"/>
              </a:rPr>
              <a:t>Genom länsstyrelsernas regionala handlingsplaner för grön infrastruktur kan åtgärder genomföras i dialog och samverkan med olika aktörer  utifrån ett landskapsperspektiv. På så sätt stärks grön infrastruktur i landskapen. </a:t>
            </a:r>
          </a:p>
          <a:p>
            <a:pPr marL="0" indent="0">
              <a:buFont typeface="Arial" panose="020B0604020202020204" pitchFamily="34" charset="0"/>
              <a:buNone/>
            </a:pPr>
            <a:endParaRPr lang="sv-SE" sz="1200" kern="1200" dirty="0">
              <a:solidFill>
                <a:schemeClr val="tx1"/>
              </a:solidFill>
              <a:effectLst/>
              <a:latin typeface="+mn-lt"/>
              <a:cs typeface="Calibri"/>
            </a:endParaRPr>
          </a:p>
        </p:txBody>
      </p:sp>
      <p:sp>
        <p:nvSpPr>
          <p:cNvPr id="4" name="Platshållare för bildnummer 3"/>
          <p:cNvSpPr>
            <a:spLocks noGrp="1"/>
          </p:cNvSpPr>
          <p:nvPr>
            <p:ph type="sldNum" sz="quarter" idx="10"/>
          </p:nvPr>
        </p:nvSpPr>
        <p:spPr/>
        <p:txBody>
          <a:bodyPr/>
          <a:lstStyle/>
          <a:p>
            <a:fld id="{97AE7156-62F3-4CA3-9C03-D68BF7374B4F}" type="slidenum">
              <a:rPr lang="sv-SE" smtClean="0"/>
              <a:t>5</a:t>
            </a:fld>
            <a:endParaRPr lang="sv-SE"/>
          </a:p>
        </p:txBody>
      </p:sp>
    </p:spTree>
    <p:extLst>
      <p:ext uri="{BB962C8B-B14F-4D97-AF65-F5344CB8AC3E}">
        <p14:creationId xmlns:p14="http://schemas.microsoft.com/office/powerpoint/2010/main" val="93582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Detta är en vanlig definition av begreppet friluftsliv. (Definitionen har sitt ursprung i </a:t>
            </a:r>
            <a:r>
              <a:rPr lang="sv-SE" sz="1200" i="1" kern="1200" dirty="0">
                <a:solidFill>
                  <a:schemeClr val="tx1"/>
                </a:solidFill>
                <a:effectLst/>
                <a:latin typeface="+mn-lt"/>
                <a:ea typeface="+mn-ea"/>
                <a:cs typeface="+mn-cs"/>
              </a:rPr>
              <a:t>Förordning (2010:2008) om statsbidrag till friluftsorganisationer</a:t>
            </a:r>
            <a:r>
              <a:rPr lang="sv-SE" sz="1200" kern="1200" dirty="0">
                <a:solidFill>
                  <a:schemeClr val="tx1"/>
                </a:solidFill>
                <a:effectLst/>
                <a:latin typeface="+mn-lt"/>
                <a:ea typeface="+mn-ea"/>
                <a:cs typeface="+mn-cs"/>
              </a:rPr>
              <a: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Friluftsliv bygger i grunden på ett möte mellan människa och natur. I mötet uppstår en upplevelse som är individuell och skapar värde på olika sätt för olika människor.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Friluftslivet utvecklas ständigt och det går inte att dra någon tydlig gräns för vad som innefattas. Det kan handla om allt från promenader i närmaste skogsdunge till kajakpaddling i avlägsen fjällmiljö. Olika </a:t>
            </a:r>
            <a:r>
              <a:rPr lang="sv-SE" b="0" dirty="0"/>
              <a:t>aktiviteter ger olika former av upplevelser.</a:t>
            </a:r>
            <a:r>
              <a:rPr lang="sv-SE" sz="1200" b="0" kern="1200" dirty="0">
                <a:solidFill>
                  <a:schemeClr val="tx1"/>
                </a:solidFill>
                <a:effectLst/>
                <a:latin typeface="+mn-lt"/>
                <a:ea typeface="+mn-ea"/>
                <a:cs typeface="+mn-cs"/>
              </a:rPr>
              <a:t> Gemensamt är natur- och kulturlandskapet som en arena för friluftsliv och att allemansrätten är en grund för friluftsliv.</a:t>
            </a:r>
            <a:r>
              <a:rPr lang="sv-SE" b="0" dirty="0"/>
              <a:t> </a:t>
            </a:r>
            <a:endParaRPr lang="sv-SE" sz="1200" b="0" kern="1200" dirty="0">
              <a:solidFill>
                <a:schemeClr val="tx1"/>
              </a:solidFill>
              <a:effectLst/>
              <a:latin typeface="+mn-lt"/>
              <a:cs typeface="Calibri"/>
            </a:endParaRPr>
          </a:p>
          <a:p>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Natur som är värdefull för friluftsliv kan ligga både nära och långt borta</a:t>
            </a:r>
            <a:r>
              <a:rPr lang="sv-SE" sz="1200" kern="1200" dirty="0">
                <a:solidFill>
                  <a:schemeClr val="tx1"/>
                </a:solidFill>
                <a:effectLst/>
                <a:latin typeface="+mn-lt"/>
                <a:ea typeface="+mn-ea"/>
                <a:cs typeface="+mn-cs"/>
              </a:rPr>
              <a:t> och vara både påverkad och opåverkad av människan. Både staden med dess parker och grönstråk, skogen, odlingslandskapet, ängs- och hagmarker, vattnet, fornlämningsområden och andra kulturmiljöer är viktiga arenor för friluftsliv.</a:t>
            </a:r>
            <a:r>
              <a:rPr lang="sv-SE" dirty="0"/>
              <a:t> </a:t>
            </a:r>
            <a:endParaRPr lang="sv-SE" sz="1200" kern="1200" dirty="0">
              <a:solidFill>
                <a:schemeClr val="tx1"/>
              </a:solidFill>
              <a:effectLst/>
              <a:latin typeface="+mn-lt"/>
              <a:cs typeface="Calibri"/>
            </a:endParaRPr>
          </a:p>
          <a:p>
            <a:r>
              <a:rPr lang="sv-SE" sz="1200" b="0" kern="1200" dirty="0">
                <a:solidFill>
                  <a:schemeClr val="tx1"/>
                </a:solidFill>
                <a:effectLst/>
                <a:latin typeface="+mn-lt"/>
                <a:ea typeface="+mn-ea"/>
                <a:cs typeface="+mn-cs"/>
              </a:rPr>
              <a:t>Vissa former av friluftsliv går utöver allemansrätten</a:t>
            </a:r>
            <a:r>
              <a:rPr lang="sv-SE" b="0" dirty="0"/>
              <a:t> och regleras genom annan lagstiftning </a:t>
            </a:r>
            <a:r>
              <a:rPr lang="sv-SE" sz="1200" b="0" kern="1200" dirty="0">
                <a:solidFill>
                  <a:schemeClr val="tx1"/>
                </a:solidFill>
                <a:effectLst/>
                <a:latin typeface="+mn-lt"/>
                <a:ea typeface="+mn-ea"/>
                <a:cs typeface="+mn-cs"/>
              </a:rPr>
              <a:t>, till exempel fiske, jakt och </a:t>
            </a:r>
            <a:r>
              <a:rPr lang="sv-SE" sz="1200" b="0" kern="1200" dirty="0" err="1">
                <a:solidFill>
                  <a:schemeClr val="tx1"/>
                </a:solidFill>
                <a:effectLst/>
                <a:latin typeface="+mn-lt"/>
                <a:ea typeface="+mn-ea"/>
                <a:cs typeface="+mn-cs"/>
              </a:rPr>
              <a:t>färdsel</a:t>
            </a:r>
            <a:r>
              <a:rPr lang="sv-SE" sz="1200" b="0" kern="1200" dirty="0">
                <a:solidFill>
                  <a:schemeClr val="tx1"/>
                </a:solidFill>
                <a:effectLst/>
                <a:latin typeface="+mn-lt"/>
                <a:ea typeface="+mn-ea"/>
                <a:cs typeface="+mn-cs"/>
              </a:rPr>
              <a:t> med motordrivna fordon </a:t>
            </a:r>
            <a:r>
              <a:rPr lang="sv-SE" sz="1200" kern="1200" dirty="0">
                <a:solidFill>
                  <a:schemeClr val="tx1"/>
                </a:solidFill>
                <a:effectLst/>
                <a:latin typeface="+mn-lt"/>
                <a:ea typeface="+mn-ea"/>
                <a:cs typeface="+mn-cs"/>
              </a:rPr>
              <a:t>(exempelvis skoterkörning).</a:t>
            </a:r>
          </a:p>
        </p:txBody>
      </p:sp>
      <p:sp>
        <p:nvSpPr>
          <p:cNvPr id="4" name="Platshållare för bildnummer 3"/>
          <p:cNvSpPr>
            <a:spLocks noGrp="1"/>
          </p:cNvSpPr>
          <p:nvPr>
            <p:ph type="sldNum" sz="quarter" idx="10"/>
          </p:nvPr>
        </p:nvSpPr>
        <p:spPr/>
        <p:txBody>
          <a:bodyPr/>
          <a:lstStyle/>
          <a:p>
            <a:fld id="{97AE7156-62F3-4CA3-9C03-D68BF7374B4F}" type="slidenum">
              <a:rPr lang="sv-SE" smtClean="0"/>
              <a:t>6</a:t>
            </a:fld>
            <a:endParaRPr lang="sv-SE"/>
          </a:p>
        </p:txBody>
      </p:sp>
    </p:spTree>
    <p:extLst>
      <p:ext uri="{BB962C8B-B14F-4D97-AF65-F5344CB8AC3E}">
        <p14:creationId xmlns:p14="http://schemas.microsoft.com/office/powerpoint/2010/main" val="407353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Befintlig statistik antyder att mängden friluftslivsutövande varit relativt stabilt de senaste 30 åren, även om det troligtvis skett en viss minskning av det organiserade friluftslivet.</a:t>
            </a:r>
            <a:r>
              <a:rPr lang="sv-SE" dirty="0"/>
              <a:t> Det</a:t>
            </a:r>
            <a:r>
              <a:rPr lang="sv-SE" sz="1200" kern="1200" dirty="0">
                <a:solidFill>
                  <a:schemeClr val="tx1"/>
                </a:solidFill>
                <a:effectLst/>
                <a:latin typeface="+mn-lt"/>
                <a:ea typeface="+mn-ea"/>
                <a:cs typeface="+mn-cs"/>
              </a:rPr>
              <a:t> saknas statistik avseende barns (0-16 år) friluftslivsutövande. Även statistik avseende vuxna omfattar generellt sett ett väldigt begränsat antal aktiviteter.</a:t>
            </a:r>
            <a:r>
              <a:rPr lang="sv-SE" dirty="0"/>
              <a:t> </a:t>
            </a:r>
          </a:p>
          <a:p>
            <a:endParaRPr lang="sv-SE" b="0" dirty="0"/>
          </a:p>
          <a:p>
            <a:r>
              <a:rPr lang="sv-SE" sz="1200" b="0" i="0" u="none" strike="noStrike" kern="1200" baseline="0" dirty="0">
                <a:solidFill>
                  <a:schemeClr val="tx1"/>
                </a:solidFill>
                <a:latin typeface="+mn-lt"/>
                <a:ea typeface="+mn-ea"/>
                <a:cs typeface="+mn-cs"/>
              </a:rPr>
              <a:t>Statistiken visar att det finns variationer i utövandet mellan olika grupper i befolkningen beroende på kön, inkomst, ålder, bakgrund, bostadsort m.m. Det är vanligare med friluftsliv om man har en högre utbildning, bor på landsbygden eller i mindre tätort eller om båda ens föräldrar är födda i Sverige.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Tidsbrist lyfts fram som ett viktigt hinder för utövande av friluftsaktiviteter. Många upplever också i någon grad brist på lämpliga platser eller områden för att ägna sig åt friluftsaktiviteter i den utsträckning de önskar. Ytterligare hinder för att komma ut i naturen är exempelvis brist på information, bristande kommunikationer eller att man saknar någon att utöva aktiviteten med.</a:t>
            </a:r>
            <a:r>
              <a:rPr lang="sv-SE" dirty="0"/>
              <a:t> </a:t>
            </a:r>
          </a:p>
          <a:p>
            <a:endParaRPr lang="sv-SE" sz="1200" kern="1200" dirty="0">
              <a:solidFill>
                <a:schemeClr val="tx1"/>
              </a:solidFill>
              <a:effectLst/>
              <a:latin typeface="+mn-lt"/>
              <a:cs typeface="Calibri"/>
            </a:endParaRPr>
          </a:p>
          <a:p>
            <a:r>
              <a:rPr lang="sv-SE" b="0" dirty="0"/>
              <a:t>Läs mer i Uppföljning av målen för friluftslivspolitiken 2019, http://www.naturvardsverket.se/Documents/publikationer6400/978-91-620-6904-9.pdf?pid=25877</a:t>
            </a:r>
          </a:p>
        </p:txBody>
      </p:sp>
      <p:sp>
        <p:nvSpPr>
          <p:cNvPr id="4" name="Platshållare för bildnummer 3"/>
          <p:cNvSpPr>
            <a:spLocks noGrp="1"/>
          </p:cNvSpPr>
          <p:nvPr>
            <p:ph type="sldNum" sz="quarter" idx="5"/>
          </p:nvPr>
        </p:nvSpPr>
        <p:spPr/>
        <p:txBody>
          <a:bodyPr/>
          <a:lstStyle/>
          <a:p>
            <a:fld id="{97AE7156-62F3-4CA3-9C03-D68BF7374B4F}" type="slidenum">
              <a:rPr lang="sv-SE" smtClean="0"/>
              <a:t>7</a:t>
            </a:fld>
            <a:endParaRPr lang="sv-SE"/>
          </a:p>
        </p:txBody>
      </p:sp>
    </p:spTree>
    <p:extLst>
      <p:ext uri="{BB962C8B-B14F-4D97-AF65-F5344CB8AC3E}">
        <p14:creationId xmlns:p14="http://schemas.microsoft.com/office/powerpoint/2010/main" val="330353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Ur </a:t>
            </a:r>
            <a:r>
              <a:rPr lang="sv-SE" sz="1200" b="0" i="0" u="none" strike="noStrike" kern="1200" baseline="0" dirty="0">
                <a:solidFill>
                  <a:schemeClr val="tx1"/>
                </a:solidFill>
                <a:latin typeface="+mn-lt"/>
                <a:ea typeface="+mn-ea"/>
                <a:cs typeface="+mn-cs"/>
              </a:rPr>
              <a:t>regeringens skrivelse 2012/13:51 </a:t>
            </a:r>
            <a:r>
              <a:rPr lang="sv-SE" sz="1200" b="0" i="1" u="none" strike="noStrike" kern="1200" baseline="0" dirty="0">
                <a:solidFill>
                  <a:schemeClr val="tx1"/>
                </a:solidFill>
                <a:latin typeface="+mn-lt"/>
                <a:ea typeface="+mn-ea"/>
                <a:cs typeface="+mn-cs"/>
              </a:rPr>
              <a:t>Mål för friluftslivspolitiken</a:t>
            </a:r>
            <a:r>
              <a:rPr lang="sv-SE" sz="1200" b="0" i="0" u="none" strike="noStrike" kern="1200" baseline="0" dirty="0">
                <a:solidFill>
                  <a:schemeClr val="tx1"/>
                </a:solidFill>
                <a:latin typeface="+mn-lt"/>
                <a:ea typeface="+mn-ea"/>
                <a:cs typeface="+mn-cs"/>
              </a:rPr>
              <a:t>: </a:t>
            </a:r>
            <a:r>
              <a:rPr lang="sv-SE" b="0" dirty="0"/>
              <a:t>”Målet för friluftslivspolitiken är att stödja människors möjligheter att</a:t>
            </a:r>
            <a:r>
              <a:rPr lang="sv-SE" b="0" dirty="0">
                <a:cs typeface="Calibri"/>
              </a:rPr>
              <a:t> </a:t>
            </a:r>
            <a:r>
              <a:rPr lang="sv-SE" b="0" dirty="0"/>
              <a:t>vistas ute i naturen och utöva friluftsliv där allemansrätten är en grund för friluftslivet. Alla människor ska ha möjlighet att få naturupplevelser, välbefinnande, social gemenskap och ökad kunskap om natur och miljö.”</a:t>
            </a:r>
            <a:endParaRPr lang="sv-SE" b="0" dirty="0">
              <a:cs typeface="Calibri"/>
            </a:endParaRPr>
          </a:p>
          <a:p>
            <a:endParaRPr lang="sv-SE" sz="1200" b="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Kopplat till det övergripande målet har regeringen beslutat om tio friluftslivsmål (med preciseringar).</a:t>
            </a:r>
            <a:r>
              <a:rPr lang="sv-SE" dirty="0"/>
              <a:t> </a:t>
            </a:r>
            <a:endParaRPr lang="sv-SE" dirty="0">
              <a:cs typeface="Calibri"/>
            </a:endParaRPr>
          </a:p>
          <a:p>
            <a:r>
              <a:rPr lang="sv-SE" sz="1200" kern="1200" dirty="0">
                <a:solidFill>
                  <a:schemeClr val="tx1"/>
                </a:solidFill>
                <a:effectLst/>
                <a:latin typeface="+mn-lt"/>
                <a:ea typeface="+mn-ea"/>
                <a:cs typeface="+mn-cs"/>
              </a:rPr>
              <a:t> </a:t>
            </a:r>
            <a:endParaRPr lang="sv-SE" sz="1200" kern="1200" dirty="0">
              <a:solidFill>
                <a:schemeClr val="tx1"/>
              </a:solidFill>
              <a:effectLst/>
              <a:latin typeface="+mn-lt"/>
              <a:cs typeface="Calibri"/>
            </a:endParaRPr>
          </a:p>
          <a:p>
            <a:r>
              <a:rPr lang="sv-SE" sz="1200" kern="1200" dirty="0">
                <a:solidFill>
                  <a:schemeClr val="tx1"/>
                </a:solidFill>
                <a:effectLst/>
                <a:latin typeface="+mn-lt"/>
                <a:ea typeface="+mn-ea"/>
                <a:cs typeface="+mn-cs"/>
              </a:rPr>
              <a:t>Målen för friluftslivet utgör en komplettering till de preciseringar om friluftsliv som finns i miljökvalitetsmålen. Åtta av miljökvalitetsmålen innehåller preciseringar kopplade till friluftsliv:</a:t>
            </a:r>
            <a:endParaRPr lang="sv-SE" sz="1200" kern="1200" dirty="0">
              <a:solidFill>
                <a:schemeClr val="tx1"/>
              </a:solidFill>
              <a:effectLst/>
              <a:latin typeface="+mn-lt"/>
              <a:cs typeface="Calibri"/>
            </a:endParaRPr>
          </a:p>
          <a:p>
            <a:r>
              <a:rPr lang="sv-SE" dirty="0"/>
              <a:t> </a:t>
            </a:r>
          </a:p>
          <a:p>
            <a:r>
              <a:rPr lang="sv-SE" sz="1200" kern="1200" dirty="0">
                <a:solidFill>
                  <a:schemeClr val="tx1"/>
                </a:solidFill>
                <a:effectLst/>
                <a:latin typeface="+mn-lt"/>
                <a:ea typeface="+mn-ea"/>
                <a:cs typeface="+mn-cs"/>
              </a:rPr>
              <a:t>- Levande sjöar och vattendrag</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Hav i balans samt levande kust och skärgård</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Myllrande våtmarker</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Levande skogar</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Ett rikt odlingslandskap</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Storslagen fjällmiljö</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God bebyggd miljö</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 Ett rikt växt- och djurliv</a:t>
            </a:r>
            <a:endParaRPr lang="sv-SE" sz="1200" kern="1200" dirty="0">
              <a:solidFill>
                <a:schemeClr val="tx1"/>
              </a:solidFill>
              <a:effectLst/>
              <a:latin typeface="+mn-lt"/>
              <a:cs typeface="Calibri"/>
            </a:endParaRPr>
          </a:p>
          <a:p>
            <a:r>
              <a:rPr lang="sv-SE" sz="1200" kern="1200" dirty="0">
                <a:solidFill>
                  <a:schemeClr val="tx1"/>
                </a:solidFill>
                <a:effectLst/>
                <a:latin typeface="+mn-lt"/>
                <a:ea typeface="+mn-ea"/>
                <a:cs typeface="+mn-cs"/>
              </a:rPr>
              <a:t> </a:t>
            </a:r>
            <a:endParaRPr lang="sv-SE" sz="1200" kern="1200" dirty="0">
              <a:solidFill>
                <a:schemeClr val="tx1"/>
              </a:solidFill>
              <a:effectLst/>
              <a:latin typeface="+mn-lt"/>
              <a:cs typeface="Calibri"/>
            </a:endParaRPr>
          </a:p>
          <a:p>
            <a:r>
              <a:rPr lang="sv-SE" sz="1200" kern="1200" dirty="0">
                <a:solidFill>
                  <a:schemeClr val="tx1"/>
                </a:solidFill>
                <a:effectLst/>
                <a:latin typeface="+mn-lt"/>
                <a:ea typeface="+mn-ea"/>
                <a:cs typeface="+mn-cs"/>
              </a:rPr>
              <a:t>Friluftsliv anknyter även till flera av de globala målen för hållbar utveckling, Agenda 2030. Friluftsliv är en viktig faktor för människors välbefinnande och hälsa (mål 3 om </a:t>
            </a:r>
            <a:r>
              <a:rPr lang="sv-SE" sz="1200" i="1" kern="1200" dirty="0">
                <a:solidFill>
                  <a:schemeClr val="tx1"/>
                </a:solidFill>
                <a:effectLst/>
                <a:latin typeface="+mn-lt"/>
                <a:ea typeface="+mn-ea"/>
                <a:cs typeface="+mn-cs"/>
              </a:rPr>
              <a:t>God hälsa och välbefinnande</a:t>
            </a:r>
            <a:r>
              <a:rPr lang="sv-SE" sz="1200" kern="1200" dirty="0">
                <a:solidFill>
                  <a:schemeClr val="tx1"/>
                </a:solidFill>
                <a:effectLst/>
                <a:latin typeface="+mn-lt"/>
                <a:ea typeface="+mn-ea"/>
                <a:cs typeface="+mn-cs"/>
              </a:rPr>
              <a:t>) och tillgången till gröna miljöer uppmärksammas i mål 11 om </a:t>
            </a:r>
            <a:r>
              <a:rPr lang="sv-SE" sz="1200" i="1" kern="1200" dirty="0">
                <a:solidFill>
                  <a:schemeClr val="tx1"/>
                </a:solidFill>
                <a:effectLst/>
                <a:latin typeface="+mn-lt"/>
                <a:ea typeface="+mn-ea"/>
                <a:cs typeface="+mn-cs"/>
              </a:rPr>
              <a:t>Hållbara städer och samhällen</a:t>
            </a:r>
            <a:r>
              <a:rPr lang="sv-SE" sz="1200" kern="1200" dirty="0">
                <a:solidFill>
                  <a:schemeClr val="tx1"/>
                </a:solidFill>
                <a:effectLst/>
                <a:latin typeface="+mn-lt"/>
                <a:ea typeface="+mn-ea"/>
                <a:cs typeface="+mn-cs"/>
              </a:rPr>
              <a:t>, mål 14 om </a:t>
            </a:r>
            <a:r>
              <a:rPr lang="sv-SE" sz="1200" i="1" kern="1200" dirty="0">
                <a:solidFill>
                  <a:schemeClr val="tx1"/>
                </a:solidFill>
                <a:effectLst/>
                <a:latin typeface="+mn-lt"/>
                <a:ea typeface="+mn-ea"/>
                <a:cs typeface="+mn-cs"/>
              </a:rPr>
              <a:t>Hav och marina resurser</a:t>
            </a:r>
            <a:r>
              <a:rPr lang="sv-SE" sz="1200" kern="1200" dirty="0">
                <a:solidFill>
                  <a:schemeClr val="tx1"/>
                </a:solidFill>
                <a:effectLst/>
                <a:latin typeface="+mn-lt"/>
                <a:ea typeface="+mn-ea"/>
                <a:cs typeface="+mn-cs"/>
              </a:rPr>
              <a:t> och mål 15 om </a:t>
            </a:r>
            <a:r>
              <a:rPr lang="sv-SE" sz="1200" i="1" kern="1200" dirty="0">
                <a:solidFill>
                  <a:schemeClr val="tx1"/>
                </a:solidFill>
                <a:effectLst/>
                <a:latin typeface="+mn-lt"/>
                <a:ea typeface="+mn-ea"/>
                <a:cs typeface="+mn-cs"/>
              </a:rPr>
              <a:t>Ekosystem och biologisk mångfald</a:t>
            </a:r>
            <a:r>
              <a:rPr lang="sv-SE" sz="1200" kern="1200" dirty="0">
                <a:solidFill>
                  <a:schemeClr val="tx1"/>
                </a:solidFill>
                <a:effectLst/>
                <a:latin typeface="+mn-lt"/>
                <a:ea typeface="+mn-ea"/>
                <a:cs typeface="+mn-cs"/>
              </a:rPr>
              <a:t>.</a:t>
            </a:r>
            <a:r>
              <a:rPr lang="sv-SE" dirty="0"/>
              <a:t> </a:t>
            </a:r>
            <a:endParaRPr lang="sv-SE" sz="1200" kern="1200" dirty="0">
              <a:solidFill>
                <a:schemeClr val="tx1"/>
              </a:solidFill>
              <a:effectLst/>
              <a:latin typeface="+mn-lt"/>
              <a:cs typeface="Calibri"/>
            </a:endParaRPr>
          </a:p>
          <a:p>
            <a:r>
              <a:rPr lang="sv-SE" sz="1200" kern="1200" dirty="0">
                <a:solidFill>
                  <a:schemeClr val="tx1"/>
                </a:solidFill>
                <a:effectLst/>
                <a:latin typeface="+mn-lt"/>
                <a:ea typeface="+mn-ea"/>
                <a:cs typeface="+mn-cs"/>
              </a:rPr>
              <a:t> </a:t>
            </a:r>
            <a:endParaRPr lang="sv-SE" sz="1200" kern="1200" dirty="0">
              <a:solidFill>
                <a:schemeClr val="tx1"/>
              </a:solidFill>
              <a:effectLst/>
              <a:latin typeface="+mn-lt"/>
              <a:cs typeface="Calibri"/>
            </a:endParaRPr>
          </a:p>
          <a:p>
            <a:r>
              <a:rPr lang="sv-SE" sz="1200" kern="1200" dirty="0">
                <a:solidFill>
                  <a:schemeClr val="tx1"/>
                </a:solidFill>
                <a:effectLst/>
                <a:latin typeface="+mn-lt"/>
                <a:ea typeface="+mn-ea"/>
                <a:cs typeface="+mn-cs"/>
              </a:rPr>
              <a:t>Utöver detta finns ytterligare mål kopplade till friluftsliv, såsom folkhälsomålen och mål för kulturmiljöarbetet.</a:t>
            </a:r>
            <a:r>
              <a:rPr lang="sv-SE" dirty="0"/>
              <a:t> </a:t>
            </a:r>
            <a:endParaRPr lang="sv-SE" sz="1200" kern="1200" dirty="0">
              <a:solidFill>
                <a:schemeClr val="tx1"/>
              </a:solidFill>
              <a:effectLst/>
              <a:latin typeface="+mn-lt"/>
              <a:cs typeface="Calibri"/>
            </a:endParaRPr>
          </a:p>
        </p:txBody>
      </p:sp>
      <p:sp>
        <p:nvSpPr>
          <p:cNvPr id="4" name="Platshållare för bildnummer 3"/>
          <p:cNvSpPr>
            <a:spLocks noGrp="1"/>
          </p:cNvSpPr>
          <p:nvPr>
            <p:ph type="sldNum" sz="quarter" idx="5"/>
          </p:nvPr>
        </p:nvSpPr>
        <p:spPr/>
        <p:txBody>
          <a:bodyPr/>
          <a:lstStyle/>
          <a:p>
            <a:fld id="{97AE7156-62F3-4CA3-9C03-D68BF7374B4F}" type="slidenum">
              <a:rPr lang="sv-SE" smtClean="0"/>
              <a:t>8</a:t>
            </a:fld>
            <a:endParaRPr lang="sv-SE"/>
          </a:p>
        </p:txBody>
      </p:sp>
    </p:spTree>
    <p:extLst>
      <p:ext uri="{BB962C8B-B14F-4D97-AF65-F5344CB8AC3E}">
        <p14:creationId xmlns:p14="http://schemas.microsoft.com/office/powerpoint/2010/main" val="214759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Friluftsliv bygger i grunden på ett möte mellan människa och natur. I mötet uppstår en upplevelse som är individuell och skapar värde på olika sätt för olika människor.</a:t>
            </a:r>
            <a:r>
              <a:rPr lang="sv-SE" dirty="0"/>
              <a: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Friluftslivet är värdefullt för Sverige, både för den enskilda människan och för samhället i stort. Friluftsliv kan bidra till att förbättra människors fysiska och psykiska hälsa, vilket indirekt leder till stora samhällsekonomiska besparingar. Samtidigt kan friluftsliv bidra till regional utveckling på olika sätt, och även till en enskild kommuns attraktivitet.</a:t>
            </a:r>
            <a:r>
              <a:rPr lang="sv-SE" dirty="0">
                <a:solidFill>
                  <a:srgbClr val="000000"/>
                </a:solidFill>
              </a:rPr>
              <a:t> </a:t>
            </a:r>
          </a:p>
          <a:p>
            <a:endParaRPr lang="sv-SE" sz="1200" kern="1200" dirty="0">
              <a:solidFill>
                <a:schemeClr val="tx1"/>
              </a:solidFill>
              <a:effectLst/>
              <a:latin typeface="+mn-lt"/>
              <a:cs typeface="Calibri"/>
            </a:endParaRPr>
          </a:p>
          <a:p>
            <a:r>
              <a:rPr lang="sv-SE" sz="1200" kern="1200" dirty="0">
                <a:solidFill>
                  <a:schemeClr val="tx1"/>
                </a:solidFill>
                <a:effectLst/>
                <a:latin typeface="+mn-lt"/>
                <a:ea typeface="+mn-ea"/>
                <a:cs typeface="+mn-cs"/>
              </a:rPr>
              <a:t>Människors kontakt med naturen har minskat de senaste hundra åren. I dagens samhälle spelar friluftslivet en avgörande roll i människors relation till naturen och förståelse för naturen och allt levande.</a:t>
            </a:r>
            <a:endParaRPr lang="sv-SE" dirty="0">
              <a:cs typeface="Calibri"/>
            </a:endParaRPr>
          </a:p>
        </p:txBody>
      </p:sp>
      <p:sp>
        <p:nvSpPr>
          <p:cNvPr id="4" name="Platshållare för bildnummer 3"/>
          <p:cNvSpPr>
            <a:spLocks noGrp="1"/>
          </p:cNvSpPr>
          <p:nvPr>
            <p:ph type="sldNum" sz="quarter" idx="5"/>
          </p:nvPr>
        </p:nvSpPr>
        <p:spPr/>
        <p:txBody>
          <a:bodyPr/>
          <a:lstStyle/>
          <a:p>
            <a:fld id="{97AE7156-62F3-4CA3-9C03-D68BF7374B4F}" type="slidenum">
              <a:rPr lang="sv-SE" smtClean="0"/>
              <a:t>9</a:t>
            </a:fld>
            <a:endParaRPr lang="sv-SE"/>
          </a:p>
        </p:txBody>
      </p:sp>
    </p:spTree>
    <p:extLst>
      <p:ext uri="{BB962C8B-B14F-4D97-AF65-F5344CB8AC3E}">
        <p14:creationId xmlns:p14="http://schemas.microsoft.com/office/powerpoint/2010/main" val="405271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ed bild, rubrik, 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2020-03-17</a:t>
            </a:fld>
            <a:endParaRPr lang="sv-SE"/>
          </a:p>
        </p:txBody>
      </p:sp>
      <p:sp>
        <p:nvSpPr>
          <p:cNvPr id="5" name="Platshållare för sidfot 4"/>
          <p:cNvSpPr>
            <a:spLocks noGrp="1"/>
          </p:cNvSpPr>
          <p:nvPr>
            <p:ph type="ftr" sz="quarter" idx="11"/>
          </p:nvPr>
        </p:nvSpPr>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5940000" y="1580400"/>
            <a:ext cx="3060000" cy="1998000"/>
          </a:xfrm>
        </p:spPr>
        <p:txBody>
          <a:bodyPr>
            <a:noAutofit/>
          </a:bodyPr>
          <a:lstStyle>
            <a:lvl1pPr algn="ctr">
              <a:defRPr cap="all" baseline="0"/>
            </a:lvl1pPr>
          </a:lstStyle>
          <a:p>
            <a:r>
              <a:rPr lang="sv-SE"/>
              <a:t>Miljö-</a:t>
            </a:r>
            <a:br>
              <a:rPr lang="sv-SE"/>
            </a:br>
            <a:r>
              <a:rPr lang="sv-SE"/>
              <a:t>ekonomi-dagarna</a:t>
            </a:r>
            <a:br>
              <a:rPr lang="sv-SE"/>
            </a:br>
            <a:r>
              <a:rPr lang="sv-SE"/>
              <a:t>2050</a:t>
            </a:r>
          </a:p>
        </p:txBody>
      </p:sp>
      <p:sp>
        <p:nvSpPr>
          <p:cNvPr id="3" name="Platshållare för bild 2"/>
          <p:cNvSpPr>
            <a:spLocks noGrp="1"/>
          </p:cNvSpPr>
          <p:nvPr>
            <p:ph type="pic" sz="quarter" idx="13"/>
          </p:nvPr>
        </p:nvSpPr>
        <p:spPr>
          <a:xfrm>
            <a:off x="-540000" y="1530000"/>
            <a:ext cx="6480000" cy="4320000"/>
          </a:xfrm>
        </p:spPr>
        <p:txBody>
          <a:bodyPr/>
          <a:lstStyle/>
          <a:p>
            <a:r>
              <a:rPr lang="sv-SE"/>
              <a:t>Klicka på ikonen för att lägga till en bild</a:t>
            </a:r>
          </a:p>
        </p:txBody>
      </p:sp>
      <p:sp>
        <p:nvSpPr>
          <p:cNvPr id="12" name="Platshållare för text 11"/>
          <p:cNvSpPr>
            <a:spLocks noGrp="1"/>
          </p:cNvSpPr>
          <p:nvPr>
            <p:ph type="body" sz="quarter" idx="14" hasCustomPrompt="1"/>
          </p:nvPr>
        </p:nvSpPr>
        <p:spPr>
          <a:xfrm>
            <a:off x="5940000" y="3722400"/>
            <a:ext cx="3060000" cy="2091600"/>
          </a:xfrm>
        </p:spPr>
        <p:txBody>
          <a:bodyPr>
            <a:noAutofit/>
          </a:bodyPr>
          <a:lstStyle>
            <a:lvl1pPr marL="0" indent="0" algn="ctr" eaLnBrk="1" hangingPunct="1">
              <a:buFont typeface="Arial" charset="0"/>
              <a:buNone/>
              <a:defRPr sz="2400"/>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a:latin typeface="Arial" charset="0"/>
                <a:cs typeface="Arial" charset="0"/>
              </a:rPr>
              <a:t>Stockholm </a:t>
            </a:r>
            <a:br>
              <a:rPr lang="de-DE">
                <a:latin typeface="Arial" charset="0"/>
                <a:cs typeface="Arial" charset="0"/>
              </a:rPr>
            </a:br>
            <a:r>
              <a:rPr lang="de-DE">
                <a:latin typeface="Arial" charset="0"/>
                <a:cs typeface="Arial" charset="0"/>
              </a:rPr>
              <a:t>20–21 </a:t>
            </a:r>
            <a:r>
              <a:rPr lang="de-DE" err="1">
                <a:latin typeface="Arial" charset="0"/>
                <a:cs typeface="Arial" charset="0"/>
              </a:rPr>
              <a:t>september</a:t>
            </a:r>
            <a:endParaRPr lang="de-DE">
              <a:latin typeface="Arial" charset="0"/>
              <a:cs typeface="Arial" charset="0"/>
            </a:endParaRPr>
          </a:p>
          <a:p>
            <a:pPr marL="0" indent="0" algn="ctr" eaLnBrk="1" hangingPunct="1">
              <a:buFont typeface="Arial" charset="0"/>
              <a:buNone/>
            </a:pPr>
            <a:br>
              <a:rPr lang="de-DE">
                <a:latin typeface="Arial" charset="0"/>
                <a:cs typeface="Arial" charset="0"/>
              </a:rPr>
            </a:br>
            <a:r>
              <a:rPr lang="de-DE">
                <a:latin typeface="Arial" charset="0"/>
                <a:cs typeface="Arial" charset="0"/>
              </a:rPr>
              <a:t>Sven Svensson,</a:t>
            </a:r>
            <a:br>
              <a:rPr lang="de-DE">
                <a:latin typeface="Arial" charset="0"/>
                <a:cs typeface="Arial" charset="0"/>
              </a:rPr>
            </a:br>
            <a:r>
              <a:rPr lang="de-DE" err="1">
                <a:latin typeface="Arial" charset="0"/>
                <a:cs typeface="Arial" charset="0"/>
              </a:rPr>
              <a:t>generaldirektör</a:t>
            </a:r>
            <a:endParaRPr lang="sv-SE">
              <a:latin typeface="Arial" charset="0"/>
              <a:cs typeface="Arial" charset="0"/>
            </a:endParaRPr>
          </a:p>
        </p:txBody>
      </p:sp>
    </p:spTree>
    <p:extLst>
      <p:ext uri="{BB962C8B-B14F-4D97-AF65-F5344CB8AC3E}">
        <p14:creationId xmlns:p14="http://schemas.microsoft.com/office/powerpoint/2010/main" val="238748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ående bild, rubrik,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4572000" y="619200"/>
            <a:ext cx="3596400" cy="1224000"/>
          </a:xfrm>
        </p:spPr>
        <p:txBody>
          <a:bodyPr>
            <a:noAutofit/>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2020-03-17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bild 8"/>
          <p:cNvSpPr>
            <a:spLocks noGrp="1"/>
          </p:cNvSpPr>
          <p:nvPr>
            <p:ph type="pic" sz="quarter" idx="13"/>
          </p:nvPr>
        </p:nvSpPr>
        <p:spPr>
          <a:xfrm>
            <a:off x="612000" y="0"/>
            <a:ext cx="3600000" cy="54000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572000" y="1926000"/>
            <a:ext cx="3686400" cy="34524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2955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liggande vä bilder och tex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2020-03-17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bild 8"/>
          <p:cNvSpPr>
            <a:spLocks noGrp="1"/>
          </p:cNvSpPr>
          <p:nvPr>
            <p:ph type="pic" sz="quarter" idx="14"/>
          </p:nvPr>
        </p:nvSpPr>
        <p:spPr>
          <a:xfrm>
            <a:off x="612000" y="0"/>
            <a:ext cx="3564000" cy="2376000"/>
          </a:xfrm>
        </p:spPr>
        <p:txBody>
          <a:bodyPr/>
          <a:lstStyle/>
          <a:p>
            <a:r>
              <a:rPr lang="sv-SE"/>
              <a:t>Klicka på ikonen för att lägga till en bild</a:t>
            </a:r>
          </a:p>
        </p:txBody>
      </p:sp>
      <p:sp>
        <p:nvSpPr>
          <p:cNvPr id="11" name="Platshållare för bild 10"/>
          <p:cNvSpPr>
            <a:spLocks noGrp="1"/>
          </p:cNvSpPr>
          <p:nvPr>
            <p:ph type="pic" sz="quarter" idx="15"/>
          </p:nvPr>
        </p:nvSpPr>
        <p:spPr>
          <a:xfrm>
            <a:off x="612000" y="2556000"/>
            <a:ext cx="3564000" cy="2376000"/>
          </a:xfrm>
        </p:spPr>
        <p:txBody>
          <a:bodyPr/>
          <a:lstStyle/>
          <a:p>
            <a:r>
              <a:rPr lang="sv-SE"/>
              <a:t>Klicka på ikonen för att lägga till en bild</a:t>
            </a:r>
          </a:p>
        </p:txBody>
      </p:sp>
      <p:sp>
        <p:nvSpPr>
          <p:cNvPr id="13" name="Platshållare för text 12"/>
          <p:cNvSpPr>
            <a:spLocks noGrp="1"/>
          </p:cNvSpPr>
          <p:nvPr>
            <p:ph type="body" sz="quarter" idx="16"/>
          </p:nvPr>
        </p:nvSpPr>
        <p:spPr>
          <a:xfrm>
            <a:off x="4572000" y="619200"/>
            <a:ext cx="3596400" cy="4251600"/>
          </a:xfrm>
        </p:spPr>
        <p:txBody>
          <a:bodyPr>
            <a:noAutofit/>
          </a:bodyPr>
          <a:lstStyle>
            <a:lvl1pPr marL="12700" indent="0">
              <a:buFontTx/>
              <a:buNone/>
              <a:defRPr sz="2000"/>
            </a:lvl1pPr>
            <a:lvl2pPr marL="434250" indent="0">
              <a:buFontTx/>
              <a:buNone/>
              <a:defRPr sz="2000"/>
            </a:lvl2pPr>
            <a:lvl3pPr marL="914400" indent="0">
              <a:buFontTx/>
              <a:buNone/>
              <a:defRPr sz="2000"/>
            </a:lvl3pPr>
            <a:lvl4pPr marL="1312200" indent="0">
              <a:buFontTx/>
              <a:buNone/>
              <a:defRPr sz="1800"/>
            </a:lvl4pPr>
            <a:lvl5pPr marL="1828800" indent="0">
              <a:buFontTx/>
              <a:buNone/>
              <a:defRPr sz="1800"/>
            </a:lvl5pPr>
          </a:lstStyle>
          <a:p>
            <a:pPr lvl="0"/>
            <a:r>
              <a:rPr lang="sv-SE"/>
              <a:t>Klicka här för att ändra format på bakgrundstexten</a:t>
            </a:r>
          </a:p>
        </p:txBody>
      </p:sp>
    </p:spTree>
    <p:extLst>
      <p:ext uri="{BB962C8B-B14F-4D97-AF65-F5344CB8AC3E}">
        <p14:creationId xmlns:p14="http://schemas.microsoft.com/office/powerpoint/2010/main" val="114785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liggande toppbilder, rubrik">
    <p:spTree>
      <p:nvGrpSpPr>
        <p:cNvPr id="1" name=""/>
        <p:cNvGrpSpPr/>
        <p:nvPr/>
      </p:nvGrpSpPr>
      <p:grpSpPr>
        <a:xfrm>
          <a:off x="0" y="0"/>
          <a:ext cx="0" cy="0"/>
          <a:chOff x="0" y="0"/>
          <a:chExt cx="0" cy="0"/>
        </a:xfrm>
      </p:grpSpPr>
      <p:sp>
        <p:nvSpPr>
          <p:cNvPr id="2" name="Rubrik 1"/>
          <p:cNvSpPr>
            <a:spLocks noGrp="1"/>
          </p:cNvSpPr>
          <p:nvPr>
            <p:ph type="title"/>
          </p:nvPr>
        </p:nvSpPr>
        <p:spPr>
          <a:xfrm>
            <a:off x="824400" y="2595600"/>
            <a:ext cx="7347600" cy="1555200"/>
          </a:xfrm>
        </p:spPr>
        <p:txBody>
          <a:bodyPr>
            <a:noAutofit/>
          </a:bodyPr>
          <a:lstStyle>
            <a:lvl1pPr>
              <a:defRPr cap="all" baseline="0"/>
            </a:lvl1p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2020-03-17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bild 8"/>
          <p:cNvSpPr>
            <a:spLocks noGrp="1"/>
          </p:cNvSpPr>
          <p:nvPr>
            <p:ph type="pic" sz="quarter" idx="13"/>
          </p:nvPr>
        </p:nvSpPr>
        <p:spPr>
          <a:xfrm>
            <a:off x="842400" y="0"/>
            <a:ext cx="3564000" cy="2376000"/>
          </a:xfrm>
        </p:spPr>
        <p:txBody>
          <a:bodyPr/>
          <a:lstStyle/>
          <a:p>
            <a:r>
              <a:rPr lang="sv-SE"/>
              <a:t>Klicka på ikonen för att lägga till en bild</a:t>
            </a:r>
          </a:p>
        </p:txBody>
      </p:sp>
      <p:sp>
        <p:nvSpPr>
          <p:cNvPr id="11" name="Platshållare för bild 10"/>
          <p:cNvSpPr>
            <a:spLocks noGrp="1"/>
          </p:cNvSpPr>
          <p:nvPr>
            <p:ph type="pic" sz="quarter" idx="14"/>
          </p:nvPr>
        </p:nvSpPr>
        <p:spPr>
          <a:xfrm>
            <a:off x="4590000" y="0"/>
            <a:ext cx="3564000" cy="2376000"/>
          </a:xfrm>
        </p:spPr>
        <p:txBody>
          <a:bodyPr/>
          <a:lstStyle/>
          <a:p>
            <a:r>
              <a:rPr lang="sv-SE"/>
              <a:t>Klicka på ikonen för att lägga till en bild</a:t>
            </a:r>
          </a:p>
        </p:txBody>
      </p:sp>
    </p:spTree>
    <p:extLst>
      <p:ext uri="{BB962C8B-B14F-4D97-AF65-F5344CB8AC3E}">
        <p14:creationId xmlns:p14="http://schemas.microsoft.com/office/powerpoint/2010/main" val="62501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åe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4971600" y="619200"/>
            <a:ext cx="3279600" cy="2739600"/>
          </a:xfrm>
        </p:spPr>
        <p:txBody>
          <a:bodyPr>
            <a:noAutofit/>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2020-03-17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8" name="Platshållare för bild 7"/>
          <p:cNvSpPr>
            <a:spLocks noGrp="1"/>
          </p:cNvSpPr>
          <p:nvPr>
            <p:ph type="pic" sz="quarter" idx="13"/>
          </p:nvPr>
        </p:nvSpPr>
        <p:spPr>
          <a:xfrm>
            <a:off x="612000" y="0"/>
            <a:ext cx="3960000" cy="5940000"/>
          </a:xfrm>
        </p:spPr>
        <p:txBody>
          <a:bodyPr/>
          <a:lstStyle/>
          <a:p>
            <a:r>
              <a:rPr lang="sv-SE"/>
              <a:t>Klicka på ikonen för att lägga till en bild</a:t>
            </a:r>
          </a:p>
        </p:txBody>
      </p:sp>
    </p:spTree>
    <p:extLst>
      <p:ext uri="{BB962C8B-B14F-4D97-AF65-F5344CB8AC3E}">
        <p14:creationId xmlns:p14="http://schemas.microsoft.com/office/powerpoint/2010/main" val="1776988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nehåll utan bild, text, logo">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360000" y="360000"/>
            <a:ext cx="8460000" cy="58773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datum 1"/>
          <p:cNvSpPr>
            <a:spLocks noGrp="1"/>
          </p:cNvSpPr>
          <p:nvPr>
            <p:ph type="dt" sz="half" idx="11"/>
          </p:nvPr>
        </p:nvSpPr>
        <p:spPr/>
        <p:txBody>
          <a:bodyPr/>
          <a:lstStyle/>
          <a:p>
            <a:fld id="{5B8BE423-1780-43BB-A8FE-3025F34AD1F8}" type="datetime1">
              <a:rPr lang="sv-SE" smtClean="0"/>
              <a:pPr/>
              <a:t>2020-03-17</a:t>
            </a:fld>
            <a:endParaRPr lang="sv-SE"/>
          </a:p>
        </p:txBody>
      </p:sp>
      <p:sp>
        <p:nvSpPr>
          <p:cNvPr id="4" name="Platshållare för sidfot 3"/>
          <p:cNvSpPr>
            <a:spLocks noGrp="1"/>
          </p:cNvSpPr>
          <p:nvPr>
            <p:ph type="ftr" sz="quarter" idx="12"/>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3"/>
          </p:nvPr>
        </p:nvSpPr>
        <p:spPr/>
        <p:txBody>
          <a:bodyPr/>
          <a:lstStyle/>
          <a:p>
            <a:fld id="{1844E2AD-2CA4-4022-8F3B-D585D66E2E30}" type="slidenum">
              <a:rPr lang="sv-SE" smtClean="0"/>
              <a:pPr/>
              <a:t>‹#›</a:t>
            </a:fld>
            <a:endParaRPr lang="sv-SE"/>
          </a:p>
        </p:txBody>
      </p:sp>
    </p:spTree>
    <p:extLst>
      <p:ext uri="{BB962C8B-B14F-4D97-AF65-F5344CB8AC3E}">
        <p14:creationId xmlns:p14="http://schemas.microsoft.com/office/powerpoint/2010/main" val="35812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grå med rubrik och text">
    <p:spTree>
      <p:nvGrpSpPr>
        <p:cNvPr id="1" name=""/>
        <p:cNvGrpSpPr/>
        <p:nvPr/>
      </p:nvGrpSpPr>
      <p:grpSpPr>
        <a:xfrm>
          <a:off x="0" y="0"/>
          <a:ext cx="0" cy="0"/>
          <a:chOff x="0" y="0"/>
          <a:chExt cx="0" cy="0"/>
        </a:xfrm>
      </p:grpSpPr>
      <p:sp>
        <p:nvSpPr>
          <p:cNvPr id="2" name="Rektangel 1"/>
          <p:cNvSpPr/>
          <p:nvPr userDrawn="1"/>
        </p:nvSpPr>
        <p:spPr>
          <a:xfrm>
            <a:off x="0" y="1530000"/>
            <a:ext cx="9147600" cy="4320000"/>
          </a:xfrm>
          <a:prstGeom prst="rect">
            <a:avLst/>
          </a:prstGeom>
          <a:solidFill>
            <a:srgbClr val="717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2020-03-17</a:t>
            </a:fld>
            <a:endParaRPr lang="sv-SE"/>
          </a:p>
        </p:txBody>
      </p:sp>
      <p:sp>
        <p:nvSpPr>
          <p:cNvPr id="5" name="Platshållare för sidfot 4"/>
          <p:cNvSpPr>
            <a:spLocks noGrp="1"/>
          </p:cNvSpPr>
          <p:nvPr>
            <p:ph type="ftr" sz="quarter" idx="11"/>
          </p:nvPr>
        </p:nvSpPr>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4068000" y="1580400"/>
            <a:ext cx="3240000" cy="1998000"/>
          </a:xfrm>
        </p:spPr>
        <p:txBody>
          <a:bodyPr>
            <a:noAutofit/>
          </a:bodyPr>
          <a:lstStyle>
            <a:lvl1pPr algn="ctr">
              <a:defRPr cap="all" baseline="0">
                <a:solidFill>
                  <a:schemeClr val="bg1"/>
                </a:solidFill>
              </a:defRPr>
            </a:lvl1pPr>
          </a:lstStyle>
          <a:p>
            <a:r>
              <a:rPr lang="sv-SE"/>
              <a:t>Miljö-</a:t>
            </a:r>
            <a:br>
              <a:rPr lang="sv-SE"/>
            </a:br>
            <a:r>
              <a:rPr lang="sv-SE"/>
              <a:t>ekonomi-dagarna</a:t>
            </a:r>
            <a:br>
              <a:rPr lang="sv-SE"/>
            </a:br>
            <a:r>
              <a:rPr lang="sv-SE"/>
              <a:t>2050</a:t>
            </a:r>
          </a:p>
        </p:txBody>
      </p:sp>
      <p:sp>
        <p:nvSpPr>
          <p:cNvPr id="9" name="Platshållare för text 11"/>
          <p:cNvSpPr>
            <a:spLocks noGrp="1"/>
          </p:cNvSpPr>
          <p:nvPr>
            <p:ph type="body" sz="quarter" idx="14" hasCustomPrompt="1"/>
          </p:nvPr>
        </p:nvSpPr>
        <p:spPr>
          <a:xfrm>
            <a:off x="4068000" y="3722400"/>
            <a:ext cx="3240000" cy="2091600"/>
          </a:xfrm>
        </p:spPr>
        <p:txBody>
          <a:bodyPr>
            <a:noAutofit/>
          </a:bodyPr>
          <a:lstStyle>
            <a:lvl1pPr marL="0" indent="0" algn="ctr" eaLnBrk="1" hangingPunct="1">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a:latin typeface="Arial" charset="0"/>
                <a:cs typeface="Arial" charset="0"/>
              </a:rPr>
              <a:t>Stockholm </a:t>
            </a:r>
            <a:br>
              <a:rPr lang="de-DE">
                <a:latin typeface="Arial" charset="0"/>
                <a:cs typeface="Arial" charset="0"/>
              </a:rPr>
            </a:br>
            <a:r>
              <a:rPr lang="de-DE">
                <a:latin typeface="Arial" charset="0"/>
                <a:cs typeface="Arial" charset="0"/>
              </a:rPr>
              <a:t>20–21 </a:t>
            </a:r>
            <a:r>
              <a:rPr lang="de-DE" err="1">
                <a:latin typeface="Arial" charset="0"/>
                <a:cs typeface="Arial" charset="0"/>
              </a:rPr>
              <a:t>september</a:t>
            </a:r>
            <a:endParaRPr lang="de-DE">
              <a:latin typeface="Arial" charset="0"/>
              <a:cs typeface="Arial" charset="0"/>
            </a:endParaRPr>
          </a:p>
          <a:p>
            <a:pPr marL="0" indent="0" algn="ctr" eaLnBrk="1" hangingPunct="1">
              <a:buFont typeface="Arial" charset="0"/>
              <a:buNone/>
            </a:pPr>
            <a:br>
              <a:rPr lang="de-DE">
                <a:latin typeface="Arial" charset="0"/>
                <a:cs typeface="Arial" charset="0"/>
              </a:rPr>
            </a:br>
            <a:r>
              <a:rPr lang="de-DE">
                <a:latin typeface="Arial" charset="0"/>
                <a:cs typeface="Arial" charset="0"/>
              </a:rPr>
              <a:t>Sven Svensson,</a:t>
            </a:r>
            <a:br>
              <a:rPr lang="de-DE">
                <a:latin typeface="Arial" charset="0"/>
                <a:cs typeface="Arial" charset="0"/>
              </a:rPr>
            </a:br>
            <a:r>
              <a:rPr lang="de-DE" err="1">
                <a:latin typeface="Arial" charset="0"/>
                <a:cs typeface="Arial" charset="0"/>
              </a:rPr>
              <a:t>generaldirektör</a:t>
            </a:r>
            <a:endParaRPr lang="sv-SE">
              <a:latin typeface="Arial" charset="0"/>
              <a:cs typeface="Arial" charset="0"/>
            </a:endParaRPr>
          </a:p>
        </p:txBody>
      </p:sp>
    </p:spTree>
    <p:extLst>
      <p:ext uri="{BB962C8B-B14F-4D97-AF65-F5344CB8AC3E}">
        <p14:creationId xmlns:p14="http://schemas.microsoft.com/office/powerpoint/2010/main" val="143690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blå med rubrik och text">
    <p:spTree>
      <p:nvGrpSpPr>
        <p:cNvPr id="1" name=""/>
        <p:cNvGrpSpPr/>
        <p:nvPr/>
      </p:nvGrpSpPr>
      <p:grpSpPr>
        <a:xfrm>
          <a:off x="0" y="0"/>
          <a:ext cx="0" cy="0"/>
          <a:chOff x="0" y="0"/>
          <a:chExt cx="0" cy="0"/>
        </a:xfrm>
      </p:grpSpPr>
      <p:sp>
        <p:nvSpPr>
          <p:cNvPr id="2" name="Rektangel 1"/>
          <p:cNvSpPr/>
          <p:nvPr userDrawn="1"/>
        </p:nvSpPr>
        <p:spPr>
          <a:xfrm>
            <a:off x="0" y="1530000"/>
            <a:ext cx="9147600" cy="4320000"/>
          </a:xfrm>
          <a:prstGeom prst="rect">
            <a:avLst/>
          </a:prstGeom>
          <a:solidFill>
            <a:srgbClr val="7E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2020-03-17</a:t>
            </a:fld>
            <a:endParaRPr lang="sv-SE"/>
          </a:p>
        </p:txBody>
      </p:sp>
      <p:sp>
        <p:nvSpPr>
          <p:cNvPr id="5" name="Platshållare för sidfot 4"/>
          <p:cNvSpPr>
            <a:spLocks noGrp="1"/>
          </p:cNvSpPr>
          <p:nvPr>
            <p:ph type="ftr" sz="quarter" idx="11"/>
          </p:nvPr>
        </p:nvSpPr>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4068000" y="1580400"/>
            <a:ext cx="3240000" cy="1998000"/>
          </a:xfrm>
        </p:spPr>
        <p:txBody>
          <a:bodyPr>
            <a:noAutofit/>
          </a:bodyPr>
          <a:lstStyle>
            <a:lvl1pPr algn="ctr">
              <a:defRPr cap="all" baseline="0">
                <a:solidFill>
                  <a:schemeClr val="bg1"/>
                </a:solidFill>
              </a:defRPr>
            </a:lvl1pPr>
          </a:lstStyle>
          <a:p>
            <a:r>
              <a:rPr lang="sv-SE"/>
              <a:t>Miljö-</a:t>
            </a:r>
            <a:br>
              <a:rPr lang="sv-SE"/>
            </a:br>
            <a:r>
              <a:rPr lang="sv-SE"/>
              <a:t>ekonomi-dagarna</a:t>
            </a:r>
            <a:br>
              <a:rPr lang="sv-SE"/>
            </a:br>
            <a:r>
              <a:rPr lang="sv-SE"/>
              <a:t>2050</a:t>
            </a:r>
          </a:p>
        </p:txBody>
      </p:sp>
      <p:sp>
        <p:nvSpPr>
          <p:cNvPr id="9" name="Platshållare för text 11"/>
          <p:cNvSpPr>
            <a:spLocks noGrp="1"/>
          </p:cNvSpPr>
          <p:nvPr>
            <p:ph type="body" sz="quarter" idx="14" hasCustomPrompt="1"/>
          </p:nvPr>
        </p:nvSpPr>
        <p:spPr>
          <a:xfrm>
            <a:off x="4068000" y="3722400"/>
            <a:ext cx="3240000" cy="2091600"/>
          </a:xfrm>
        </p:spPr>
        <p:txBody>
          <a:bodyPr>
            <a:noAutofit/>
          </a:bodyPr>
          <a:lstStyle>
            <a:lvl1pPr marL="0" indent="0" algn="ctr" eaLnBrk="1" hangingPunct="1">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a:latin typeface="Arial" charset="0"/>
                <a:cs typeface="Arial" charset="0"/>
              </a:rPr>
              <a:t>Stockholm </a:t>
            </a:r>
            <a:br>
              <a:rPr lang="de-DE">
                <a:latin typeface="Arial" charset="0"/>
                <a:cs typeface="Arial" charset="0"/>
              </a:rPr>
            </a:br>
            <a:r>
              <a:rPr lang="de-DE">
                <a:latin typeface="Arial" charset="0"/>
                <a:cs typeface="Arial" charset="0"/>
              </a:rPr>
              <a:t>20–21 </a:t>
            </a:r>
            <a:r>
              <a:rPr lang="de-DE" err="1">
                <a:latin typeface="Arial" charset="0"/>
                <a:cs typeface="Arial" charset="0"/>
              </a:rPr>
              <a:t>september</a:t>
            </a:r>
            <a:endParaRPr lang="de-DE">
              <a:latin typeface="Arial" charset="0"/>
              <a:cs typeface="Arial" charset="0"/>
            </a:endParaRPr>
          </a:p>
          <a:p>
            <a:pPr marL="0" indent="0" algn="ctr" eaLnBrk="1" hangingPunct="1">
              <a:buFont typeface="Arial" charset="0"/>
              <a:buNone/>
            </a:pPr>
            <a:br>
              <a:rPr lang="de-DE">
                <a:latin typeface="Arial" charset="0"/>
                <a:cs typeface="Arial" charset="0"/>
              </a:rPr>
            </a:br>
            <a:r>
              <a:rPr lang="de-DE">
                <a:latin typeface="Arial" charset="0"/>
                <a:cs typeface="Arial" charset="0"/>
              </a:rPr>
              <a:t>Sven Svensson,</a:t>
            </a:r>
            <a:br>
              <a:rPr lang="de-DE">
                <a:latin typeface="Arial" charset="0"/>
                <a:cs typeface="Arial" charset="0"/>
              </a:rPr>
            </a:br>
            <a:r>
              <a:rPr lang="de-DE" err="1">
                <a:latin typeface="Arial" charset="0"/>
                <a:cs typeface="Arial" charset="0"/>
              </a:rPr>
              <a:t>generaldirektör</a:t>
            </a:r>
            <a:endParaRPr lang="sv-SE">
              <a:latin typeface="Arial" charset="0"/>
              <a:cs typeface="Arial" charset="0"/>
            </a:endParaRPr>
          </a:p>
        </p:txBody>
      </p:sp>
    </p:spTree>
    <p:extLst>
      <p:ext uri="{BB962C8B-B14F-4D97-AF65-F5344CB8AC3E}">
        <p14:creationId xmlns:p14="http://schemas.microsoft.com/office/powerpoint/2010/main" val="58617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punktlista, diagram">
    <p:spTree>
      <p:nvGrpSpPr>
        <p:cNvPr id="1" name=""/>
        <p:cNvGrpSpPr/>
        <p:nvPr/>
      </p:nvGrpSpPr>
      <p:grpSpPr>
        <a:xfrm>
          <a:off x="0" y="0"/>
          <a:ext cx="0" cy="0"/>
          <a:chOff x="0" y="0"/>
          <a:chExt cx="0" cy="0"/>
        </a:xfrm>
      </p:grpSpPr>
      <p:sp>
        <p:nvSpPr>
          <p:cNvPr id="2" name="Rubrik 1"/>
          <p:cNvSpPr>
            <a:spLocks noGrp="1"/>
          </p:cNvSpPr>
          <p:nvPr>
            <p:ph type="title"/>
          </p:nvPr>
        </p:nvSpPr>
        <p:spPr>
          <a:xfrm>
            <a:off x="824400" y="619200"/>
            <a:ext cx="7344000" cy="1224000"/>
          </a:xfrm>
        </p:spPr>
        <p:txBody>
          <a:bodyPr anchor="t">
            <a:noAutofit/>
          </a:bodyPr>
          <a:lstStyle>
            <a:lvl1pPr algn="l">
              <a:defRPr sz="3000" b="1">
                <a:latin typeface="Arial" pitchFamily="34" charset="0"/>
                <a:cs typeface="Arial" pitchFamily="34" charset="0"/>
              </a:defRPr>
            </a:lvl1pPr>
          </a:lstStyle>
          <a:p>
            <a:r>
              <a:rPr lang="sv-SE"/>
              <a:t>Klicka här för att ändra mall för rubrikformat</a:t>
            </a:r>
          </a:p>
        </p:txBody>
      </p:sp>
      <p:sp>
        <p:nvSpPr>
          <p:cNvPr id="3" name="Platshållare för innehåll 2"/>
          <p:cNvSpPr>
            <a:spLocks noGrp="1"/>
          </p:cNvSpPr>
          <p:nvPr>
            <p:ph idx="1"/>
          </p:nvPr>
        </p:nvSpPr>
        <p:spPr>
          <a:xfrm>
            <a:off x="824400" y="1926000"/>
            <a:ext cx="7344000" cy="3888000"/>
          </a:xfrm>
        </p:spPr>
        <p:txBody>
          <a:bodyPr>
            <a:no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marL="756000" indent="-252000">
              <a:buFont typeface="Wingdings" pitchFamily="2" charset="2"/>
              <a:buChar char="§"/>
              <a:defRPr>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3099600" y="6460340"/>
            <a:ext cx="752320" cy="252000"/>
          </a:xfrm>
        </p:spPr>
        <p:txBody>
          <a:bodyPr/>
          <a:lstStyle/>
          <a:p>
            <a:fld id="{31F8AAC4-2748-4E53-A84E-4A6AD65B6C1B}" type="datetime1">
              <a:rPr lang="sv-SE" smtClean="0"/>
              <a:t>2020-03-17</a:t>
            </a:fld>
            <a:endParaRPr lang="sv-SE"/>
          </a:p>
        </p:txBody>
      </p:sp>
      <p:sp>
        <p:nvSpPr>
          <p:cNvPr id="5" name="Platshållare för sidfot 4"/>
          <p:cNvSpPr>
            <a:spLocks noGrp="1"/>
          </p:cNvSpPr>
          <p:nvPr>
            <p:ph type="ftr" sz="quarter" idx="11"/>
          </p:nvPr>
        </p:nvSpPr>
        <p:spPr>
          <a:xfrm>
            <a:off x="92990" y="6460340"/>
            <a:ext cx="3038850" cy="252000"/>
          </a:xfrm>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12"/>
          </p:nvPr>
        </p:nvSpPr>
        <p:spPr>
          <a:xfrm>
            <a:off x="3837600" y="6460340"/>
            <a:ext cx="360000" cy="252000"/>
          </a:xfrm>
        </p:spPr>
        <p:txBody>
          <a:bodyPr/>
          <a:lstStyle>
            <a:lvl1pPr algn="r">
              <a:defRPr/>
            </a:lvl1pPr>
          </a:lstStyle>
          <a:p>
            <a:fld id="{1844E2AD-2CA4-4022-8F3B-D585D66E2E30}" type="slidenum">
              <a:rPr lang="sv-SE" smtClean="0"/>
              <a:pPr/>
              <a:t>‹#›</a:t>
            </a:fld>
            <a:endParaRPr lang="sv-SE"/>
          </a:p>
        </p:txBody>
      </p:sp>
    </p:spTree>
    <p:extLst>
      <p:ext uri="{BB962C8B-B14F-4D97-AF65-F5344CB8AC3E}">
        <p14:creationId xmlns:p14="http://schemas.microsoft.com/office/powerpoint/2010/main" val="425868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561486"/>
            <a:ext cx="7810500" cy="4680000"/>
          </a:xfrm>
        </p:spPr>
        <p:txBody>
          <a:bodyPr anchor="t">
            <a:noAutofit/>
          </a:bodyPr>
          <a:lstStyle>
            <a:lvl1pPr algn="l">
              <a:lnSpc>
                <a:spcPct val="90000"/>
              </a:lnSpc>
              <a:defRPr sz="9000" b="0" cap="none" baseline="0">
                <a:solidFill>
                  <a:schemeClr val="accent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4B186DA5-3779-4115-B9FF-F6458A5B1E08}" type="datetime1">
              <a:rPr lang="sv-SE" smtClean="0"/>
              <a:t>2020-03-17</a:t>
            </a:fld>
            <a:endParaRPr lang="sv-SE"/>
          </a:p>
        </p:txBody>
      </p:sp>
      <p:sp>
        <p:nvSpPr>
          <p:cNvPr id="5" name="Platshållare för sidfot 4"/>
          <p:cNvSpPr>
            <a:spLocks noGrp="1"/>
          </p:cNvSpPr>
          <p:nvPr>
            <p:ph type="ftr" sz="quarter" idx="11"/>
          </p:nvPr>
        </p:nvSpPr>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a:p>
        </p:txBody>
      </p:sp>
    </p:spTree>
    <p:extLst>
      <p:ext uri="{BB962C8B-B14F-4D97-AF65-F5344CB8AC3E}">
        <p14:creationId xmlns:p14="http://schemas.microsoft.com/office/powerpoint/2010/main" val="290709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vit">
    <p:spTree>
      <p:nvGrpSpPr>
        <p:cNvPr id="1" name=""/>
        <p:cNvGrpSpPr/>
        <p:nvPr/>
      </p:nvGrpSpPr>
      <p:grpSpPr>
        <a:xfrm>
          <a:off x="0" y="0"/>
          <a:ext cx="0" cy="0"/>
          <a:chOff x="0" y="0"/>
          <a:chExt cx="0" cy="0"/>
        </a:xfrm>
      </p:grpSpPr>
      <p:sp>
        <p:nvSpPr>
          <p:cNvPr id="7" name="Rektangel 6"/>
          <p:cNvSpPr/>
          <p:nvPr userDrawn="1"/>
        </p:nvSpPr>
        <p:spPr>
          <a:xfrm>
            <a:off x="0" y="0"/>
            <a:ext cx="9144000" cy="5661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5B8BE423-1780-43BB-A8FE-3025F34AD1F8}" type="datetime1">
              <a:rPr lang="sv-SE" smtClean="0"/>
              <a:pPr/>
              <a:t>2020-03-17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6" name="Rubrik 1"/>
          <p:cNvSpPr>
            <a:spLocks noGrp="1"/>
          </p:cNvSpPr>
          <p:nvPr>
            <p:ph type="title"/>
          </p:nvPr>
        </p:nvSpPr>
        <p:spPr>
          <a:xfrm>
            <a:off x="722313" y="561486"/>
            <a:ext cx="7810500" cy="4680000"/>
          </a:xfrm>
        </p:spPr>
        <p:txBody>
          <a:bodyPr anchor="t">
            <a:noAutofit/>
          </a:bodyPr>
          <a:lstStyle>
            <a:lvl1pPr algn="l">
              <a:lnSpc>
                <a:spcPct val="90000"/>
              </a:lnSpc>
              <a:defRPr sz="9000" b="0" cap="none" baseline="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2044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liggande bild utan logo">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2020-03-17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7" name="Platshållare för bild 6"/>
          <p:cNvSpPr>
            <a:spLocks noGrp="1"/>
          </p:cNvSpPr>
          <p:nvPr>
            <p:ph type="pic" sz="quarter" idx="13"/>
          </p:nvPr>
        </p:nvSpPr>
        <p:spPr>
          <a:xfrm>
            <a:off x="0" y="612000"/>
            <a:ext cx="8391600" cy="5594400"/>
          </a:xfrm>
        </p:spPr>
        <p:txBody>
          <a:bodyPr/>
          <a:lstStyle/>
          <a:p>
            <a:r>
              <a:rPr lang="sv-SE"/>
              <a:t>Klicka på ikonen för att lägga till en bild</a:t>
            </a:r>
          </a:p>
        </p:txBody>
      </p:sp>
    </p:spTree>
    <p:extLst>
      <p:ext uri="{BB962C8B-B14F-4D97-AF65-F5344CB8AC3E}">
        <p14:creationId xmlns:p14="http://schemas.microsoft.com/office/powerpoint/2010/main" val="318376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ligga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900000" y="4870800"/>
            <a:ext cx="6552000" cy="1080000"/>
          </a:xfrm>
        </p:spPr>
        <p:txBody>
          <a:bodyPr>
            <a:noAutofit/>
          </a:bodyPr>
          <a:lstStyle>
            <a:lvl1pPr>
              <a:defRPr cap="all" baseline="0"/>
            </a:lvl1p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2020-03-17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8" name="Platshållare för bild 7"/>
          <p:cNvSpPr>
            <a:spLocks noGrp="1"/>
          </p:cNvSpPr>
          <p:nvPr>
            <p:ph type="pic" sz="quarter" idx="13"/>
          </p:nvPr>
        </p:nvSpPr>
        <p:spPr>
          <a:xfrm>
            <a:off x="900000" y="-25200"/>
            <a:ext cx="7020000" cy="4680000"/>
          </a:xfrm>
        </p:spPr>
        <p:txBody>
          <a:bodyPr/>
          <a:lstStyle/>
          <a:p>
            <a:r>
              <a:rPr lang="sv-SE"/>
              <a:t>Klicka på ikonen för att lägga till en bild</a:t>
            </a:r>
          </a:p>
        </p:txBody>
      </p:sp>
    </p:spTree>
    <p:extLst>
      <p:ext uri="{BB962C8B-B14F-4D97-AF65-F5344CB8AC3E}">
        <p14:creationId xmlns:p14="http://schemas.microsoft.com/office/powerpoint/2010/main" val="156885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gande bild, rubrik, punktl.">
    <p:spTree>
      <p:nvGrpSpPr>
        <p:cNvPr id="1" name=""/>
        <p:cNvGrpSpPr/>
        <p:nvPr/>
      </p:nvGrpSpPr>
      <p:grpSpPr>
        <a:xfrm>
          <a:off x="0" y="0"/>
          <a:ext cx="0" cy="0"/>
          <a:chOff x="0" y="0"/>
          <a:chExt cx="0" cy="0"/>
        </a:xfrm>
      </p:grpSpPr>
      <p:sp>
        <p:nvSpPr>
          <p:cNvPr id="2" name="Rubrik 1"/>
          <p:cNvSpPr>
            <a:spLocks noGrp="1"/>
          </p:cNvSpPr>
          <p:nvPr>
            <p:ph type="title"/>
          </p:nvPr>
        </p:nvSpPr>
        <p:spPr>
          <a:xfrm>
            <a:off x="824400" y="619200"/>
            <a:ext cx="8136000" cy="1224000"/>
          </a:xfrm>
        </p:spPr>
        <p:txBody>
          <a:bodyPr>
            <a:noAutofit/>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2020-03-17</a:t>
            </a:fld>
            <a:endParaRPr lang="sv-SE"/>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bild 8"/>
          <p:cNvSpPr>
            <a:spLocks noGrp="1"/>
          </p:cNvSpPr>
          <p:nvPr>
            <p:ph type="pic" sz="quarter" idx="13"/>
          </p:nvPr>
        </p:nvSpPr>
        <p:spPr>
          <a:xfrm>
            <a:off x="0" y="2016000"/>
            <a:ext cx="4165200" cy="27756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572000" y="1926000"/>
            <a:ext cx="3686400" cy="38880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9316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4400" y="619200"/>
            <a:ext cx="7344000" cy="122400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824247" y="1926000"/>
            <a:ext cx="7344000" cy="388800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099600" y="6462000"/>
            <a:ext cx="752320" cy="252000"/>
          </a:xfrm>
          <a:prstGeom prst="rect">
            <a:avLst/>
          </a:prstGeom>
        </p:spPr>
        <p:txBody>
          <a:bodyPr vert="horz" lIns="91440" tIns="45720" rIns="91440" bIns="45720" rtlCol="0" anchor="ctr"/>
          <a:lstStyle>
            <a:lvl1pPr algn="l">
              <a:defRPr sz="800" baseline="0">
                <a:solidFill>
                  <a:schemeClr val="tx1"/>
                </a:solidFill>
                <a:latin typeface="Arial" pitchFamily="34" charset="0"/>
                <a:cs typeface="Arial" pitchFamily="34" charset="0"/>
              </a:defRPr>
            </a:lvl1pPr>
          </a:lstStyle>
          <a:p>
            <a:fld id="{5B8BE423-1780-43BB-A8FE-3025F34AD1F8}" type="datetime1">
              <a:rPr lang="sv-SE" smtClean="0"/>
              <a:pPr/>
              <a:t>2020-03-17</a:t>
            </a:fld>
            <a:endParaRPr lang="sv-SE"/>
          </a:p>
        </p:txBody>
      </p:sp>
      <p:sp>
        <p:nvSpPr>
          <p:cNvPr id="5" name="Platshållare för sidfot 4"/>
          <p:cNvSpPr>
            <a:spLocks noGrp="1"/>
          </p:cNvSpPr>
          <p:nvPr>
            <p:ph type="ftr" sz="quarter" idx="3"/>
          </p:nvPr>
        </p:nvSpPr>
        <p:spPr>
          <a:xfrm>
            <a:off x="92990" y="6462000"/>
            <a:ext cx="3038850" cy="252000"/>
          </a:xfrm>
          <a:prstGeom prst="rect">
            <a:avLst/>
          </a:prstGeom>
        </p:spPr>
        <p:txBody>
          <a:bodyPr vert="horz" lIns="91440" tIns="45720" rIns="91440" bIns="45720" rtlCol="0" anchor="ctr"/>
          <a:lstStyle>
            <a:lvl1pPr algn="ctr">
              <a:defRPr sz="800" baseline="0">
                <a:solidFill>
                  <a:schemeClr val="tx1"/>
                </a:solidFill>
                <a:latin typeface="Arial" pitchFamily="34" charset="0"/>
                <a:cs typeface="Arial" pitchFamily="34" charset="0"/>
              </a:defRPr>
            </a:lvl1p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p:cNvSpPr>
            <a:spLocks noGrp="1"/>
          </p:cNvSpPr>
          <p:nvPr>
            <p:ph type="sldNum" sz="quarter" idx="4"/>
          </p:nvPr>
        </p:nvSpPr>
        <p:spPr>
          <a:xfrm>
            <a:off x="3837600" y="6462000"/>
            <a:ext cx="360000" cy="252000"/>
          </a:xfrm>
          <a:prstGeom prst="rect">
            <a:avLst/>
          </a:prstGeom>
        </p:spPr>
        <p:txBody>
          <a:bodyPr vert="horz" lIns="91440" tIns="45720" rIns="91440" bIns="45720" rtlCol="0" anchor="ctr"/>
          <a:lstStyle>
            <a:lvl1pPr algn="r">
              <a:defRPr sz="800" baseline="0">
                <a:solidFill>
                  <a:schemeClr val="tx1"/>
                </a:solidFill>
                <a:latin typeface="Arial" pitchFamily="34" charset="0"/>
                <a:cs typeface="Arial" pitchFamily="34" charset="0"/>
              </a:defRPr>
            </a:lvl1pPr>
          </a:lstStyle>
          <a:p>
            <a:fld id="{1844E2AD-2CA4-4022-8F3B-D585D66E2E30}" type="slidenum">
              <a:rPr lang="sv-SE" smtClean="0"/>
              <a:pPr/>
              <a:t>‹#›</a:t>
            </a:fld>
            <a:endParaRPr lang="sv-SE"/>
          </a:p>
        </p:txBody>
      </p:sp>
      <p:pic>
        <p:nvPicPr>
          <p:cNvPr id="7" name="Picture 7" descr="NV_4F_PC"/>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37178" y="5930900"/>
            <a:ext cx="641350"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202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0" r:id="rId4"/>
    <p:sldLayoutId id="2147483651" r:id="rId5"/>
    <p:sldLayoutId id="2147483679" r:id="rId6"/>
    <p:sldLayoutId id="2147483671" r:id="rId7"/>
    <p:sldLayoutId id="2147483678" r:id="rId8"/>
    <p:sldLayoutId id="2147483673" r:id="rId9"/>
    <p:sldLayoutId id="2147483674" r:id="rId10"/>
    <p:sldLayoutId id="2147483675" r:id="rId11"/>
    <p:sldLayoutId id="2147483676" r:id="rId12"/>
    <p:sldLayoutId id="2147483677" r:id="rId13"/>
    <p:sldLayoutId id="2147483656" r:id="rId14"/>
  </p:sldLayoutIdLst>
  <p:hf hdr="0"/>
  <p:txStyles>
    <p:titleStyle>
      <a:lvl1pPr algn="l" defTabSz="914400" rtl="0" eaLnBrk="1" latinLnBrk="0" hangingPunct="1">
        <a:spcBef>
          <a:spcPct val="0"/>
        </a:spcBef>
        <a:buNone/>
        <a:defRPr sz="3000" b="1" kern="1200">
          <a:solidFill>
            <a:srgbClr val="5F5F5F"/>
          </a:solidFill>
          <a:latin typeface="Arial" pitchFamily="34" charset="0"/>
          <a:ea typeface="+mj-ea"/>
          <a:cs typeface="Arial" pitchFamily="34" charset="0"/>
        </a:defRPr>
      </a:lvl1pPr>
    </p:titleStyle>
    <p:body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naturvardsverket.se/Stod-i-miljoarbetet/Vagledningar/Friluftsliv/Kartlagga-naturomrade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2020-03-17</a:t>
            </a:fld>
            <a:endParaRPr lang="sv-SE"/>
          </a:p>
        </p:txBody>
      </p:sp>
      <p:sp>
        <p:nvSpPr>
          <p:cNvPr id="6" name="Platshållare för bildnummer 5"/>
          <p:cNvSpPr>
            <a:spLocks noGrp="1"/>
          </p:cNvSpPr>
          <p:nvPr>
            <p:ph type="sldNum" sz="quarter" idx="12"/>
          </p:nvPr>
        </p:nvSpPr>
        <p:spPr/>
        <p:txBody>
          <a:bodyPr/>
          <a:lstStyle/>
          <a:p>
            <a:fld id="{1844E2AD-2CA4-4022-8F3B-D585D66E2E30}" type="slidenum">
              <a:rPr lang="sv-SE" smtClean="0"/>
              <a:t>1</a:t>
            </a:fld>
            <a:endParaRPr lang="sv-SE"/>
          </a:p>
        </p:txBody>
      </p:sp>
      <p:sp>
        <p:nvSpPr>
          <p:cNvPr id="7" name="Rubrik 6"/>
          <p:cNvSpPr>
            <a:spLocks noGrp="1"/>
          </p:cNvSpPr>
          <p:nvPr>
            <p:ph type="title"/>
          </p:nvPr>
        </p:nvSpPr>
        <p:spPr>
          <a:xfrm>
            <a:off x="2051720" y="332656"/>
            <a:ext cx="5329741" cy="1093117"/>
          </a:xfrm>
        </p:spPr>
        <p:txBody>
          <a:bodyPr/>
          <a:lstStyle/>
          <a:p>
            <a:r>
              <a:rPr lang="sv-SE">
                <a:solidFill>
                  <a:schemeClr val="tx1"/>
                </a:solidFill>
              </a:rPr>
              <a:t>Grön infrastruktur och friluftsliv</a:t>
            </a:r>
          </a:p>
        </p:txBody>
      </p:sp>
      <p:sp>
        <p:nvSpPr>
          <p:cNvPr id="9" name="Platshållare för innehåll 8"/>
          <p:cNvSpPr>
            <a:spLocks noGrp="1"/>
          </p:cNvSpPr>
          <p:nvPr>
            <p:ph type="body" sz="quarter" idx="14"/>
          </p:nvPr>
        </p:nvSpPr>
        <p:spPr>
          <a:xfrm>
            <a:off x="1475656" y="1537602"/>
            <a:ext cx="6934366" cy="684110"/>
          </a:xfrm>
        </p:spPr>
        <p:txBody>
          <a:bodyPr/>
          <a:lstStyle/>
          <a:p>
            <a:pPr algn="l"/>
            <a:r>
              <a:rPr lang="sv-SE" sz="2600" b="1" noProof="0">
                <a:latin typeface="Arial" charset="0"/>
                <a:cs typeface="Arial" charset="0"/>
              </a:rPr>
              <a:t>Hur främja friluftsliv i hela landskapet? </a:t>
            </a:r>
            <a:endParaRPr lang="sv-SE" sz="2600" noProof="0">
              <a:latin typeface="Arial" charset="0"/>
              <a:cs typeface="Arial" charset="0"/>
            </a:endParaRPr>
          </a:p>
        </p:txBody>
      </p:sp>
      <p:pic>
        <p:nvPicPr>
          <p:cNvPr id="11" name="Platshållare för bild 8">
            <a:extLst>
              <a:ext uri="{FF2B5EF4-FFF2-40B4-BE49-F238E27FC236}">
                <a16:creationId xmlns:a16="http://schemas.microsoft.com/office/drawing/2014/main" id="{4DEFA481-052F-41F7-90EA-D3C2FD3469F3}"/>
              </a:ext>
            </a:extLst>
          </p:cNvPr>
          <p:cNvPicPr>
            <a:picLocks noGrp="1" noChangeAspect="1"/>
          </p:cNvPicPr>
          <p:nvPr>
            <p:ph type="pic" sz="quarter" idx="13"/>
          </p:nvPr>
        </p:nvPicPr>
        <p:blipFill>
          <a:blip r:embed="rId3"/>
          <a:srcRect l="2350" r="2350"/>
          <a:stretch>
            <a:fillRect/>
          </a:stretch>
        </p:blipFill>
        <p:spPr>
          <a:xfrm>
            <a:off x="1529398" y="2172582"/>
            <a:ext cx="6085204" cy="4056803"/>
          </a:xfrm>
          <a:prstGeom prst="rect">
            <a:avLst/>
          </a:prstGeom>
        </p:spPr>
      </p:pic>
      <p:sp>
        <p:nvSpPr>
          <p:cNvPr id="8" name="Platshållare för sidfot 3">
            <a:extLst>
              <a:ext uri="{FF2B5EF4-FFF2-40B4-BE49-F238E27FC236}">
                <a16:creationId xmlns:a16="http://schemas.microsoft.com/office/drawing/2014/main" id="{B3D84F6E-6717-4BDB-820A-D1495AB1A5CD}"/>
              </a:ext>
            </a:extLst>
          </p:cNvPr>
          <p:cNvSpPr txBox="1">
            <a:spLocks/>
          </p:cNvSpPr>
          <p:nvPr/>
        </p:nvSpPr>
        <p:spPr>
          <a:xfrm>
            <a:off x="179187" y="6180254"/>
            <a:ext cx="3096344"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Illustration: Kjell Ström</a:t>
            </a:r>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294746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75A29F-8462-4053-B8EB-F8058B05527C}"/>
              </a:ext>
            </a:extLst>
          </p:cNvPr>
          <p:cNvSpPr>
            <a:spLocks noGrp="1"/>
          </p:cNvSpPr>
          <p:nvPr>
            <p:ph type="title"/>
          </p:nvPr>
        </p:nvSpPr>
        <p:spPr>
          <a:xfrm>
            <a:off x="754147" y="756128"/>
            <a:ext cx="7848872" cy="648072"/>
          </a:xfrm>
        </p:spPr>
        <p:txBody>
          <a:bodyPr/>
          <a:lstStyle/>
          <a:p>
            <a:r>
              <a:rPr lang="sv-SE"/>
              <a:t>Förutsättningar för friluftsliv</a:t>
            </a:r>
          </a:p>
        </p:txBody>
      </p:sp>
      <p:sp>
        <p:nvSpPr>
          <p:cNvPr id="3" name="Platshållare för innehåll 2">
            <a:extLst>
              <a:ext uri="{FF2B5EF4-FFF2-40B4-BE49-F238E27FC236}">
                <a16:creationId xmlns:a16="http://schemas.microsoft.com/office/drawing/2014/main" id="{21328B5C-4367-4EAD-A09A-96A849BAFE12}"/>
              </a:ext>
            </a:extLst>
          </p:cNvPr>
          <p:cNvSpPr>
            <a:spLocks noGrp="1"/>
          </p:cNvSpPr>
          <p:nvPr>
            <p:ph idx="1"/>
          </p:nvPr>
        </p:nvSpPr>
        <p:spPr>
          <a:xfrm>
            <a:off x="825992" y="1700808"/>
            <a:ext cx="7492016" cy="4464496"/>
          </a:xfrm>
        </p:spPr>
        <p:txBody>
          <a:bodyPr vert="horz" lIns="91440" tIns="45720" rIns="91440" bIns="45720" rtlCol="0" anchor="t">
            <a:noAutofit/>
          </a:bodyPr>
          <a:lstStyle/>
          <a:p>
            <a:pPr lvl="0"/>
            <a:r>
              <a:rPr lang="sv-SE"/>
              <a:t>Tillgång</a:t>
            </a:r>
          </a:p>
          <a:p>
            <a:pPr lvl="0"/>
            <a:endParaRPr lang="sv-SE"/>
          </a:p>
          <a:p>
            <a:pPr lvl="0"/>
            <a:r>
              <a:rPr lang="sv-SE"/>
              <a:t>Tillgänglighet</a:t>
            </a:r>
          </a:p>
          <a:p>
            <a:pPr lvl="0"/>
            <a:endParaRPr lang="sv-SE"/>
          </a:p>
          <a:p>
            <a:pPr lvl="0"/>
            <a:r>
              <a:rPr lang="sv-SE"/>
              <a:t>Kvalitet</a:t>
            </a:r>
          </a:p>
        </p:txBody>
      </p:sp>
      <p:sp>
        <p:nvSpPr>
          <p:cNvPr id="4" name="Platshållare för datum 3">
            <a:extLst>
              <a:ext uri="{FF2B5EF4-FFF2-40B4-BE49-F238E27FC236}">
                <a16:creationId xmlns:a16="http://schemas.microsoft.com/office/drawing/2014/main" id="{4074B2D6-0239-4257-A1DA-9D4C580B0BCA}"/>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63373DD0-A9BA-4C10-B56F-3C50B46221BA}"/>
              </a:ext>
            </a:extLst>
          </p:cNvPr>
          <p:cNvSpPr>
            <a:spLocks noGrp="1"/>
          </p:cNvSpPr>
          <p:nvPr>
            <p:ph type="sldNum" sz="quarter" idx="12"/>
          </p:nvPr>
        </p:nvSpPr>
        <p:spPr/>
        <p:txBody>
          <a:bodyPr/>
          <a:lstStyle/>
          <a:p>
            <a:fld id="{1844E2AD-2CA4-4022-8F3B-D585D66E2E30}" type="slidenum">
              <a:rPr lang="sv-SE" smtClean="0"/>
              <a:pPr/>
              <a:t>10</a:t>
            </a:fld>
            <a:endParaRPr lang="sv-SE"/>
          </a:p>
        </p:txBody>
      </p:sp>
      <p:pic>
        <p:nvPicPr>
          <p:cNvPr id="10" name="Bildobjekt 9">
            <a:extLst>
              <a:ext uri="{FF2B5EF4-FFF2-40B4-BE49-F238E27FC236}">
                <a16:creationId xmlns:a16="http://schemas.microsoft.com/office/drawing/2014/main" id="{51E04043-D83C-48A3-8691-E8F091CEA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1489" y="1426480"/>
            <a:ext cx="4564611" cy="5101852"/>
          </a:xfrm>
          <a:prstGeom prst="rect">
            <a:avLst/>
          </a:prstGeom>
        </p:spPr>
      </p:pic>
      <p:sp>
        <p:nvSpPr>
          <p:cNvPr id="11" name="Platshållare för sidfot 3">
            <a:extLst>
              <a:ext uri="{FF2B5EF4-FFF2-40B4-BE49-F238E27FC236}">
                <a16:creationId xmlns:a16="http://schemas.microsoft.com/office/drawing/2014/main" id="{4A889BD0-F44F-4268-98E1-BAD77BFF9D47}"/>
              </a:ext>
            </a:extLst>
          </p:cNvPr>
          <p:cNvSpPr txBox="1">
            <a:spLocks/>
          </p:cNvSpPr>
          <p:nvPr/>
        </p:nvSpPr>
        <p:spPr>
          <a:xfrm>
            <a:off x="195407" y="6165304"/>
            <a:ext cx="3038850"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Illustration: Jacob Robertsson</a:t>
            </a:r>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280262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F19324-4A9B-4BFF-B6A3-50E507364B2C}"/>
              </a:ext>
            </a:extLst>
          </p:cNvPr>
          <p:cNvSpPr>
            <a:spLocks noGrp="1"/>
          </p:cNvSpPr>
          <p:nvPr>
            <p:ph type="title"/>
          </p:nvPr>
        </p:nvSpPr>
        <p:spPr>
          <a:xfrm>
            <a:off x="845839" y="465055"/>
            <a:ext cx="7704552" cy="792088"/>
          </a:xfrm>
        </p:spPr>
        <p:txBody>
          <a:bodyPr/>
          <a:lstStyle/>
          <a:p>
            <a:r>
              <a:rPr lang="sv-SE"/>
              <a:t>Vad påverkar förutsättningarna för tillgång, tillgänglighet och kvalitet? </a:t>
            </a:r>
          </a:p>
        </p:txBody>
      </p:sp>
      <p:sp>
        <p:nvSpPr>
          <p:cNvPr id="4" name="Platshållare för datum 3">
            <a:extLst>
              <a:ext uri="{FF2B5EF4-FFF2-40B4-BE49-F238E27FC236}">
                <a16:creationId xmlns:a16="http://schemas.microsoft.com/office/drawing/2014/main" id="{30F0CB9F-3B13-4E65-8FFC-60C510646533}"/>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07E6A598-0100-424B-A2A9-99DB729492C0}"/>
              </a:ext>
            </a:extLst>
          </p:cNvPr>
          <p:cNvSpPr>
            <a:spLocks noGrp="1"/>
          </p:cNvSpPr>
          <p:nvPr>
            <p:ph type="sldNum" sz="quarter" idx="12"/>
          </p:nvPr>
        </p:nvSpPr>
        <p:spPr/>
        <p:txBody>
          <a:bodyPr/>
          <a:lstStyle/>
          <a:p>
            <a:fld id="{1844E2AD-2CA4-4022-8F3B-D585D66E2E30}" type="slidenum">
              <a:rPr lang="sv-SE" smtClean="0"/>
              <a:pPr/>
              <a:t>11</a:t>
            </a:fld>
            <a:endParaRPr lang="sv-SE"/>
          </a:p>
        </p:txBody>
      </p:sp>
      <p:sp>
        <p:nvSpPr>
          <p:cNvPr id="7" name="Rektangel 6">
            <a:extLst>
              <a:ext uri="{FF2B5EF4-FFF2-40B4-BE49-F238E27FC236}">
                <a16:creationId xmlns:a16="http://schemas.microsoft.com/office/drawing/2014/main" id="{EF4E7BAE-EE84-496A-B8F2-5DA80C4098DF}"/>
              </a:ext>
            </a:extLst>
          </p:cNvPr>
          <p:cNvSpPr/>
          <p:nvPr/>
        </p:nvSpPr>
        <p:spPr>
          <a:xfrm>
            <a:off x="845839" y="1835666"/>
            <a:ext cx="8078242" cy="4932119"/>
          </a:xfrm>
          <a:prstGeom prst="rect">
            <a:avLst/>
          </a:prstGeom>
        </p:spPr>
        <p:txBody>
          <a:bodyPr wrap="square">
            <a:spAutoFit/>
          </a:bodyPr>
          <a:lstStyle/>
          <a:p>
            <a:pPr marL="342900" lvl="0" indent="-342900">
              <a:spcBef>
                <a:spcPts val="1200"/>
              </a:spcBef>
              <a:spcAft>
                <a:spcPts val="300"/>
              </a:spcAft>
              <a:buFont typeface="Symbol" panose="05050102010706020507" pitchFamily="18" charset="2"/>
              <a:buChar char=""/>
            </a:pPr>
            <a:r>
              <a:rPr lang="sv-SE" sz="2400">
                <a:ea typeface="Times New Roman" panose="02020603050405020304" pitchFamily="18" charset="0"/>
                <a:cs typeface="Times New Roman" panose="02020603050405020304" pitchFamily="18" charset="0"/>
              </a:rPr>
              <a:t>Bebyggelse och transportinfrastruktur (</a:t>
            </a:r>
            <a:r>
              <a:rPr lang="sv-SE" sz="2400" err="1">
                <a:ea typeface="Times New Roman" panose="02020603050405020304" pitchFamily="18" charset="0"/>
                <a:cs typeface="Times New Roman" panose="02020603050405020304" pitchFamily="18" charset="0"/>
              </a:rPr>
              <a:t>inkl</a:t>
            </a:r>
            <a:r>
              <a:rPr lang="sv-SE" sz="2400">
                <a:ea typeface="Times New Roman" panose="02020603050405020304" pitchFamily="18" charset="0"/>
                <a:cs typeface="Times New Roman" panose="02020603050405020304" pitchFamily="18" charset="0"/>
              </a:rPr>
              <a:t> fysisk planering)</a:t>
            </a:r>
          </a:p>
          <a:p>
            <a:pPr marL="342900" indent="-342900">
              <a:buFont typeface="Symbol" panose="05050102010706020507" pitchFamily="18" charset="2"/>
              <a:buChar char=""/>
            </a:pPr>
            <a:endParaRPr lang="sv-SE" sz="2000"/>
          </a:p>
          <a:p>
            <a:pPr marL="342900" lvl="0" indent="-342900">
              <a:spcAft>
                <a:spcPts val="0"/>
              </a:spcAft>
              <a:buFont typeface="Symbol" panose="05050102010706020507" pitchFamily="18" charset="2"/>
              <a:buChar char=""/>
            </a:pPr>
            <a:r>
              <a:rPr lang="sv-SE" sz="2400">
                <a:ea typeface="Calibri" panose="020F0502020204030204" pitchFamily="34" charset="0"/>
                <a:cs typeface="Times New Roman" panose="02020603050405020304" pitchFamily="18" charset="0"/>
              </a:rPr>
              <a:t>Jord- och skogsbruk</a:t>
            </a:r>
          </a:p>
          <a:p>
            <a:pPr marL="342900" lvl="0" indent="-342900">
              <a:spcAft>
                <a:spcPts val="0"/>
              </a:spcAft>
              <a:buFont typeface="Symbol" panose="05050102010706020507" pitchFamily="18" charset="2"/>
              <a:buChar char=""/>
            </a:pPr>
            <a:endParaRPr lang="sv-SE" sz="200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400">
                <a:ea typeface="Calibri" panose="020F0502020204030204" pitchFamily="34" charset="0"/>
                <a:cs typeface="Times New Roman" panose="02020603050405020304" pitchFamily="18" charset="0"/>
              </a:rPr>
              <a:t>Klimatförändringar</a:t>
            </a:r>
          </a:p>
          <a:p>
            <a:pPr marL="342900" lvl="0" indent="-342900">
              <a:spcAft>
                <a:spcPts val="0"/>
              </a:spcAft>
              <a:buFont typeface="Symbol" panose="05050102010706020507" pitchFamily="18" charset="2"/>
              <a:buChar char=""/>
            </a:pPr>
            <a:endParaRPr lang="sv-SE" sz="240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sv-SE" sz="240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sv-SE" sz="240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400">
                <a:ea typeface="Calibri" panose="020F0502020204030204" pitchFamily="34" charset="0"/>
                <a:cs typeface="Times New Roman" panose="02020603050405020304" pitchFamily="18" charset="0"/>
              </a:rPr>
              <a:t>Konflikter mellan olika aktiviteter</a:t>
            </a:r>
          </a:p>
          <a:p>
            <a:pPr marL="342900" lvl="0" indent="-342900">
              <a:spcAft>
                <a:spcPts val="0"/>
              </a:spcAft>
              <a:buFont typeface="Symbol" panose="05050102010706020507" pitchFamily="18" charset="2"/>
              <a:buChar char=""/>
            </a:pPr>
            <a:endParaRPr lang="sv-SE" sz="200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400">
                <a:ea typeface="Calibri" panose="020F0502020204030204" pitchFamily="34" charset="0"/>
                <a:cs typeface="Times New Roman" panose="02020603050405020304" pitchFamily="18" charset="0"/>
              </a:rPr>
              <a:t>Insatser för hänsyn och bevarande </a:t>
            </a:r>
          </a:p>
          <a:p>
            <a:pPr marL="342900" lvl="0" indent="-342900">
              <a:spcAft>
                <a:spcPts val="0"/>
              </a:spcAft>
              <a:buFont typeface="Symbol" panose="05050102010706020507" pitchFamily="18" charset="2"/>
              <a:buChar char=""/>
            </a:pPr>
            <a:endParaRPr lang="sv-SE" sz="2400">
              <a:ea typeface="Calibri" panose="020F0502020204030204" pitchFamily="34" charset="0"/>
              <a:cs typeface="Times New Roman" panose="02020603050405020304" pitchFamily="18" charset="0"/>
            </a:endParaRPr>
          </a:p>
        </p:txBody>
      </p:sp>
      <p:pic>
        <p:nvPicPr>
          <p:cNvPr id="10" name="Bildobjekt 9">
            <a:extLst>
              <a:ext uri="{FF2B5EF4-FFF2-40B4-BE49-F238E27FC236}">
                <a16:creationId xmlns:a16="http://schemas.microsoft.com/office/drawing/2014/main" id="{BDF61EE5-6385-4D2E-8CC0-8F33BD097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420" y="2466753"/>
            <a:ext cx="4972580" cy="2467220"/>
          </a:xfrm>
          <a:prstGeom prst="rect">
            <a:avLst/>
          </a:prstGeom>
        </p:spPr>
      </p:pic>
      <p:sp>
        <p:nvSpPr>
          <p:cNvPr id="11" name="Platshållare för sidfot 3">
            <a:extLst>
              <a:ext uri="{FF2B5EF4-FFF2-40B4-BE49-F238E27FC236}">
                <a16:creationId xmlns:a16="http://schemas.microsoft.com/office/drawing/2014/main" id="{56A22CB3-5CD6-45B6-9EAA-FA5A0BDE4B1C}"/>
              </a:ext>
            </a:extLst>
          </p:cNvPr>
          <p:cNvSpPr>
            <a:spLocks noGrp="1"/>
          </p:cNvSpPr>
          <p:nvPr>
            <p:ph type="ftr" sz="quarter" idx="11"/>
          </p:nvPr>
        </p:nvSpPr>
        <p:spPr>
          <a:xfrm>
            <a:off x="219919" y="6167821"/>
            <a:ext cx="3038850" cy="690179"/>
          </a:xfrm>
        </p:spPr>
        <p:txBody>
          <a:bodyPr/>
          <a:lstStyle/>
          <a:p>
            <a:pPr algn="l"/>
            <a:r>
              <a:rPr lang="sv-SE"/>
              <a:t>Illustration: Jacob Robertsson</a:t>
            </a:r>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72490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F19324-4A9B-4BFF-B6A3-50E507364B2C}"/>
              </a:ext>
            </a:extLst>
          </p:cNvPr>
          <p:cNvSpPr>
            <a:spLocks noGrp="1"/>
          </p:cNvSpPr>
          <p:nvPr>
            <p:ph type="title"/>
          </p:nvPr>
        </p:nvSpPr>
        <p:spPr>
          <a:xfrm>
            <a:off x="719724" y="548680"/>
            <a:ext cx="7704552" cy="792088"/>
          </a:xfrm>
        </p:spPr>
        <p:txBody>
          <a:bodyPr/>
          <a:lstStyle/>
          <a:p>
            <a:r>
              <a:rPr lang="sv-SE"/>
              <a:t>Ansvar för att främja friluftsliv? </a:t>
            </a:r>
          </a:p>
        </p:txBody>
      </p:sp>
      <p:sp>
        <p:nvSpPr>
          <p:cNvPr id="4" name="Platshållare för datum 3">
            <a:extLst>
              <a:ext uri="{FF2B5EF4-FFF2-40B4-BE49-F238E27FC236}">
                <a16:creationId xmlns:a16="http://schemas.microsoft.com/office/drawing/2014/main" id="{30F0CB9F-3B13-4E65-8FFC-60C510646533}"/>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07E6A598-0100-424B-A2A9-99DB729492C0}"/>
              </a:ext>
            </a:extLst>
          </p:cNvPr>
          <p:cNvSpPr>
            <a:spLocks noGrp="1"/>
          </p:cNvSpPr>
          <p:nvPr>
            <p:ph type="sldNum" sz="quarter" idx="12"/>
          </p:nvPr>
        </p:nvSpPr>
        <p:spPr/>
        <p:txBody>
          <a:bodyPr/>
          <a:lstStyle/>
          <a:p>
            <a:fld id="{1844E2AD-2CA4-4022-8F3B-D585D66E2E30}" type="slidenum">
              <a:rPr lang="sv-SE" smtClean="0"/>
              <a:pPr/>
              <a:t>12</a:t>
            </a:fld>
            <a:endParaRPr lang="sv-SE"/>
          </a:p>
        </p:txBody>
      </p:sp>
      <p:sp>
        <p:nvSpPr>
          <p:cNvPr id="3" name="Rektangel 2">
            <a:extLst>
              <a:ext uri="{FF2B5EF4-FFF2-40B4-BE49-F238E27FC236}">
                <a16:creationId xmlns:a16="http://schemas.microsoft.com/office/drawing/2014/main" id="{F4AD0D78-FE73-4BC6-9A79-C8DA278EBFDC}"/>
              </a:ext>
            </a:extLst>
          </p:cNvPr>
          <p:cNvSpPr/>
          <p:nvPr/>
        </p:nvSpPr>
        <p:spPr>
          <a:xfrm>
            <a:off x="719724" y="1270572"/>
            <a:ext cx="4169776" cy="5016758"/>
          </a:xfrm>
          <a:prstGeom prst="rect">
            <a:avLst/>
          </a:prstGeom>
        </p:spPr>
        <p:txBody>
          <a:bodyPr wrap="square">
            <a:spAutoFit/>
          </a:bodyPr>
          <a:lstStyle/>
          <a:p>
            <a:pPr marL="342900" lvl="0" indent="-342900">
              <a:spcAft>
                <a:spcPts val="0"/>
              </a:spcAft>
              <a:buFont typeface="Symbol" panose="05050102010706020507" pitchFamily="18" charset="2"/>
              <a:buChar char=""/>
            </a:pPr>
            <a:r>
              <a:rPr lang="sv-SE" sz="2400" dirty="0">
                <a:ea typeface="Calibri" panose="020F0502020204030204" pitchFamily="34" charset="0"/>
                <a:cs typeface="Times New Roman" panose="02020603050405020304" pitchFamily="18" charset="0"/>
              </a:rPr>
              <a:t>Kommuner </a:t>
            </a:r>
          </a:p>
          <a:p>
            <a:pPr marL="342900" lvl="0" indent="-342900">
              <a:spcAft>
                <a:spcPts val="0"/>
              </a:spcAft>
              <a:buFont typeface="Symbol" panose="05050102010706020507" pitchFamily="18" charset="2"/>
              <a:buChar char=""/>
            </a:pPr>
            <a:endParaRPr lang="sv-SE" sz="8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400" dirty="0">
                <a:ea typeface="Calibri" panose="020F0502020204030204" pitchFamily="34" charset="0"/>
                <a:cs typeface="Times New Roman" panose="02020603050405020304" pitchFamily="18" charset="0"/>
              </a:rPr>
              <a:t>Statliga myndigheter</a:t>
            </a:r>
          </a:p>
          <a:p>
            <a:pPr marL="342900" lvl="0" indent="-342900">
              <a:spcAft>
                <a:spcPts val="0"/>
              </a:spcAft>
              <a:buFont typeface="Symbol" panose="05050102010706020507" pitchFamily="18" charset="2"/>
              <a:buChar char=""/>
            </a:pPr>
            <a:endParaRPr lang="sv-SE" sz="8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400" dirty="0">
                <a:ea typeface="Calibri" panose="020F0502020204030204" pitchFamily="34" charset="0"/>
                <a:cs typeface="Times New Roman" panose="02020603050405020304" pitchFamily="18" charset="0"/>
              </a:rPr>
              <a:t>Markägare och markägarföreningar</a:t>
            </a:r>
          </a:p>
          <a:p>
            <a:pPr marL="342900" lvl="0" indent="-342900">
              <a:spcAft>
                <a:spcPts val="0"/>
              </a:spcAft>
              <a:buFont typeface="Symbol" panose="05050102010706020507" pitchFamily="18" charset="2"/>
              <a:buChar char=""/>
            </a:pPr>
            <a:endParaRPr lang="sv-SE" sz="8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400" dirty="0">
                <a:ea typeface="Calibri" panose="020F0502020204030204" pitchFamily="34" charset="0"/>
                <a:cs typeface="Times New Roman" panose="02020603050405020304" pitchFamily="18" charset="0"/>
              </a:rPr>
              <a:t>Allmänheten</a:t>
            </a:r>
          </a:p>
          <a:p>
            <a:pPr marL="342900" lvl="0" indent="-342900">
              <a:spcAft>
                <a:spcPts val="0"/>
              </a:spcAft>
              <a:buFont typeface="Symbol" panose="05050102010706020507" pitchFamily="18" charset="2"/>
              <a:buChar char=""/>
            </a:pPr>
            <a:endParaRPr lang="sv-SE" sz="8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400" dirty="0">
                <a:ea typeface="Calibri" panose="020F0502020204030204" pitchFamily="34" charset="0"/>
                <a:cs typeface="Times New Roman" panose="02020603050405020304" pitchFamily="18" charset="0"/>
              </a:rPr>
              <a:t>Ideella organisationer</a:t>
            </a:r>
          </a:p>
          <a:p>
            <a:pPr marL="342900" lvl="0" indent="-342900">
              <a:spcAft>
                <a:spcPts val="0"/>
              </a:spcAft>
              <a:buFont typeface="Symbol" panose="05050102010706020507" pitchFamily="18" charset="2"/>
              <a:buChar char=""/>
            </a:pPr>
            <a:endParaRPr lang="sv-SE" sz="8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400" dirty="0">
                <a:ea typeface="Calibri" panose="020F0502020204030204" pitchFamily="34" charset="0"/>
                <a:cs typeface="Times New Roman" panose="02020603050405020304" pitchFamily="18" charset="0"/>
              </a:rPr>
              <a:t>Stiftelser</a:t>
            </a:r>
          </a:p>
          <a:p>
            <a:pPr marL="342900" lvl="0" indent="-342900">
              <a:spcAft>
                <a:spcPts val="0"/>
              </a:spcAft>
              <a:buFont typeface="Symbol" panose="05050102010706020507" pitchFamily="18" charset="2"/>
              <a:buChar char=""/>
            </a:pPr>
            <a:endParaRPr lang="sv-SE" sz="8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2400" dirty="0">
                <a:ea typeface="Calibri" panose="020F0502020204030204" pitchFamily="34" charset="0"/>
                <a:cs typeface="Times New Roman" panose="02020603050405020304" pitchFamily="18" charset="0"/>
              </a:rPr>
              <a:t>Entreprenörer inom skötsel och förvaltning</a:t>
            </a:r>
          </a:p>
          <a:p>
            <a:pPr marL="342900" lvl="0" indent="-342900">
              <a:spcAft>
                <a:spcPts val="0"/>
              </a:spcAft>
              <a:buFont typeface="Symbol" panose="05050102010706020507" pitchFamily="18" charset="2"/>
              <a:buChar char=""/>
            </a:pPr>
            <a:endParaRPr lang="sv-SE" sz="800" dirty="0">
              <a:ea typeface="Calibri" panose="020F0502020204030204" pitchFamily="34" charset="0"/>
            </a:endParaRPr>
          </a:p>
          <a:p>
            <a:pPr marL="342900" lvl="0" indent="-342900">
              <a:spcAft>
                <a:spcPts val="0"/>
              </a:spcAft>
              <a:buFont typeface="Symbol" panose="05050102010706020507" pitchFamily="18" charset="2"/>
              <a:buChar char=""/>
            </a:pPr>
            <a:r>
              <a:rPr lang="sv-SE" sz="2400" dirty="0">
                <a:ea typeface="Calibri" panose="020F0502020204030204" pitchFamily="34" charset="0"/>
              </a:rPr>
              <a:t>Företag inom besöksnäringen m </a:t>
            </a:r>
            <a:r>
              <a:rPr lang="sv-SE" sz="2400" dirty="0" err="1">
                <a:ea typeface="Calibri" panose="020F0502020204030204" pitchFamily="34" charset="0"/>
              </a:rPr>
              <a:t>fl</a:t>
            </a:r>
            <a:endParaRPr lang="sv-SE" sz="2400" dirty="0"/>
          </a:p>
        </p:txBody>
      </p:sp>
      <p:pic>
        <p:nvPicPr>
          <p:cNvPr id="8" name="Bildobjekt 7">
            <a:extLst>
              <a:ext uri="{FF2B5EF4-FFF2-40B4-BE49-F238E27FC236}">
                <a16:creationId xmlns:a16="http://schemas.microsoft.com/office/drawing/2014/main" id="{F2A04E67-4389-464C-B27C-90CCDD1EC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340768"/>
            <a:ext cx="4314562" cy="3713505"/>
          </a:xfrm>
          <a:prstGeom prst="rect">
            <a:avLst/>
          </a:prstGeom>
        </p:spPr>
      </p:pic>
      <p:sp>
        <p:nvSpPr>
          <p:cNvPr id="9" name="Platshållare för sidfot 3">
            <a:extLst>
              <a:ext uri="{FF2B5EF4-FFF2-40B4-BE49-F238E27FC236}">
                <a16:creationId xmlns:a16="http://schemas.microsoft.com/office/drawing/2014/main" id="{12CB05D5-45E3-4178-B7E5-4CDDF591D193}"/>
              </a:ext>
            </a:extLst>
          </p:cNvPr>
          <p:cNvSpPr>
            <a:spLocks noGrp="1"/>
          </p:cNvSpPr>
          <p:nvPr>
            <p:ph type="ftr" sz="quarter" idx="11"/>
          </p:nvPr>
        </p:nvSpPr>
        <p:spPr>
          <a:xfrm>
            <a:off x="250513" y="6181197"/>
            <a:ext cx="3038850" cy="690179"/>
          </a:xfrm>
        </p:spPr>
        <p:txBody>
          <a:bodyPr/>
          <a:lstStyle/>
          <a:p>
            <a:pPr algn="l"/>
            <a:r>
              <a:rPr lang="sv-SE"/>
              <a:t>Illustration: Kjell Ström</a:t>
            </a:r>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76048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71904" y="619200"/>
            <a:ext cx="7344000" cy="793576"/>
          </a:xfrm>
        </p:spPr>
        <p:txBody>
          <a:bodyPr/>
          <a:lstStyle/>
          <a:p>
            <a:r>
              <a:rPr lang="sv-SE"/>
              <a:t>Kommunens viktiga roll </a:t>
            </a:r>
          </a:p>
        </p:txBody>
      </p:sp>
      <p:sp>
        <p:nvSpPr>
          <p:cNvPr id="4" name="Platshållare för datum 3"/>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p:cNvSpPr>
            <a:spLocks noGrp="1"/>
          </p:cNvSpPr>
          <p:nvPr>
            <p:ph type="sldNum" sz="quarter" idx="12"/>
          </p:nvPr>
        </p:nvSpPr>
        <p:spPr/>
        <p:txBody>
          <a:bodyPr/>
          <a:lstStyle/>
          <a:p>
            <a:fld id="{1844E2AD-2CA4-4022-8F3B-D585D66E2E30}" type="slidenum">
              <a:rPr lang="sv-SE" smtClean="0"/>
              <a:t>13</a:t>
            </a:fld>
            <a:endParaRPr lang="sv-SE"/>
          </a:p>
        </p:txBody>
      </p:sp>
      <p:pic>
        <p:nvPicPr>
          <p:cNvPr id="11" name="Platshållare för innehåll 11">
            <a:extLst>
              <a:ext uri="{FF2B5EF4-FFF2-40B4-BE49-F238E27FC236}">
                <a16:creationId xmlns:a16="http://schemas.microsoft.com/office/drawing/2014/main" id="{1B608E5B-0977-4206-ADCA-C7C5D41E26B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43904" y="1185168"/>
            <a:ext cx="4730228" cy="3531071"/>
          </a:xfrm>
        </p:spPr>
      </p:pic>
      <p:sp>
        <p:nvSpPr>
          <p:cNvPr id="3" name="Rektangel 2">
            <a:extLst>
              <a:ext uri="{FF2B5EF4-FFF2-40B4-BE49-F238E27FC236}">
                <a16:creationId xmlns:a16="http://schemas.microsoft.com/office/drawing/2014/main" id="{82DF4D96-7F2A-4568-B1D7-3383D2159FB0}"/>
              </a:ext>
            </a:extLst>
          </p:cNvPr>
          <p:cNvSpPr/>
          <p:nvPr/>
        </p:nvSpPr>
        <p:spPr>
          <a:xfrm>
            <a:off x="677636" y="1406708"/>
            <a:ext cx="4572000" cy="4616648"/>
          </a:xfrm>
          <a:prstGeom prst="rect">
            <a:avLst/>
          </a:prstGeom>
        </p:spPr>
        <p:txBody>
          <a:bodyPr>
            <a:spAutoFit/>
          </a:bodyPr>
          <a:lstStyle/>
          <a:p>
            <a:pPr marL="342900" lvl="0" indent="-342900">
              <a:spcAft>
                <a:spcPts val="0"/>
              </a:spcAft>
              <a:buFont typeface="Symbol" panose="05050102010706020507" pitchFamily="18" charset="2"/>
              <a:buChar char=""/>
            </a:pPr>
            <a:r>
              <a:rPr lang="sv-SE" sz="2200" dirty="0"/>
              <a:t>Fysisk planering</a:t>
            </a:r>
          </a:p>
          <a:p>
            <a:pPr marL="342900" lvl="0" indent="-342900">
              <a:spcAft>
                <a:spcPts val="0"/>
              </a:spcAft>
              <a:buFont typeface="Symbol" panose="05050102010706020507" pitchFamily="18" charset="2"/>
              <a:buChar char=""/>
            </a:pPr>
            <a:endParaRPr lang="sv-SE" dirty="0"/>
          </a:p>
          <a:p>
            <a:pPr marL="342900" lvl="0" indent="-342900">
              <a:spcAft>
                <a:spcPts val="0"/>
              </a:spcAft>
              <a:buFont typeface="Symbol" panose="05050102010706020507" pitchFamily="18" charset="2"/>
              <a:buChar char=""/>
            </a:pPr>
            <a:r>
              <a:rPr lang="sv-SE" sz="2200" dirty="0"/>
              <a:t>Markinnehav</a:t>
            </a:r>
          </a:p>
          <a:p>
            <a:pPr marL="342900" lvl="0" indent="-342900">
              <a:spcAft>
                <a:spcPts val="0"/>
              </a:spcAft>
              <a:buFont typeface="Symbol" panose="05050102010706020507" pitchFamily="18" charset="2"/>
              <a:buChar char=""/>
            </a:pPr>
            <a:endParaRPr lang="sv-SE" dirty="0"/>
          </a:p>
          <a:p>
            <a:pPr marL="342900" lvl="0" indent="-342900">
              <a:spcAft>
                <a:spcPts val="0"/>
              </a:spcAft>
              <a:buFont typeface="Symbol" panose="05050102010706020507" pitchFamily="18" charset="2"/>
              <a:buChar char=""/>
            </a:pPr>
            <a:r>
              <a:rPr lang="sv-SE" sz="2200" dirty="0"/>
              <a:t>Skötsel och förvaltning</a:t>
            </a:r>
          </a:p>
          <a:p>
            <a:pPr marL="342900" lvl="0" indent="-342900">
              <a:spcAft>
                <a:spcPts val="0"/>
              </a:spcAft>
              <a:buFont typeface="Symbol" panose="05050102010706020507" pitchFamily="18" charset="2"/>
              <a:buChar char=""/>
            </a:pPr>
            <a:endParaRPr lang="sv-SE" dirty="0"/>
          </a:p>
          <a:p>
            <a:pPr marL="342900" lvl="0" indent="-342900">
              <a:spcAft>
                <a:spcPts val="0"/>
              </a:spcAft>
              <a:buFont typeface="Symbol" panose="05050102010706020507" pitchFamily="18" charset="2"/>
              <a:buChar char=""/>
            </a:pPr>
            <a:r>
              <a:rPr lang="sv-SE" sz="2200" dirty="0"/>
              <a:t>Aktiviteter inom skola och omsorg</a:t>
            </a:r>
          </a:p>
          <a:p>
            <a:pPr marL="342900" lvl="0" indent="-342900">
              <a:spcAft>
                <a:spcPts val="0"/>
              </a:spcAft>
              <a:buFont typeface="Symbol" panose="05050102010706020507" pitchFamily="18" charset="2"/>
              <a:buChar char=""/>
            </a:pPr>
            <a:endParaRPr lang="sv-SE" dirty="0"/>
          </a:p>
          <a:p>
            <a:pPr marL="342900" lvl="0" indent="-342900">
              <a:spcAft>
                <a:spcPts val="0"/>
              </a:spcAft>
              <a:buFont typeface="Symbol" panose="05050102010706020507" pitchFamily="18" charset="2"/>
              <a:buChar char=""/>
            </a:pPr>
            <a:r>
              <a:rPr lang="sv-SE" sz="2200" dirty="0"/>
              <a:t>Stöd till friluftsorganisationer</a:t>
            </a:r>
          </a:p>
          <a:p>
            <a:pPr marL="342900" lvl="0" indent="-342900">
              <a:spcAft>
                <a:spcPts val="0"/>
              </a:spcAft>
              <a:buFont typeface="Symbol" panose="05050102010706020507" pitchFamily="18" charset="2"/>
              <a:buChar char=""/>
            </a:pPr>
            <a:endParaRPr lang="sv-SE" dirty="0"/>
          </a:p>
          <a:p>
            <a:pPr marL="342900" lvl="0" indent="-342900">
              <a:spcAft>
                <a:spcPts val="0"/>
              </a:spcAft>
              <a:buFont typeface="Symbol" panose="05050102010706020507" pitchFamily="18" charset="2"/>
              <a:buChar char=""/>
            </a:pPr>
            <a:r>
              <a:rPr lang="sv-SE" sz="2200" dirty="0"/>
              <a:t>Dialog</a:t>
            </a:r>
          </a:p>
          <a:p>
            <a:pPr marL="342900" lvl="0" indent="-342900">
              <a:spcAft>
                <a:spcPts val="0"/>
              </a:spcAft>
              <a:buFont typeface="Symbol" panose="05050102010706020507" pitchFamily="18" charset="2"/>
              <a:buChar char=""/>
            </a:pPr>
            <a:endParaRPr lang="sv-SE" dirty="0"/>
          </a:p>
          <a:p>
            <a:pPr marL="342900" lvl="0" indent="-342900">
              <a:spcAft>
                <a:spcPts val="0"/>
              </a:spcAft>
              <a:buFont typeface="Symbol" panose="05050102010706020507" pitchFamily="18" charset="2"/>
              <a:buChar char=""/>
            </a:pPr>
            <a:r>
              <a:rPr lang="sv-SE" sz="2200" dirty="0"/>
              <a:t>Näringslivsutveckling </a:t>
            </a:r>
          </a:p>
        </p:txBody>
      </p:sp>
      <p:sp>
        <p:nvSpPr>
          <p:cNvPr id="8" name="Platshållare för sidfot 3">
            <a:extLst>
              <a:ext uri="{FF2B5EF4-FFF2-40B4-BE49-F238E27FC236}">
                <a16:creationId xmlns:a16="http://schemas.microsoft.com/office/drawing/2014/main" id="{B109A942-702E-4625-9C9C-B1AFDF9461C7}"/>
              </a:ext>
            </a:extLst>
          </p:cNvPr>
          <p:cNvSpPr>
            <a:spLocks noGrp="1"/>
          </p:cNvSpPr>
          <p:nvPr>
            <p:ph type="ftr" sz="quarter" idx="11"/>
          </p:nvPr>
        </p:nvSpPr>
        <p:spPr>
          <a:xfrm>
            <a:off x="250513" y="6181197"/>
            <a:ext cx="3038850" cy="690179"/>
          </a:xfrm>
        </p:spPr>
        <p:txBody>
          <a:bodyPr/>
          <a:lstStyle/>
          <a:p>
            <a:pPr algn="l"/>
            <a:r>
              <a:rPr lang="sv-SE"/>
              <a:t>Illustration: </a:t>
            </a:r>
            <a:r>
              <a:rPr lang="sv-SE" err="1"/>
              <a:t>Typoform</a:t>
            </a:r>
            <a:endParaRPr lang="sv-SE"/>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271630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16">
            <a:extLst>
              <a:ext uri="{FF2B5EF4-FFF2-40B4-BE49-F238E27FC236}">
                <a16:creationId xmlns:a16="http://schemas.microsoft.com/office/drawing/2014/main" id="{9BF98940-E00A-4D7C-86CA-F09418CD0BD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67023" y="992024"/>
            <a:ext cx="6006330" cy="5720316"/>
          </a:xfrm>
        </p:spPr>
      </p:pic>
      <p:sp>
        <p:nvSpPr>
          <p:cNvPr id="4" name="Platshållare för datum 3"/>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p:cNvSpPr>
            <a:spLocks noGrp="1"/>
          </p:cNvSpPr>
          <p:nvPr>
            <p:ph type="sldNum" sz="quarter" idx="12"/>
          </p:nvPr>
        </p:nvSpPr>
        <p:spPr/>
        <p:txBody>
          <a:bodyPr/>
          <a:lstStyle/>
          <a:p>
            <a:fld id="{1844E2AD-2CA4-4022-8F3B-D585D66E2E30}" type="slidenum">
              <a:rPr lang="sv-SE" smtClean="0"/>
              <a:t>14</a:t>
            </a:fld>
            <a:endParaRPr lang="sv-SE"/>
          </a:p>
        </p:txBody>
      </p:sp>
      <p:sp>
        <p:nvSpPr>
          <p:cNvPr id="7" name="Rubrik 1">
            <a:extLst>
              <a:ext uri="{FF2B5EF4-FFF2-40B4-BE49-F238E27FC236}">
                <a16:creationId xmlns:a16="http://schemas.microsoft.com/office/drawing/2014/main" id="{22F75023-840E-4ED1-A8C7-7FE741ED5F45}"/>
              </a:ext>
            </a:extLst>
          </p:cNvPr>
          <p:cNvSpPr>
            <a:spLocks noGrp="1"/>
          </p:cNvSpPr>
          <p:nvPr>
            <p:ph type="title"/>
          </p:nvPr>
        </p:nvSpPr>
        <p:spPr>
          <a:xfrm>
            <a:off x="719724" y="391925"/>
            <a:ext cx="7704552" cy="792088"/>
          </a:xfrm>
        </p:spPr>
        <p:txBody>
          <a:bodyPr/>
          <a:lstStyle/>
          <a:p>
            <a:r>
              <a:rPr lang="sv-SE"/>
              <a:t>Kommunal friluftslivsplanering</a:t>
            </a:r>
          </a:p>
        </p:txBody>
      </p:sp>
      <p:sp>
        <p:nvSpPr>
          <p:cNvPr id="8" name="Platshållare för sidfot 3">
            <a:extLst>
              <a:ext uri="{FF2B5EF4-FFF2-40B4-BE49-F238E27FC236}">
                <a16:creationId xmlns:a16="http://schemas.microsoft.com/office/drawing/2014/main" id="{CA3D66FA-3B49-4A2F-91FF-EF909FB7F0A3}"/>
              </a:ext>
            </a:extLst>
          </p:cNvPr>
          <p:cNvSpPr>
            <a:spLocks noGrp="1"/>
          </p:cNvSpPr>
          <p:nvPr>
            <p:ph type="ftr" sz="quarter" idx="11"/>
          </p:nvPr>
        </p:nvSpPr>
        <p:spPr>
          <a:xfrm>
            <a:off x="250513" y="6181197"/>
            <a:ext cx="3038850" cy="690179"/>
          </a:xfrm>
        </p:spPr>
        <p:txBody>
          <a:bodyPr/>
          <a:lstStyle/>
          <a:p>
            <a:pPr algn="l"/>
            <a:r>
              <a:rPr lang="sv-SE"/>
              <a:t>Illustration: </a:t>
            </a:r>
            <a:r>
              <a:rPr lang="sv-SE" err="1"/>
              <a:t>Typoform</a:t>
            </a:r>
            <a:endParaRPr lang="sv-SE"/>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283341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824400" y="619200"/>
            <a:ext cx="7344000" cy="793576"/>
          </a:xfrm>
        </p:spPr>
        <p:txBody>
          <a:bodyPr/>
          <a:lstStyle/>
          <a:p>
            <a:r>
              <a:rPr lang="sv-SE"/>
              <a:t>Länsstyrelsens roll – exempel</a:t>
            </a:r>
          </a:p>
        </p:txBody>
      </p:sp>
      <p:sp>
        <p:nvSpPr>
          <p:cNvPr id="8" name="Platshållare för innehåll 7"/>
          <p:cNvSpPr>
            <a:spLocks noGrp="1"/>
          </p:cNvSpPr>
          <p:nvPr>
            <p:ph idx="1"/>
          </p:nvPr>
        </p:nvSpPr>
        <p:spPr>
          <a:xfrm>
            <a:off x="818735" y="1412776"/>
            <a:ext cx="5314050" cy="4827053"/>
          </a:xfrm>
        </p:spPr>
        <p:txBody>
          <a:bodyPr/>
          <a:lstStyle/>
          <a:p>
            <a:pPr lvl="0"/>
            <a:r>
              <a:rPr lang="sv-SE"/>
              <a:t>När kommunen saknar resurser att kartlägga eller säkerställa områden för friluftsliv. </a:t>
            </a:r>
          </a:p>
          <a:p>
            <a:pPr lvl="0"/>
            <a:endParaRPr lang="sv-SE" sz="800"/>
          </a:p>
          <a:p>
            <a:pPr lvl="0"/>
            <a:r>
              <a:rPr lang="sv-SE"/>
              <a:t>Samordning över kommun- och länsgränser. </a:t>
            </a:r>
          </a:p>
          <a:p>
            <a:pPr lvl="0"/>
            <a:endParaRPr lang="sv-SE" sz="800"/>
          </a:p>
          <a:p>
            <a:pPr lvl="0"/>
            <a:r>
              <a:rPr lang="sv-SE"/>
              <a:t>Områdesskydd.</a:t>
            </a:r>
          </a:p>
          <a:p>
            <a:endParaRPr lang="sv-SE" sz="800"/>
          </a:p>
          <a:p>
            <a:r>
              <a:rPr lang="sv-SE"/>
              <a:t>Samordning av hänsyn vid avverkning eller exploatering.</a:t>
            </a:r>
          </a:p>
          <a:p>
            <a:endParaRPr lang="sv-SE" sz="800"/>
          </a:p>
          <a:p>
            <a:r>
              <a:rPr lang="sv-SE"/>
              <a:t>Rådgivning och information, spridning lärande exempel.</a:t>
            </a:r>
          </a:p>
          <a:p>
            <a:pPr lvl="0"/>
            <a:endParaRPr lang="sv-SE"/>
          </a:p>
          <a:p>
            <a:pPr marL="0" indent="0">
              <a:buNone/>
            </a:pPr>
            <a:endParaRPr lang="sv-SE"/>
          </a:p>
        </p:txBody>
      </p:sp>
      <p:sp>
        <p:nvSpPr>
          <p:cNvPr id="4" name="Platshållare för datum 3"/>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p:cNvSpPr>
            <a:spLocks noGrp="1"/>
          </p:cNvSpPr>
          <p:nvPr>
            <p:ph type="sldNum" sz="quarter" idx="12"/>
          </p:nvPr>
        </p:nvSpPr>
        <p:spPr/>
        <p:txBody>
          <a:bodyPr/>
          <a:lstStyle/>
          <a:p>
            <a:fld id="{1844E2AD-2CA4-4022-8F3B-D585D66E2E30}" type="slidenum">
              <a:rPr lang="sv-SE" smtClean="0"/>
              <a:t>15</a:t>
            </a:fld>
            <a:endParaRPr lang="sv-SE"/>
          </a:p>
        </p:txBody>
      </p:sp>
      <p:sp>
        <p:nvSpPr>
          <p:cNvPr id="12" name="Platshållare för sidfot 3">
            <a:extLst>
              <a:ext uri="{FF2B5EF4-FFF2-40B4-BE49-F238E27FC236}">
                <a16:creationId xmlns:a16="http://schemas.microsoft.com/office/drawing/2014/main" id="{DEB87479-29F3-424A-9B91-BBDCC7DC23FA}"/>
              </a:ext>
            </a:extLst>
          </p:cNvPr>
          <p:cNvSpPr txBox="1">
            <a:spLocks/>
          </p:cNvSpPr>
          <p:nvPr/>
        </p:nvSpPr>
        <p:spPr>
          <a:xfrm>
            <a:off x="243116" y="6167821"/>
            <a:ext cx="3038850"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Foto: Roine Magnusson/</a:t>
            </a:r>
            <a:r>
              <a:rPr lang="sv-SE" err="1"/>
              <a:t>Johnér</a:t>
            </a:r>
            <a:endParaRPr lang="sv-SE"/>
          </a:p>
          <a:p>
            <a:pPr algn="l"/>
            <a:r>
              <a:rPr lang="sv-SE"/>
              <a:t>Naturvårdsverket | Swedish </a:t>
            </a:r>
            <a:r>
              <a:rPr lang="sv-SE" err="1"/>
              <a:t>Environmental</a:t>
            </a:r>
            <a:r>
              <a:rPr lang="sv-SE"/>
              <a:t> </a:t>
            </a:r>
            <a:r>
              <a:rPr lang="sv-SE" err="1"/>
              <a:t>Protection</a:t>
            </a:r>
            <a:r>
              <a:rPr lang="sv-SE"/>
              <a:t> Agency</a:t>
            </a:r>
          </a:p>
        </p:txBody>
      </p:sp>
      <p:pic>
        <p:nvPicPr>
          <p:cNvPr id="3" name="Bildobjekt 2">
            <a:extLst>
              <a:ext uri="{FF2B5EF4-FFF2-40B4-BE49-F238E27FC236}">
                <a16:creationId xmlns:a16="http://schemas.microsoft.com/office/drawing/2014/main" id="{10FB04A8-0A62-48F1-B4F8-8B3EAF1BC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82" y="2381693"/>
            <a:ext cx="3607573" cy="3200400"/>
          </a:xfrm>
          <a:prstGeom prst="rect">
            <a:avLst/>
          </a:prstGeom>
        </p:spPr>
      </p:pic>
    </p:spTree>
    <p:extLst>
      <p:ext uri="{BB962C8B-B14F-4D97-AF65-F5344CB8AC3E}">
        <p14:creationId xmlns:p14="http://schemas.microsoft.com/office/powerpoint/2010/main" val="235809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432FF0-3553-4108-B039-F9AD7D27333D}"/>
              </a:ext>
            </a:extLst>
          </p:cNvPr>
          <p:cNvSpPr>
            <a:spLocks noGrp="1"/>
          </p:cNvSpPr>
          <p:nvPr>
            <p:ph type="title"/>
          </p:nvPr>
        </p:nvSpPr>
        <p:spPr>
          <a:xfrm>
            <a:off x="824399" y="619200"/>
            <a:ext cx="8032997" cy="1224000"/>
          </a:xfrm>
        </p:spPr>
        <p:txBody>
          <a:bodyPr/>
          <a:lstStyle/>
          <a:p>
            <a:r>
              <a:rPr lang="sv-SE"/>
              <a:t>Ta fram kunskapsunderlag om friluftsliv</a:t>
            </a:r>
          </a:p>
        </p:txBody>
      </p:sp>
      <p:sp>
        <p:nvSpPr>
          <p:cNvPr id="3" name="Platshållare för innehåll 2">
            <a:extLst>
              <a:ext uri="{FF2B5EF4-FFF2-40B4-BE49-F238E27FC236}">
                <a16:creationId xmlns:a16="http://schemas.microsoft.com/office/drawing/2014/main" id="{45864A8D-C5F5-417E-93FD-52973AA5176E}"/>
              </a:ext>
            </a:extLst>
          </p:cNvPr>
          <p:cNvSpPr>
            <a:spLocks noGrp="1"/>
          </p:cNvSpPr>
          <p:nvPr>
            <p:ph idx="1"/>
          </p:nvPr>
        </p:nvSpPr>
        <p:spPr>
          <a:xfrm>
            <a:off x="819458" y="1585454"/>
            <a:ext cx="7344000" cy="3888000"/>
          </a:xfrm>
        </p:spPr>
        <p:txBody>
          <a:bodyPr/>
          <a:lstStyle/>
          <a:p>
            <a:pPr lvl="0"/>
            <a:r>
              <a:rPr lang="sv-SE" b="1" dirty="0"/>
              <a:t>Kartläggning av </a:t>
            </a:r>
            <a:r>
              <a:rPr lang="sv-SE" b="1" i="1" dirty="0"/>
              <a:t>områden</a:t>
            </a:r>
            <a:r>
              <a:rPr lang="sv-SE" b="1" dirty="0"/>
              <a:t> </a:t>
            </a:r>
            <a:r>
              <a:rPr lang="sv-SE" dirty="0"/>
              <a:t>värdefulla för friluftsliv.</a:t>
            </a:r>
          </a:p>
          <a:p>
            <a:pPr lvl="0"/>
            <a:endParaRPr lang="sv-SE" sz="2000" b="1" dirty="0"/>
          </a:p>
          <a:p>
            <a:pPr lvl="0"/>
            <a:r>
              <a:rPr lang="sv-SE" b="1" dirty="0"/>
              <a:t>Kartläggning av </a:t>
            </a:r>
            <a:r>
              <a:rPr lang="sv-SE" b="1" i="1" dirty="0"/>
              <a:t>övergripande förutsättningar</a:t>
            </a:r>
            <a:r>
              <a:rPr lang="sv-SE" b="1" dirty="0"/>
              <a:t> </a:t>
            </a:r>
            <a:r>
              <a:rPr lang="sv-SE" dirty="0"/>
              <a:t>för friluftsliv. </a:t>
            </a:r>
          </a:p>
          <a:p>
            <a:pPr lvl="0"/>
            <a:endParaRPr lang="sv-SE" sz="2000" b="1" dirty="0"/>
          </a:p>
          <a:p>
            <a:pPr lvl="0"/>
            <a:r>
              <a:rPr lang="sv-SE" b="1" dirty="0"/>
              <a:t>Analyser</a:t>
            </a:r>
            <a:r>
              <a:rPr lang="sv-SE" dirty="0"/>
              <a:t> utifrån kartläggningarna.</a:t>
            </a:r>
          </a:p>
          <a:p>
            <a:pPr lvl="0"/>
            <a:endParaRPr lang="sv-SE" sz="2000" dirty="0"/>
          </a:p>
          <a:p>
            <a:pPr lvl="0"/>
            <a:r>
              <a:rPr lang="sv-SE" dirty="0"/>
              <a:t>Identifiering av </a:t>
            </a:r>
            <a:r>
              <a:rPr lang="sv-SE" b="1" dirty="0"/>
              <a:t>insatsområden och åtgärder</a:t>
            </a:r>
            <a:r>
              <a:rPr lang="sv-SE" dirty="0"/>
              <a:t>. </a:t>
            </a:r>
          </a:p>
          <a:p>
            <a:endParaRPr lang="sv-SE" sz="2000" b="1" dirty="0"/>
          </a:p>
          <a:p>
            <a:r>
              <a:rPr lang="sv-SE" b="1" dirty="0"/>
              <a:t>Vilka aktörer berörs </a:t>
            </a:r>
            <a:r>
              <a:rPr lang="sv-SE" dirty="0"/>
              <a:t>och hur kan samverkan se ut? </a:t>
            </a:r>
          </a:p>
        </p:txBody>
      </p:sp>
      <p:sp>
        <p:nvSpPr>
          <p:cNvPr id="4" name="Platshållare för datum 3">
            <a:extLst>
              <a:ext uri="{FF2B5EF4-FFF2-40B4-BE49-F238E27FC236}">
                <a16:creationId xmlns:a16="http://schemas.microsoft.com/office/drawing/2014/main" id="{1F526927-52DD-413C-BD2F-45A0B60EB35C}"/>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5" name="Platshållare för sidfot 4">
            <a:extLst>
              <a:ext uri="{FF2B5EF4-FFF2-40B4-BE49-F238E27FC236}">
                <a16:creationId xmlns:a16="http://schemas.microsoft.com/office/drawing/2014/main" id="{FA9F1796-437E-4261-98ED-9ABFCEE31CF2}"/>
              </a:ext>
            </a:extLst>
          </p:cNvPr>
          <p:cNvSpPr>
            <a:spLocks noGrp="1"/>
          </p:cNvSpPr>
          <p:nvPr>
            <p:ph type="ftr" sz="quarter" idx="11"/>
          </p:nvPr>
        </p:nvSpPr>
        <p:spPr/>
        <p:txBody>
          <a:body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50BCEFB7-F858-48D2-9C86-D18B912BB99F}"/>
              </a:ext>
            </a:extLst>
          </p:cNvPr>
          <p:cNvSpPr>
            <a:spLocks noGrp="1"/>
          </p:cNvSpPr>
          <p:nvPr>
            <p:ph type="sldNum" sz="quarter" idx="12"/>
          </p:nvPr>
        </p:nvSpPr>
        <p:spPr/>
        <p:txBody>
          <a:bodyPr/>
          <a:lstStyle/>
          <a:p>
            <a:fld id="{1844E2AD-2CA4-4022-8F3B-D585D66E2E30}" type="slidenum">
              <a:rPr lang="sv-SE" smtClean="0"/>
              <a:pPr/>
              <a:t>16</a:t>
            </a:fld>
            <a:endParaRPr lang="sv-SE"/>
          </a:p>
        </p:txBody>
      </p:sp>
    </p:spTree>
    <p:extLst>
      <p:ext uri="{BB962C8B-B14F-4D97-AF65-F5344CB8AC3E}">
        <p14:creationId xmlns:p14="http://schemas.microsoft.com/office/powerpoint/2010/main" val="296712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En bild som visar text, karta&#10;&#10;Beskrivning genererad med mycket hög exakthet">
            <a:extLst>
              <a:ext uri="{FF2B5EF4-FFF2-40B4-BE49-F238E27FC236}">
                <a16:creationId xmlns:a16="http://schemas.microsoft.com/office/drawing/2014/main" id="{4005E709-34F6-4478-BD21-2651DD11A8D4}"/>
              </a:ext>
            </a:extLst>
          </p:cNvPr>
          <p:cNvPicPr>
            <a:picLocks noChangeAspect="1"/>
          </p:cNvPicPr>
          <p:nvPr/>
        </p:nvPicPr>
        <p:blipFill>
          <a:blip r:embed="rId3"/>
          <a:stretch>
            <a:fillRect/>
          </a:stretch>
        </p:blipFill>
        <p:spPr>
          <a:xfrm>
            <a:off x="6666019" y="1168780"/>
            <a:ext cx="2743200" cy="2946400"/>
          </a:xfrm>
          <a:prstGeom prst="rect">
            <a:avLst/>
          </a:prstGeom>
        </p:spPr>
      </p:pic>
      <p:sp>
        <p:nvSpPr>
          <p:cNvPr id="2" name="Rubrik 1">
            <a:extLst>
              <a:ext uri="{FF2B5EF4-FFF2-40B4-BE49-F238E27FC236}">
                <a16:creationId xmlns:a16="http://schemas.microsoft.com/office/drawing/2014/main" id="{07AA7F99-4F5A-4B4D-A6AA-EB7E03C62F58}"/>
              </a:ext>
            </a:extLst>
          </p:cNvPr>
          <p:cNvSpPr>
            <a:spLocks noGrp="1"/>
          </p:cNvSpPr>
          <p:nvPr>
            <p:ph type="title"/>
          </p:nvPr>
        </p:nvSpPr>
        <p:spPr>
          <a:xfrm>
            <a:off x="525600" y="556780"/>
            <a:ext cx="7344000" cy="1224000"/>
          </a:xfrm>
        </p:spPr>
        <p:txBody>
          <a:bodyPr/>
          <a:lstStyle/>
          <a:p>
            <a:r>
              <a:rPr lang="sv-SE"/>
              <a:t>Kartläggning av </a:t>
            </a:r>
            <a:r>
              <a:rPr lang="sv-SE" i="1"/>
              <a:t>områden</a:t>
            </a:r>
            <a:r>
              <a:rPr lang="sv-SE"/>
              <a:t> värdefulla för friluftsliv</a:t>
            </a:r>
            <a:endParaRPr lang="sv-SE" i="1"/>
          </a:p>
        </p:txBody>
      </p:sp>
      <p:sp>
        <p:nvSpPr>
          <p:cNvPr id="3" name="Platshållare för innehåll 2">
            <a:extLst>
              <a:ext uri="{FF2B5EF4-FFF2-40B4-BE49-F238E27FC236}">
                <a16:creationId xmlns:a16="http://schemas.microsoft.com/office/drawing/2014/main" id="{F49D2737-7788-4A50-8255-54254A604B6A}"/>
              </a:ext>
            </a:extLst>
          </p:cNvPr>
          <p:cNvSpPr>
            <a:spLocks noGrp="1"/>
          </p:cNvSpPr>
          <p:nvPr>
            <p:ph idx="1"/>
          </p:nvPr>
        </p:nvSpPr>
        <p:spPr>
          <a:xfrm>
            <a:off x="619513" y="1780779"/>
            <a:ext cx="6695688" cy="4407985"/>
          </a:xfrm>
        </p:spPr>
        <p:txBody>
          <a:bodyPr/>
          <a:lstStyle/>
          <a:p>
            <a:pPr lvl="0"/>
            <a:r>
              <a:rPr lang="sv-SE"/>
              <a:t>Områden, platser och anläggningar. </a:t>
            </a:r>
          </a:p>
          <a:p>
            <a:pPr lvl="0"/>
            <a:endParaRPr lang="sv-SE" sz="1800"/>
          </a:p>
          <a:p>
            <a:pPr lvl="0"/>
            <a:r>
              <a:rPr lang="sv-SE"/>
              <a:t>Enligt </a:t>
            </a:r>
            <a:r>
              <a:rPr lang="sv-SE">
                <a:hlinkClick r:id="rId4"/>
              </a:rPr>
              <a:t>Naturvårdsverkets metod</a:t>
            </a:r>
            <a:r>
              <a:rPr lang="sv-SE"/>
              <a:t> för kartläggning.</a:t>
            </a:r>
          </a:p>
          <a:p>
            <a:pPr lvl="0"/>
            <a:endParaRPr lang="sv-SE" sz="1800"/>
          </a:p>
          <a:p>
            <a:pPr lvl="0"/>
            <a:r>
              <a:rPr lang="sv-SE"/>
              <a:t>Resultatet visar var och hur friluftsliv utövas. </a:t>
            </a:r>
          </a:p>
          <a:p>
            <a:pPr lvl="0"/>
            <a:endParaRPr lang="sv-SE" sz="1800"/>
          </a:p>
          <a:p>
            <a:pPr lvl="0"/>
            <a:r>
              <a:rPr lang="sv-SE"/>
              <a:t>Samverkan mellan länsstyrelse, kommun m fl.</a:t>
            </a:r>
          </a:p>
          <a:p>
            <a:pPr lvl="0"/>
            <a:endParaRPr lang="sv-SE" sz="1800"/>
          </a:p>
          <a:p>
            <a:pPr lvl="0"/>
            <a:r>
              <a:rPr lang="sv-SE"/>
              <a:t>Faktisk aktivitet, behov av skötsel/förvaltning m </a:t>
            </a:r>
            <a:r>
              <a:rPr lang="sv-SE" err="1"/>
              <a:t>m</a:t>
            </a:r>
            <a:r>
              <a:rPr lang="sv-SE"/>
              <a:t> ingår inte. </a:t>
            </a:r>
          </a:p>
          <a:p>
            <a:endParaRPr lang="sv-SE"/>
          </a:p>
        </p:txBody>
      </p:sp>
      <p:sp>
        <p:nvSpPr>
          <p:cNvPr id="4" name="Platshållare för datum 3">
            <a:extLst>
              <a:ext uri="{FF2B5EF4-FFF2-40B4-BE49-F238E27FC236}">
                <a16:creationId xmlns:a16="http://schemas.microsoft.com/office/drawing/2014/main" id="{97E2E8A5-B36A-4F87-A340-53F12D800333}"/>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5" name="Platshållare för sidfot 4">
            <a:extLst>
              <a:ext uri="{FF2B5EF4-FFF2-40B4-BE49-F238E27FC236}">
                <a16:creationId xmlns:a16="http://schemas.microsoft.com/office/drawing/2014/main" id="{E09E4F04-DE42-4449-AE2C-2268C3D54E45}"/>
              </a:ext>
            </a:extLst>
          </p:cNvPr>
          <p:cNvSpPr>
            <a:spLocks noGrp="1"/>
          </p:cNvSpPr>
          <p:nvPr>
            <p:ph type="ftr" sz="quarter" idx="11"/>
          </p:nvPr>
        </p:nvSpPr>
        <p:spPr/>
        <p:txBody>
          <a:body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CB399881-35B7-4EFF-AEB4-C1027B41203E}"/>
              </a:ext>
            </a:extLst>
          </p:cNvPr>
          <p:cNvSpPr>
            <a:spLocks noGrp="1"/>
          </p:cNvSpPr>
          <p:nvPr>
            <p:ph type="sldNum" sz="quarter" idx="12"/>
          </p:nvPr>
        </p:nvSpPr>
        <p:spPr/>
        <p:txBody>
          <a:bodyPr/>
          <a:lstStyle/>
          <a:p>
            <a:fld id="{1844E2AD-2CA4-4022-8F3B-D585D66E2E30}" type="slidenum">
              <a:rPr lang="sv-SE" smtClean="0"/>
              <a:pPr/>
              <a:t>17</a:t>
            </a:fld>
            <a:endParaRPr lang="sv-SE"/>
          </a:p>
        </p:txBody>
      </p:sp>
    </p:spTree>
    <p:extLst>
      <p:ext uri="{BB962C8B-B14F-4D97-AF65-F5344CB8AC3E}">
        <p14:creationId xmlns:p14="http://schemas.microsoft.com/office/powerpoint/2010/main" val="356106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AA7F99-4F5A-4B4D-A6AA-EB7E03C62F58}"/>
              </a:ext>
            </a:extLst>
          </p:cNvPr>
          <p:cNvSpPr>
            <a:spLocks noGrp="1"/>
          </p:cNvSpPr>
          <p:nvPr>
            <p:ph type="title"/>
          </p:nvPr>
        </p:nvSpPr>
        <p:spPr>
          <a:xfrm>
            <a:off x="526694" y="439929"/>
            <a:ext cx="8524316" cy="1224000"/>
          </a:xfrm>
        </p:spPr>
        <p:txBody>
          <a:bodyPr/>
          <a:lstStyle/>
          <a:p>
            <a:r>
              <a:rPr lang="sv-SE" dirty="0"/>
              <a:t>Kartläggning av övergripande </a:t>
            </a:r>
            <a:r>
              <a:rPr lang="sv-SE" i="1" dirty="0"/>
              <a:t>förutsättningar</a:t>
            </a:r>
            <a:r>
              <a:rPr lang="sv-SE" dirty="0"/>
              <a:t> för friluftsliv </a:t>
            </a:r>
          </a:p>
        </p:txBody>
      </p:sp>
      <p:sp>
        <p:nvSpPr>
          <p:cNvPr id="3" name="Platshållare för innehåll 2">
            <a:extLst>
              <a:ext uri="{FF2B5EF4-FFF2-40B4-BE49-F238E27FC236}">
                <a16:creationId xmlns:a16="http://schemas.microsoft.com/office/drawing/2014/main" id="{F49D2737-7788-4A50-8255-54254A604B6A}"/>
              </a:ext>
            </a:extLst>
          </p:cNvPr>
          <p:cNvSpPr>
            <a:spLocks noGrp="1"/>
          </p:cNvSpPr>
          <p:nvPr>
            <p:ph idx="1"/>
          </p:nvPr>
        </p:nvSpPr>
        <p:spPr>
          <a:xfrm>
            <a:off x="614560" y="1663929"/>
            <a:ext cx="8348583" cy="5373000"/>
          </a:xfrm>
        </p:spPr>
        <p:txBody>
          <a:bodyPr/>
          <a:lstStyle/>
          <a:p>
            <a:pPr lvl="0"/>
            <a:r>
              <a:rPr lang="sv-SE" dirty="0"/>
              <a:t>Areal, andel och geografisk fördelning av natur värdefull för friluftsliv.</a:t>
            </a:r>
          </a:p>
          <a:p>
            <a:pPr lvl="0"/>
            <a:endParaRPr lang="sv-SE" sz="1000" dirty="0"/>
          </a:p>
          <a:p>
            <a:pPr lvl="0"/>
            <a:r>
              <a:rPr lang="sv-SE" dirty="0"/>
              <a:t>Areal, andel och fördelning av tysta/</a:t>
            </a:r>
            <a:r>
              <a:rPr lang="sv-SE" dirty="0" err="1"/>
              <a:t>bullerstörda</a:t>
            </a:r>
            <a:r>
              <a:rPr lang="sv-SE" dirty="0"/>
              <a:t> områden.</a:t>
            </a:r>
          </a:p>
          <a:p>
            <a:pPr lvl="0"/>
            <a:endParaRPr lang="sv-SE" sz="1000" dirty="0"/>
          </a:p>
          <a:p>
            <a:pPr lvl="0"/>
            <a:r>
              <a:rPr lang="sv-SE" dirty="0"/>
              <a:t>Barriärer för friluftsliv.</a:t>
            </a:r>
          </a:p>
          <a:p>
            <a:pPr lvl="0"/>
            <a:endParaRPr lang="sv-SE" sz="1000" dirty="0"/>
          </a:p>
          <a:p>
            <a:pPr lvl="0"/>
            <a:r>
              <a:rPr lang="sv-SE" dirty="0"/>
              <a:t>Skötsel- och förvaltningsformer. </a:t>
            </a:r>
          </a:p>
          <a:p>
            <a:pPr lvl="0"/>
            <a:endParaRPr lang="sv-SE" sz="1000" dirty="0"/>
          </a:p>
          <a:p>
            <a:pPr lvl="0"/>
            <a:r>
              <a:rPr lang="sv-SE" dirty="0"/>
              <a:t>Sammanhängande områden och leder som sträcker sig över kommun- och länsgränser.</a:t>
            </a:r>
          </a:p>
          <a:p>
            <a:endParaRPr lang="sv-SE" sz="1000" dirty="0"/>
          </a:p>
          <a:p>
            <a:r>
              <a:rPr lang="sv-SE" dirty="0"/>
              <a:t>Skyddade områden, riksintressen etc. </a:t>
            </a:r>
          </a:p>
        </p:txBody>
      </p:sp>
      <p:sp>
        <p:nvSpPr>
          <p:cNvPr id="4" name="Platshållare för datum 3">
            <a:extLst>
              <a:ext uri="{FF2B5EF4-FFF2-40B4-BE49-F238E27FC236}">
                <a16:creationId xmlns:a16="http://schemas.microsoft.com/office/drawing/2014/main" id="{97E2E8A5-B36A-4F87-A340-53F12D800333}"/>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5" name="Platshållare för sidfot 4">
            <a:extLst>
              <a:ext uri="{FF2B5EF4-FFF2-40B4-BE49-F238E27FC236}">
                <a16:creationId xmlns:a16="http://schemas.microsoft.com/office/drawing/2014/main" id="{E09E4F04-DE42-4449-AE2C-2268C3D54E45}"/>
              </a:ext>
            </a:extLst>
          </p:cNvPr>
          <p:cNvSpPr>
            <a:spLocks noGrp="1"/>
          </p:cNvSpPr>
          <p:nvPr>
            <p:ph type="ftr" sz="quarter" idx="11"/>
          </p:nvPr>
        </p:nvSpPr>
        <p:spPr/>
        <p:txBody>
          <a:body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CB399881-35B7-4EFF-AEB4-C1027B41203E}"/>
              </a:ext>
            </a:extLst>
          </p:cNvPr>
          <p:cNvSpPr>
            <a:spLocks noGrp="1"/>
          </p:cNvSpPr>
          <p:nvPr>
            <p:ph type="sldNum" sz="quarter" idx="12"/>
          </p:nvPr>
        </p:nvSpPr>
        <p:spPr/>
        <p:txBody>
          <a:bodyPr/>
          <a:lstStyle/>
          <a:p>
            <a:fld id="{1844E2AD-2CA4-4022-8F3B-D585D66E2E30}" type="slidenum">
              <a:rPr lang="sv-SE" smtClean="0"/>
              <a:pPr/>
              <a:t>18</a:t>
            </a:fld>
            <a:endParaRPr lang="sv-SE"/>
          </a:p>
        </p:txBody>
      </p:sp>
    </p:spTree>
    <p:extLst>
      <p:ext uri="{BB962C8B-B14F-4D97-AF65-F5344CB8AC3E}">
        <p14:creationId xmlns:p14="http://schemas.microsoft.com/office/powerpoint/2010/main" val="390712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A798E-667F-427D-AED6-BA68A1D64E0D}"/>
              </a:ext>
            </a:extLst>
          </p:cNvPr>
          <p:cNvSpPr>
            <a:spLocks noGrp="1"/>
          </p:cNvSpPr>
          <p:nvPr>
            <p:ph type="title"/>
          </p:nvPr>
        </p:nvSpPr>
        <p:spPr>
          <a:xfrm>
            <a:off x="728865" y="432000"/>
            <a:ext cx="7344000" cy="1224000"/>
          </a:xfrm>
        </p:spPr>
        <p:txBody>
          <a:bodyPr/>
          <a:lstStyle/>
          <a:p>
            <a:r>
              <a:rPr lang="sv-SE"/>
              <a:t>Analys av friluftsliv – möjligheter och utmaningar</a:t>
            </a:r>
            <a:br>
              <a:rPr lang="sv-SE" i="1"/>
            </a:br>
            <a:endParaRPr lang="sv-SE"/>
          </a:p>
        </p:txBody>
      </p:sp>
      <p:sp>
        <p:nvSpPr>
          <p:cNvPr id="3" name="Platshållare för innehåll 2">
            <a:extLst>
              <a:ext uri="{FF2B5EF4-FFF2-40B4-BE49-F238E27FC236}">
                <a16:creationId xmlns:a16="http://schemas.microsoft.com/office/drawing/2014/main" id="{42D84681-4649-457D-8099-0B83CF856741}"/>
              </a:ext>
            </a:extLst>
          </p:cNvPr>
          <p:cNvSpPr>
            <a:spLocks noGrp="1"/>
          </p:cNvSpPr>
          <p:nvPr>
            <p:ph idx="1"/>
          </p:nvPr>
        </p:nvSpPr>
        <p:spPr>
          <a:xfrm>
            <a:off x="728865" y="1656000"/>
            <a:ext cx="5276850" cy="4320730"/>
          </a:xfrm>
        </p:spPr>
        <p:txBody>
          <a:bodyPr/>
          <a:lstStyle/>
          <a:p>
            <a:pPr lvl="0"/>
            <a:r>
              <a:rPr lang="sv-SE"/>
              <a:t>Hur påverkas friluftslivet av ny bebyggelse och infrastruktur och jord- och skogsbruk?</a:t>
            </a:r>
          </a:p>
          <a:p>
            <a:pPr lvl="0"/>
            <a:endParaRPr lang="sv-SE" sz="1000"/>
          </a:p>
          <a:p>
            <a:pPr lvl="0"/>
            <a:r>
              <a:rPr lang="sv-SE"/>
              <a:t>Brister i tillgång och tillgänglighet?</a:t>
            </a:r>
          </a:p>
          <a:p>
            <a:pPr lvl="0"/>
            <a:endParaRPr lang="sv-SE" sz="1000"/>
          </a:p>
          <a:p>
            <a:pPr lvl="0"/>
            <a:r>
              <a:rPr lang="sv-SE"/>
              <a:t>Förändring över tid </a:t>
            </a:r>
            <a:r>
              <a:rPr lang="sv-SE" err="1"/>
              <a:t>vg</a:t>
            </a:r>
            <a:r>
              <a:rPr lang="sv-SE"/>
              <a:t> areal och andel bostadsnära natur?</a:t>
            </a:r>
          </a:p>
          <a:p>
            <a:pPr lvl="0"/>
            <a:endParaRPr lang="sv-SE" sz="1000"/>
          </a:p>
          <a:p>
            <a:pPr lvl="0"/>
            <a:r>
              <a:rPr lang="sv-SE"/>
              <a:t>Behov av utveckling av skötsel och förvaltning som främjar friluftsliv? </a:t>
            </a:r>
          </a:p>
          <a:p>
            <a:pPr lvl="0"/>
            <a:endParaRPr lang="sv-SE" sz="1000"/>
          </a:p>
          <a:p>
            <a:pPr lvl="0"/>
            <a:r>
              <a:rPr lang="sv-SE"/>
              <a:t>Tillräckliga bevarandeinsatser?</a:t>
            </a:r>
          </a:p>
          <a:p>
            <a:endParaRPr lang="sv-SE"/>
          </a:p>
        </p:txBody>
      </p:sp>
      <p:sp>
        <p:nvSpPr>
          <p:cNvPr id="4" name="Platshållare för datum 3">
            <a:extLst>
              <a:ext uri="{FF2B5EF4-FFF2-40B4-BE49-F238E27FC236}">
                <a16:creationId xmlns:a16="http://schemas.microsoft.com/office/drawing/2014/main" id="{87003110-C160-4B37-B766-6BBD971B606E}"/>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5" name="Platshållare för sidfot 4">
            <a:extLst>
              <a:ext uri="{FF2B5EF4-FFF2-40B4-BE49-F238E27FC236}">
                <a16:creationId xmlns:a16="http://schemas.microsoft.com/office/drawing/2014/main" id="{4556E3AC-01FF-4B7F-961C-759BDD725714}"/>
              </a:ext>
            </a:extLst>
          </p:cNvPr>
          <p:cNvSpPr>
            <a:spLocks noGrp="1"/>
          </p:cNvSpPr>
          <p:nvPr>
            <p:ph type="ftr" sz="quarter" idx="11"/>
          </p:nvPr>
        </p:nvSpPr>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a:extLst>
              <a:ext uri="{FF2B5EF4-FFF2-40B4-BE49-F238E27FC236}">
                <a16:creationId xmlns:a16="http://schemas.microsoft.com/office/drawing/2014/main" id="{58DE393B-2529-441C-B2AE-930E30D50137}"/>
              </a:ext>
            </a:extLst>
          </p:cNvPr>
          <p:cNvSpPr>
            <a:spLocks noGrp="1"/>
          </p:cNvSpPr>
          <p:nvPr>
            <p:ph type="sldNum" sz="quarter" idx="12"/>
          </p:nvPr>
        </p:nvSpPr>
        <p:spPr/>
        <p:txBody>
          <a:bodyPr/>
          <a:lstStyle/>
          <a:p>
            <a:fld id="{1844E2AD-2CA4-4022-8F3B-D585D66E2E30}" type="slidenum">
              <a:rPr lang="sv-SE" smtClean="0"/>
              <a:pPr/>
              <a:t>19</a:t>
            </a:fld>
            <a:endParaRPr lang="sv-SE"/>
          </a:p>
        </p:txBody>
      </p:sp>
      <p:pic>
        <p:nvPicPr>
          <p:cNvPr id="13" name="Bildobjekt 12">
            <a:extLst>
              <a:ext uri="{FF2B5EF4-FFF2-40B4-BE49-F238E27FC236}">
                <a16:creationId xmlns:a16="http://schemas.microsoft.com/office/drawing/2014/main" id="{B7CD8EB4-9AE0-4A34-A861-49001769C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318" y="1449261"/>
            <a:ext cx="2851682" cy="4320730"/>
          </a:xfrm>
          <a:prstGeom prst="rect">
            <a:avLst/>
          </a:prstGeom>
        </p:spPr>
      </p:pic>
    </p:spTree>
    <p:extLst>
      <p:ext uri="{BB962C8B-B14F-4D97-AF65-F5344CB8AC3E}">
        <p14:creationId xmlns:p14="http://schemas.microsoft.com/office/powerpoint/2010/main" val="407024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0D94E1-C75E-42F5-A4A6-1C0B474513DA}"/>
              </a:ext>
            </a:extLst>
          </p:cNvPr>
          <p:cNvSpPr>
            <a:spLocks noGrp="1"/>
          </p:cNvSpPr>
          <p:nvPr>
            <p:ph type="title"/>
          </p:nvPr>
        </p:nvSpPr>
        <p:spPr>
          <a:xfrm>
            <a:off x="504000" y="442048"/>
            <a:ext cx="8136000" cy="958075"/>
          </a:xfrm>
        </p:spPr>
        <p:txBody>
          <a:bodyPr/>
          <a:lstStyle/>
          <a:p>
            <a:r>
              <a:rPr lang="sv-SE"/>
              <a:t>Vad är grön infrastruktur?</a:t>
            </a:r>
          </a:p>
        </p:txBody>
      </p:sp>
      <p:sp>
        <p:nvSpPr>
          <p:cNvPr id="3" name="Platshållare för datum 2">
            <a:extLst>
              <a:ext uri="{FF2B5EF4-FFF2-40B4-BE49-F238E27FC236}">
                <a16:creationId xmlns:a16="http://schemas.microsoft.com/office/drawing/2014/main" id="{1DC2E720-0259-43DD-9FBA-6118701962C2}"/>
              </a:ext>
            </a:extLst>
          </p:cNvPr>
          <p:cNvSpPr>
            <a:spLocks noGrp="1"/>
          </p:cNvSpPr>
          <p:nvPr>
            <p:ph type="dt" sz="half" idx="10"/>
          </p:nvPr>
        </p:nvSpPr>
        <p:spPr/>
        <p:txBody>
          <a:bodyPr/>
          <a:lstStyle/>
          <a:p>
            <a:fld id="{5B8BE423-1780-43BB-A8FE-3025F34AD1F8}" type="datetime1">
              <a:rPr lang="sv-SE" smtClean="0"/>
              <a:pPr/>
              <a:t>2020-03-17</a:t>
            </a:fld>
            <a:endParaRPr lang="sv-SE"/>
          </a:p>
        </p:txBody>
      </p:sp>
      <p:sp>
        <p:nvSpPr>
          <p:cNvPr id="5" name="Platshållare för bildnummer 4">
            <a:extLst>
              <a:ext uri="{FF2B5EF4-FFF2-40B4-BE49-F238E27FC236}">
                <a16:creationId xmlns:a16="http://schemas.microsoft.com/office/drawing/2014/main" id="{69F39EE2-48E8-4461-8F57-EFF7614C6B1F}"/>
              </a:ext>
            </a:extLst>
          </p:cNvPr>
          <p:cNvSpPr>
            <a:spLocks noGrp="1"/>
          </p:cNvSpPr>
          <p:nvPr>
            <p:ph type="sldNum" sz="quarter" idx="12"/>
          </p:nvPr>
        </p:nvSpPr>
        <p:spPr/>
        <p:txBody>
          <a:bodyPr/>
          <a:lstStyle/>
          <a:p>
            <a:fld id="{1844E2AD-2CA4-4022-8F3B-D585D66E2E30}" type="slidenum">
              <a:rPr lang="sv-SE" smtClean="0"/>
              <a:pPr/>
              <a:t>2</a:t>
            </a:fld>
            <a:endParaRPr lang="sv-SE"/>
          </a:p>
        </p:txBody>
      </p:sp>
      <p:sp>
        <p:nvSpPr>
          <p:cNvPr id="7" name="Platshållare för text 6">
            <a:extLst>
              <a:ext uri="{FF2B5EF4-FFF2-40B4-BE49-F238E27FC236}">
                <a16:creationId xmlns:a16="http://schemas.microsoft.com/office/drawing/2014/main" id="{3FAEDE5D-8A20-45C2-A14D-41D3FBB9A053}"/>
              </a:ext>
            </a:extLst>
          </p:cNvPr>
          <p:cNvSpPr>
            <a:spLocks noGrp="1"/>
          </p:cNvSpPr>
          <p:nvPr>
            <p:ph type="body" sz="quarter" idx="14"/>
          </p:nvPr>
        </p:nvSpPr>
        <p:spPr>
          <a:xfrm>
            <a:off x="504000" y="1321327"/>
            <a:ext cx="8587456" cy="4702494"/>
          </a:xfrm>
        </p:spPr>
        <p:txBody>
          <a:bodyPr/>
          <a:lstStyle/>
          <a:p>
            <a:pPr marL="0" indent="0">
              <a:spcAft>
                <a:spcPts val="0"/>
              </a:spcAft>
              <a:buNone/>
            </a:pPr>
            <a:r>
              <a:rPr lang="sv-SE" sz="2400"/>
              <a:t>Nätverk av natur som utformas, brukas och förvaltas på ett sådant sätt att biologisk mångfald bevaras och för samhället viktiga ekosystemtjänster främjas i hela landskapet.</a:t>
            </a:r>
          </a:p>
        </p:txBody>
      </p:sp>
      <p:pic>
        <p:nvPicPr>
          <p:cNvPr id="8" name="Platshållare för bild 9">
            <a:extLst>
              <a:ext uri="{FF2B5EF4-FFF2-40B4-BE49-F238E27FC236}">
                <a16:creationId xmlns:a16="http://schemas.microsoft.com/office/drawing/2014/main" id="{66D05086-AD19-499D-B4E3-A6D684C0A17D}"/>
              </a:ext>
            </a:extLst>
          </p:cNvPr>
          <p:cNvPicPr>
            <a:picLocks noGrp="1" noChangeAspect="1"/>
          </p:cNvPicPr>
          <p:nvPr>
            <p:ph type="pic" sz="quarter" idx="13"/>
          </p:nvPr>
        </p:nvPicPr>
        <p:blipFill>
          <a:blip r:embed="rId3"/>
          <a:srcRect l="2486" r="2486"/>
          <a:stretch>
            <a:fillRect/>
          </a:stretch>
        </p:blipFill>
        <p:spPr>
          <a:xfrm>
            <a:off x="1816035" y="2679923"/>
            <a:ext cx="5252767" cy="3500331"/>
          </a:xfrm>
          <a:prstGeom prst="rect">
            <a:avLst/>
          </a:prstGeom>
        </p:spPr>
      </p:pic>
      <p:sp>
        <p:nvSpPr>
          <p:cNvPr id="10" name="Platshållare för sidfot 3">
            <a:extLst>
              <a:ext uri="{FF2B5EF4-FFF2-40B4-BE49-F238E27FC236}">
                <a16:creationId xmlns:a16="http://schemas.microsoft.com/office/drawing/2014/main" id="{83759DC2-F0CC-4E50-B929-44233689D600}"/>
              </a:ext>
            </a:extLst>
          </p:cNvPr>
          <p:cNvSpPr txBox="1">
            <a:spLocks/>
          </p:cNvSpPr>
          <p:nvPr/>
        </p:nvSpPr>
        <p:spPr>
          <a:xfrm>
            <a:off x="179187" y="6180254"/>
            <a:ext cx="3096344"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Illustration: Kjell Ström</a:t>
            </a:r>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1153446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6024E7-82C0-40E5-BDCF-8093D88FFC28}"/>
              </a:ext>
            </a:extLst>
          </p:cNvPr>
          <p:cNvSpPr>
            <a:spLocks noGrp="1"/>
          </p:cNvSpPr>
          <p:nvPr>
            <p:ph type="title"/>
          </p:nvPr>
        </p:nvSpPr>
        <p:spPr>
          <a:xfrm>
            <a:off x="728866" y="660143"/>
            <a:ext cx="7344000" cy="1224000"/>
          </a:xfrm>
        </p:spPr>
        <p:txBody>
          <a:bodyPr/>
          <a:lstStyle/>
          <a:p>
            <a:r>
              <a:rPr lang="sv-SE"/>
              <a:t>Identifiera åtgärder</a:t>
            </a:r>
            <a:br>
              <a:rPr lang="sv-SE" i="1"/>
            </a:br>
            <a:endParaRPr lang="sv-SE"/>
          </a:p>
        </p:txBody>
      </p:sp>
      <p:sp>
        <p:nvSpPr>
          <p:cNvPr id="3" name="Platshållare för innehåll 2">
            <a:extLst>
              <a:ext uri="{FF2B5EF4-FFF2-40B4-BE49-F238E27FC236}">
                <a16:creationId xmlns:a16="http://schemas.microsoft.com/office/drawing/2014/main" id="{C3ADCC17-93FF-4256-8388-1B5296E57B5F}"/>
              </a:ext>
            </a:extLst>
          </p:cNvPr>
          <p:cNvSpPr>
            <a:spLocks noGrp="1"/>
          </p:cNvSpPr>
          <p:nvPr>
            <p:ph idx="1"/>
          </p:nvPr>
        </p:nvSpPr>
        <p:spPr>
          <a:xfrm>
            <a:off x="728866" y="1472827"/>
            <a:ext cx="7213655" cy="2175986"/>
          </a:xfrm>
        </p:spPr>
        <p:txBody>
          <a:bodyPr/>
          <a:lstStyle/>
          <a:p>
            <a:pPr lvl="0"/>
            <a:r>
              <a:rPr lang="sv-SE"/>
              <a:t>Utgå från kartläggningar och analyser.</a:t>
            </a:r>
          </a:p>
          <a:p>
            <a:pPr marL="0" lvl="0" indent="0">
              <a:buNone/>
            </a:pPr>
            <a:endParaRPr lang="sv-SE" sz="1200"/>
          </a:p>
          <a:p>
            <a:pPr lvl="0"/>
            <a:r>
              <a:rPr lang="sv-SE"/>
              <a:t>I geografiskt avgränsat område eller i hela länet. </a:t>
            </a:r>
          </a:p>
          <a:p>
            <a:pPr lvl="0"/>
            <a:endParaRPr lang="sv-SE" sz="1000"/>
          </a:p>
          <a:p>
            <a:pPr lvl="0"/>
            <a:endParaRPr lang="sv-SE" sz="1000"/>
          </a:p>
          <a:p>
            <a:endParaRPr lang="sv-SE"/>
          </a:p>
        </p:txBody>
      </p:sp>
      <p:sp>
        <p:nvSpPr>
          <p:cNvPr id="4" name="Platshållare för datum 3">
            <a:extLst>
              <a:ext uri="{FF2B5EF4-FFF2-40B4-BE49-F238E27FC236}">
                <a16:creationId xmlns:a16="http://schemas.microsoft.com/office/drawing/2014/main" id="{B9B12056-99CC-4307-A917-080FCBCC2893}"/>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3D614409-805E-44A0-8FA5-68440B01D21C}"/>
              </a:ext>
            </a:extLst>
          </p:cNvPr>
          <p:cNvSpPr>
            <a:spLocks noGrp="1"/>
          </p:cNvSpPr>
          <p:nvPr>
            <p:ph type="sldNum" sz="quarter" idx="12"/>
          </p:nvPr>
        </p:nvSpPr>
        <p:spPr/>
        <p:txBody>
          <a:bodyPr/>
          <a:lstStyle/>
          <a:p>
            <a:fld id="{1844E2AD-2CA4-4022-8F3B-D585D66E2E30}" type="slidenum">
              <a:rPr lang="sv-SE" smtClean="0"/>
              <a:pPr/>
              <a:t>20</a:t>
            </a:fld>
            <a:endParaRPr lang="sv-SE"/>
          </a:p>
        </p:txBody>
      </p:sp>
      <p:sp>
        <p:nvSpPr>
          <p:cNvPr id="11" name="Platshållare för sidfot 3">
            <a:extLst>
              <a:ext uri="{FF2B5EF4-FFF2-40B4-BE49-F238E27FC236}">
                <a16:creationId xmlns:a16="http://schemas.microsoft.com/office/drawing/2014/main" id="{6CD968E9-F94E-4CA7-81CF-47437A8B674B}"/>
              </a:ext>
            </a:extLst>
          </p:cNvPr>
          <p:cNvSpPr txBox="1">
            <a:spLocks/>
          </p:cNvSpPr>
          <p:nvPr/>
        </p:nvSpPr>
        <p:spPr>
          <a:xfrm>
            <a:off x="243116" y="6167821"/>
            <a:ext cx="3038850"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Foto: Dag </a:t>
            </a:r>
            <a:r>
              <a:rPr lang="sv-SE" err="1"/>
              <a:t>Haugum</a:t>
            </a:r>
            <a:r>
              <a:rPr lang="sv-SE"/>
              <a:t>/</a:t>
            </a:r>
            <a:r>
              <a:rPr lang="sv-SE" err="1"/>
              <a:t>Johnér</a:t>
            </a:r>
            <a:endParaRPr lang="sv-SE"/>
          </a:p>
          <a:p>
            <a:pPr algn="l"/>
            <a:r>
              <a:rPr lang="sv-SE"/>
              <a:t>Naturvårdsverket | Swedish </a:t>
            </a:r>
            <a:r>
              <a:rPr lang="sv-SE" err="1"/>
              <a:t>Environmental</a:t>
            </a:r>
            <a:r>
              <a:rPr lang="sv-SE"/>
              <a:t> </a:t>
            </a:r>
            <a:r>
              <a:rPr lang="sv-SE" err="1"/>
              <a:t>Protection</a:t>
            </a:r>
            <a:r>
              <a:rPr lang="sv-SE"/>
              <a:t> Agency</a:t>
            </a:r>
          </a:p>
        </p:txBody>
      </p:sp>
      <p:pic>
        <p:nvPicPr>
          <p:cNvPr id="7" name="Bildobjekt 6">
            <a:extLst>
              <a:ext uri="{FF2B5EF4-FFF2-40B4-BE49-F238E27FC236}">
                <a16:creationId xmlns:a16="http://schemas.microsoft.com/office/drawing/2014/main" id="{9CC9CFBF-3EA5-4A29-ADFA-FADD72CB7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4549" y="2696827"/>
            <a:ext cx="4659451" cy="3106301"/>
          </a:xfrm>
          <a:prstGeom prst="rect">
            <a:avLst/>
          </a:prstGeom>
        </p:spPr>
      </p:pic>
      <p:sp>
        <p:nvSpPr>
          <p:cNvPr id="12" name="Platshållare för innehåll 2">
            <a:extLst>
              <a:ext uri="{FF2B5EF4-FFF2-40B4-BE49-F238E27FC236}">
                <a16:creationId xmlns:a16="http://schemas.microsoft.com/office/drawing/2014/main" id="{07EB5AD2-E9D0-41B9-AEE0-0C6271D4D315}"/>
              </a:ext>
            </a:extLst>
          </p:cNvPr>
          <p:cNvSpPr txBox="1">
            <a:spLocks/>
          </p:cNvSpPr>
          <p:nvPr/>
        </p:nvSpPr>
        <p:spPr>
          <a:xfrm>
            <a:off x="728866" y="2824340"/>
            <a:ext cx="4150102" cy="3888000"/>
          </a:xfrm>
          <a:prstGeom prst="rect">
            <a:avLst/>
          </a:prstGeom>
        </p:spPr>
        <p:txBody>
          <a:bodyPr vert="horz" lIns="91440" tIns="45720" rIns="91440" bIns="45720" rtlCol="0">
            <a:noAutofit/>
          </a:bodyPr>
          <a:lst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a:t>Samverkan mellan länsstyrelse, kommun, markägare m fl. </a:t>
            </a:r>
          </a:p>
          <a:p>
            <a:endParaRPr lang="sv-SE" sz="1200"/>
          </a:p>
          <a:p>
            <a:r>
              <a:rPr lang="sv-SE"/>
              <a:t>Tydliggör ansvar.</a:t>
            </a:r>
          </a:p>
          <a:p>
            <a:endParaRPr lang="sv-SE" sz="1200"/>
          </a:p>
          <a:p>
            <a:r>
              <a:rPr lang="sv-SE"/>
              <a:t>Olika mål beroende på aktör. </a:t>
            </a:r>
          </a:p>
          <a:p>
            <a:endParaRPr lang="sv-SE"/>
          </a:p>
        </p:txBody>
      </p:sp>
    </p:spTree>
    <p:extLst>
      <p:ext uri="{BB962C8B-B14F-4D97-AF65-F5344CB8AC3E}">
        <p14:creationId xmlns:p14="http://schemas.microsoft.com/office/powerpoint/2010/main" val="259592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69D841-29E5-477F-94F5-93039A74318F}"/>
              </a:ext>
            </a:extLst>
          </p:cNvPr>
          <p:cNvSpPr>
            <a:spLocks noGrp="1"/>
          </p:cNvSpPr>
          <p:nvPr>
            <p:ph type="title"/>
          </p:nvPr>
        </p:nvSpPr>
        <p:spPr>
          <a:xfrm>
            <a:off x="601884" y="404664"/>
            <a:ext cx="7566516" cy="1080120"/>
          </a:xfrm>
        </p:spPr>
        <p:txBody>
          <a:bodyPr/>
          <a:lstStyle/>
          <a:p>
            <a:r>
              <a:rPr lang="sv-SE"/>
              <a:t>Åtgärder: Samverkan och dialog om friluftsliv</a:t>
            </a:r>
          </a:p>
        </p:txBody>
      </p:sp>
      <p:sp>
        <p:nvSpPr>
          <p:cNvPr id="4" name="Platshållare för datum 3">
            <a:extLst>
              <a:ext uri="{FF2B5EF4-FFF2-40B4-BE49-F238E27FC236}">
                <a16:creationId xmlns:a16="http://schemas.microsoft.com/office/drawing/2014/main" id="{9B82698A-895D-4214-84EF-C7343E135A26}"/>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A7FABFE9-9555-4F97-9802-189F7B7E6FB9}"/>
              </a:ext>
            </a:extLst>
          </p:cNvPr>
          <p:cNvSpPr>
            <a:spLocks noGrp="1"/>
          </p:cNvSpPr>
          <p:nvPr>
            <p:ph type="sldNum" sz="quarter" idx="12"/>
          </p:nvPr>
        </p:nvSpPr>
        <p:spPr/>
        <p:txBody>
          <a:bodyPr/>
          <a:lstStyle/>
          <a:p>
            <a:fld id="{1844E2AD-2CA4-4022-8F3B-D585D66E2E30}" type="slidenum">
              <a:rPr lang="sv-SE" smtClean="0"/>
              <a:pPr/>
              <a:t>21</a:t>
            </a:fld>
            <a:endParaRPr lang="sv-SE"/>
          </a:p>
        </p:txBody>
      </p:sp>
      <p:sp>
        <p:nvSpPr>
          <p:cNvPr id="7" name="Platshållare för innehåll 6">
            <a:extLst>
              <a:ext uri="{FF2B5EF4-FFF2-40B4-BE49-F238E27FC236}">
                <a16:creationId xmlns:a16="http://schemas.microsoft.com/office/drawing/2014/main" id="{B0F8223C-5EC8-4AA0-8F73-6CE141170A10}"/>
              </a:ext>
            </a:extLst>
          </p:cNvPr>
          <p:cNvSpPr>
            <a:spLocks noGrp="1"/>
          </p:cNvSpPr>
          <p:nvPr>
            <p:ph idx="1"/>
          </p:nvPr>
        </p:nvSpPr>
        <p:spPr>
          <a:xfrm>
            <a:off x="575316" y="1639786"/>
            <a:ext cx="5989257" cy="1911488"/>
          </a:xfrm>
        </p:spPr>
        <p:txBody>
          <a:bodyPr/>
          <a:lstStyle/>
          <a:p>
            <a:pPr lvl="0"/>
            <a:r>
              <a:rPr lang="sv-SE"/>
              <a:t>Forum för dialog </a:t>
            </a:r>
          </a:p>
          <a:p>
            <a:pPr marL="0" lvl="0" indent="0">
              <a:buNone/>
            </a:pPr>
            <a:r>
              <a:rPr lang="sv-SE"/>
              <a:t>	- mellan kommuner inom länet. </a:t>
            </a:r>
          </a:p>
          <a:p>
            <a:pPr marL="0" lvl="0" indent="0">
              <a:buNone/>
            </a:pPr>
            <a:r>
              <a:rPr lang="sv-SE"/>
              <a:t>	- med markägare och andra aktörer. </a:t>
            </a:r>
          </a:p>
          <a:p>
            <a:pPr marL="0" lvl="0" indent="0">
              <a:buNone/>
            </a:pPr>
            <a:r>
              <a:rPr lang="sv-SE"/>
              <a:t>	- med allmänhet och skolor.</a:t>
            </a:r>
          </a:p>
        </p:txBody>
      </p:sp>
      <p:pic>
        <p:nvPicPr>
          <p:cNvPr id="5" name="Bildobjekt 4">
            <a:extLst>
              <a:ext uri="{FF2B5EF4-FFF2-40B4-BE49-F238E27FC236}">
                <a16:creationId xmlns:a16="http://schemas.microsoft.com/office/drawing/2014/main" id="{F2AE547F-E52A-43DA-8DF3-05F76B3B9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989" y="3687906"/>
            <a:ext cx="4673094" cy="2969826"/>
          </a:xfrm>
          <a:prstGeom prst="rect">
            <a:avLst/>
          </a:prstGeom>
        </p:spPr>
      </p:pic>
      <p:sp>
        <p:nvSpPr>
          <p:cNvPr id="11" name="Platshållare för innehåll 6">
            <a:extLst>
              <a:ext uri="{FF2B5EF4-FFF2-40B4-BE49-F238E27FC236}">
                <a16:creationId xmlns:a16="http://schemas.microsoft.com/office/drawing/2014/main" id="{F9A9FCC8-E5DB-4B39-8003-16457A1174B9}"/>
              </a:ext>
            </a:extLst>
          </p:cNvPr>
          <p:cNvSpPr txBox="1">
            <a:spLocks/>
          </p:cNvSpPr>
          <p:nvPr/>
        </p:nvSpPr>
        <p:spPr>
          <a:xfrm>
            <a:off x="608346" y="3551274"/>
            <a:ext cx="4176306" cy="5072554"/>
          </a:xfrm>
          <a:prstGeom prst="rect">
            <a:avLst/>
          </a:prstGeom>
        </p:spPr>
        <p:txBody>
          <a:bodyPr vert="horz" lIns="91440" tIns="45720" rIns="91440" bIns="45720" rtlCol="0">
            <a:noAutofit/>
          </a:bodyPr>
          <a:lst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a:t>Utveckla möjlighet till samråd innan avverkning och exploatering i bostads- och tätortsnära skog. </a:t>
            </a:r>
          </a:p>
        </p:txBody>
      </p:sp>
      <p:sp>
        <p:nvSpPr>
          <p:cNvPr id="12" name="Platshållare för sidfot 3">
            <a:extLst>
              <a:ext uri="{FF2B5EF4-FFF2-40B4-BE49-F238E27FC236}">
                <a16:creationId xmlns:a16="http://schemas.microsoft.com/office/drawing/2014/main" id="{C755EE3C-8889-4EBF-B1CF-654EC480C0C2}"/>
              </a:ext>
            </a:extLst>
          </p:cNvPr>
          <p:cNvSpPr txBox="1">
            <a:spLocks/>
          </p:cNvSpPr>
          <p:nvPr/>
        </p:nvSpPr>
        <p:spPr>
          <a:xfrm>
            <a:off x="179187" y="6180254"/>
            <a:ext cx="3096344"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Illustration: Kjell Ström</a:t>
            </a:r>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113901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EE9F76-886E-420D-9FE4-548DA525820A}"/>
              </a:ext>
            </a:extLst>
          </p:cNvPr>
          <p:cNvSpPr>
            <a:spLocks noGrp="1"/>
          </p:cNvSpPr>
          <p:nvPr>
            <p:ph type="title"/>
          </p:nvPr>
        </p:nvSpPr>
        <p:spPr>
          <a:xfrm>
            <a:off x="621843" y="453435"/>
            <a:ext cx="7344000" cy="1224000"/>
          </a:xfrm>
        </p:spPr>
        <p:txBody>
          <a:bodyPr/>
          <a:lstStyle/>
          <a:p>
            <a:r>
              <a:rPr lang="sv-SE"/>
              <a:t>Åtgärder: Säkerställa </a:t>
            </a:r>
            <a:r>
              <a:rPr lang="sv-SE" i="1"/>
              <a:t>tillgång</a:t>
            </a:r>
            <a:r>
              <a:rPr lang="sv-SE"/>
              <a:t> till natur värdefull för friluftsliv</a:t>
            </a:r>
            <a:br>
              <a:rPr lang="sv-SE" i="1"/>
            </a:br>
            <a:endParaRPr lang="sv-SE"/>
          </a:p>
        </p:txBody>
      </p:sp>
      <p:sp>
        <p:nvSpPr>
          <p:cNvPr id="3" name="Platshållare för innehåll 2">
            <a:extLst>
              <a:ext uri="{FF2B5EF4-FFF2-40B4-BE49-F238E27FC236}">
                <a16:creationId xmlns:a16="http://schemas.microsoft.com/office/drawing/2014/main" id="{19793C08-0367-45DA-80CF-289F4E0A4428}"/>
              </a:ext>
            </a:extLst>
          </p:cNvPr>
          <p:cNvSpPr>
            <a:spLocks noGrp="1"/>
          </p:cNvSpPr>
          <p:nvPr>
            <p:ph idx="1"/>
          </p:nvPr>
        </p:nvSpPr>
        <p:spPr>
          <a:xfrm>
            <a:off x="621843" y="1800057"/>
            <a:ext cx="5533297" cy="4707960"/>
          </a:xfrm>
        </p:spPr>
        <p:txBody>
          <a:bodyPr/>
          <a:lstStyle/>
          <a:p>
            <a:pPr lvl="0"/>
            <a:r>
              <a:rPr lang="sv-SE"/>
              <a:t>Integrera i planeringsprocesser. </a:t>
            </a:r>
          </a:p>
          <a:p>
            <a:pPr lvl="0"/>
            <a:endParaRPr lang="sv-SE"/>
          </a:p>
          <a:p>
            <a:pPr lvl="0"/>
            <a:r>
              <a:rPr lang="sv-SE"/>
              <a:t>Integrera i planering för infrastruktur, jord- och skogsbruk. </a:t>
            </a:r>
          </a:p>
        </p:txBody>
      </p:sp>
      <p:sp>
        <p:nvSpPr>
          <p:cNvPr id="4" name="Platshållare för datum 3">
            <a:extLst>
              <a:ext uri="{FF2B5EF4-FFF2-40B4-BE49-F238E27FC236}">
                <a16:creationId xmlns:a16="http://schemas.microsoft.com/office/drawing/2014/main" id="{2845C0ED-5737-4DEE-8A26-06D9EF1ED54E}"/>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C1F84393-B017-40CA-BEFC-A9A2FCBF1BB6}"/>
              </a:ext>
            </a:extLst>
          </p:cNvPr>
          <p:cNvSpPr>
            <a:spLocks noGrp="1"/>
          </p:cNvSpPr>
          <p:nvPr>
            <p:ph type="sldNum" sz="quarter" idx="12"/>
          </p:nvPr>
        </p:nvSpPr>
        <p:spPr/>
        <p:txBody>
          <a:bodyPr/>
          <a:lstStyle/>
          <a:p>
            <a:fld id="{1844E2AD-2CA4-4022-8F3B-D585D66E2E30}" type="slidenum">
              <a:rPr lang="sv-SE" smtClean="0"/>
              <a:pPr/>
              <a:t>22</a:t>
            </a:fld>
            <a:endParaRPr lang="sv-SE"/>
          </a:p>
        </p:txBody>
      </p:sp>
      <p:pic>
        <p:nvPicPr>
          <p:cNvPr id="11" name="Bildobjekt 10">
            <a:extLst>
              <a:ext uri="{FF2B5EF4-FFF2-40B4-BE49-F238E27FC236}">
                <a16:creationId xmlns:a16="http://schemas.microsoft.com/office/drawing/2014/main" id="{81439BBD-47D1-4DE5-A868-168E7C4E9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137645"/>
            <a:ext cx="4414309" cy="3030176"/>
          </a:xfrm>
          <a:prstGeom prst="rect">
            <a:avLst/>
          </a:prstGeom>
        </p:spPr>
      </p:pic>
      <p:sp>
        <p:nvSpPr>
          <p:cNvPr id="15" name="Platshållare för innehåll 2">
            <a:extLst>
              <a:ext uri="{FF2B5EF4-FFF2-40B4-BE49-F238E27FC236}">
                <a16:creationId xmlns:a16="http://schemas.microsoft.com/office/drawing/2014/main" id="{8B598BD6-E472-463D-984A-023EA6F2C964}"/>
              </a:ext>
            </a:extLst>
          </p:cNvPr>
          <p:cNvSpPr txBox="1">
            <a:spLocks/>
          </p:cNvSpPr>
          <p:nvPr/>
        </p:nvSpPr>
        <p:spPr>
          <a:xfrm>
            <a:off x="621843" y="3898902"/>
            <a:ext cx="3950157" cy="4707960"/>
          </a:xfrm>
          <a:prstGeom prst="rect">
            <a:avLst/>
          </a:prstGeom>
        </p:spPr>
        <p:txBody>
          <a:bodyPr vert="horz" lIns="91440" tIns="45720" rIns="91440" bIns="45720" rtlCol="0">
            <a:noAutofit/>
          </a:bodyPr>
          <a:lst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a:t>Återskapa och restaurera områden för friluftsliv.  </a:t>
            </a:r>
          </a:p>
          <a:p>
            <a:endParaRPr lang="sv-SE"/>
          </a:p>
          <a:p>
            <a:r>
              <a:rPr lang="sv-SE"/>
              <a:t>Inrätta formellt skydd. </a:t>
            </a:r>
          </a:p>
        </p:txBody>
      </p:sp>
      <p:sp>
        <p:nvSpPr>
          <p:cNvPr id="16" name="Platshållare för sidfot 3">
            <a:extLst>
              <a:ext uri="{FF2B5EF4-FFF2-40B4-BE49-F238E27FC236}">
                <a16:creationId xmlns:a16="http://schemas.microsoft.com/office/drawing/2014/main" id="{6D5117A1-2EAE-45E3-A2E9-E7DA7BD56CE7}"/>
              </a:ext>
            </a:extLst>
          </p:cNvPr>
          <p:cNvSpPr txBox="1">
            <a:spLocks/>
          </p:cNvSpPr>
          <p:nvPr/>
        </p:nvSpPr>
        <p:spPr>
          <a:xfrm>
            <a:off x="179187" y="6180254"/>
            <a:ext cx="3096344"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Illustration: Kjell Ström</a:t>
            </a:r>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2543317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29992C-6BAA-479C-A194-1AF3D2E53751}"/>
              </a:ext>
            </a:extLst>
          </p:cNvPr>
          <p:cNvSpPr>
            <a:spLocks noGrp="1"/>
          </p:cNvSpPr>
          <p:nvPr>
            <p:ph type="title"/>
          </p:nvPr>
        </p:nvSpPr>
        <p:spPr>
          <a:xfrm>
            <a:off x="641803" y="424208"/>
            <a:ext cx="7344000" cy="1224000"/>
          </a:xfrm>
        </p:spPr>
        <p:txBody>
          <a:bodyPr/>
          <a:lstStyle/>
          <a:p>
            <a:r>
              <a:rPr lang="sv-SE"/>
              <a:t>Åtgärder: Säkerställa </a:t>
            </a:r>
            <a:r>
              <a:rPr lang="sv-SE" i="1"/>
              <a:t>tillgänglighet</a:t>
            </a:r>
            <a:r>
              <a:rPr lang="sv-SE"/>
              <a:t> till natur värdefull för friluftsliv</a:t>
            </a:r>
            <a:br>
              <a:rPr lang="sv-SE" i="1"/>
            </a:br>
            <a:endParaRPr lang="sv-SE"/>
          </a:p>
        </p:txBody>
      </p:sp>
      <p:sp>
        <p:nvSpPr>
          <p:cNvPr id="3" name="Platshållare för innehåll 2">
            <a:extLst>
              <a:ext uri="{FF2B5EF4-FFF2-40B4-BE49-F238E27FC236}">
                <a16:creationId xmlns:a16="http://schemas.microsoft.com/office/drawing/2014/main" id="{ECA5036C-0BC5-485C-922F-F0FDA3A84959}"/>
              </a:ext>
            </a:extLst>
          </p:cNvPr>
          <p:cNvSpPr>
            <a:spLocks noGrp="1"/>
          </p:cNvSpPr>
          <p:nvPr>
            <p:ph idx="1"/>
          </p:nvPr>
        </p:nvSpPr>
        <p:spPr>
          <a:xfrm>
            <a:off x="613460" y="1648208"/>
            <a:ext cx="6334066" cy="4785584"/>
          </a:xfrm>
        </p:spPr>
        <p:txBody>
          <a:bodyPr/>
          <a:lstStyle/>
          <a:p>
            <a:pPr lvl="0"/>
            <a:r>
              <a:rPr lang="sv-SE" dirty="0"/>
              <a:t>Utveckla stigar, leder, cykelvägar, kollektivtrafik och parkeringsplatser.  </a:t>
            </a:r>
          </a:p>
          <a:p>
            <a:pPr lvl="0"/>
            <a:endParaRPr lang="sv-SE" sz="1200" dirty="0"/>
          </a:p>
          <a:p>
            <a:r>
              <a:rPr lang="sv-SE" dirty="0"/>
              <a:t>Skapa </a:t>
            </a:r>
            <a:r>
              <a:rPr lang="sv-SE" dirty="0" err="1"/>
              <a:t>beträdor</a:t>
            </a:r>
            <a:r>
              <a:rPr lang="sv-SE" dirty="0"/>
              <a:t> och passager i odlingslandskapet. </a:t>
            </a:r>
          </a:p>
          <a:p>
            <a:pPr lvl="0"/>
            <a:endParaRPr lang="sv-SE" sz="1200" dirty="0"/>
          </a:p>
          <a:p>
            <a:pPr lvl="0"/>
            <a:r>
              <a:rPr lang="sv-SE" dirty="0"/>
              <a:t>Åtgärda fysiska barriärer.</a:t>
            </a:r>
          </a:p>
          <a:p>
            <a:pPr lvl="0"/>
            <a:endParaRPr lang="sv-SE" sz="1200" dirty="0"/>
          </a:p>
          <a:p>
            <a:pPr lvl="0"/>
            <a:r>
              <a:rPr lang="sv-SE" dirty="0"/>
              <a:t>Utveckla naturvägledning.  </a:t>
            </a:r>
          </a:p>
          <a:p>
            <a:endParaRPr lang="sv-SE" sz="1200" dirty="0"/>
          </a:p>
          <a:p>
            <a:r>
              <a:rPr lang="sv-SE" dirty="0"/>
              <a:t>Ge stöd till ideella organisationers aktiviteter för friluftsliv.</a:t>
            </a:r>
          </a:p>
        </p:txBody>
      </p:sp>
      <p:sp>
        <p:nvSpPr>
          <p:cNvPr id="4" name="Platshållare för datum 3">
            <a:extLst>
              <a:ext uri="{FF2B5EF4-FFF2-40B4-BE49-F238E27FC236}">
                <a16:creationId xmlns:a16="http://schemas.microsoft.com/office/drawing/2014/main" id="{3483D08C-5E0B-41E0-8E6A-70EFC028D3E7}"/>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4ED6F149-F9EA-4584-A555-6ACDA8D7E26C}"/>
              </a:ext>
            </a:extLst>
          </p:cNvPr>
          <p:cNvSpPr>
            <a:spLocks noGrp="1"/>
          </p:cNvSpPr>
          <p:nvPr>
            <p:ph type="sldNum" sz="quarter" idx="12"/>
          </p:nvPr>
        </p:nvSpPr>
        <p:spPr/>
        <p:txBody>
          <a:bodyPr/>
          <a:lstStyle/>
          <a:p>
            <a:fld id="{1844E2AD-2CA4-4022-8F3B-D585D66E2E30}" type="slidenum">
              <a:rPr lang="sv-SE" smtClean="0"/>
              <a:pPr/>
              <a:t>23</a:t>
            </a:fld>
            <a:endParaRPr lang="sv-SE"/>
          </a:p>
        </p:txBody>
      </p:sp>
      <p:sp>
        <p:nvSpPr>
          <p:cNvPr id="9" name="Platshållare för sidfot 3">
            <a:extLst>
              <a:ext uri="{FF2B5EF4-FFF2-40B4-BE49-F238E27FC236}">
                <a16:creationId xmlns:a16="http://schemas.microsoft.com/office/drawing/2014/main" id="{660BD770-2CFE-46D0-8EA9-C879889C5686}"/>
              </a:ext>
            </a:extLst>
          </p:cNvPr>
          <p:cNvSpPr txBox="1">
            <a:spLocks/>
          </p:cNvSpPr>
          <p:nvPr/>
        </p:nvSpPr>
        <p:spPr>
          <a:xfrm>
            <a:off x="243116" y="6167821"/>
            <a:ext cx="3038850"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Foto: Björn Svensson/</a:t>
            </a:r>
            <a:r>
              <a:rPr lang="sv-SE" err="1"/>
              <a:t>Scandinav</a:t>
            </a:r>
            <a:endParaRPr lang="sv-SE"/>
          </a:p>
          <a:p>
            <a:pPr algn="l"/>
            <a:r>
              <a:rPr lang="sv-SE"/>
              <a:t>Naturvårdsverket | Swedish </a:t>
            </a:r>
            <a:r>
              <a:rPr lang="sv-SE" err="1"/>
              <a:t>Environmental</a:t>
            </a:r>
            <a:r>
              <a:rPr lang="sv-SE"/>
              <a:t> </a:t>
            </a:r>
            <a:r>
              <a:rPr lang="sv-SE" err="1"/>
              <a:t>Protection</a:t>
            </a:r>
            <a:r>
              <a:rPr lang="sv-SE"/>
              <a:t> Agency</a:t>
            </a:r>
          </a:p>
        </p:txBody>
      </p:sp>
      <p:pic>
        <p:nvPicPr>
          <p:cNvPr id="7" name="Bildobjekt 6">
            <a:extLst>
              <a:ext uri="{FF2B5EF4-FFF2-40B4-BE49-F238E27FC236}">
                <a16:creationId xmlns:a16="http://schemas.microsoft.com/office/drawing/2014/main" id="{B613873E-94D8-4AAE-8E37-79FDE4ADA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525" y="2525083"/>
            <a:ext cx="3682690" cy="2455477"/>
          </a:xfrm>
          <a:prstGeom prst="rect">
            <a:avLst/>
          </a:prstGeom>
        </p:spPr>
      </p:pic>
    </p:spTree>
    <p:extLst>
      <p:ext uri="{BB962C8B-B14F-4D97-AF65-F5344CB8AC3E}">
        <p14:creationId xmlns:p14="http://schemas.microsoft.com/office/powerpoint/2010/main" val="1092433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A7463C-6B89-417A-B8B8-87C1D17C5371}"/>
              </a:ext>
            </a:extLst>
          </p:cNvPr>
          <p:cNvSpPr>
            <a:spLocks noGrp="1"/>
          </p:cNvSpPr>
          <p:nvPr>
            <p:ph type="title"/>
          </p:nvPr>
        </p:nvSpPr>
        <p:spPr>
          <a:xfrm>
            <a:off x="625563" y="485876"/>
            <a:ext cx="7344000" cy="1224000"/>
          </a:xfrm>
        </p:spPr>
        <p:txBody>
          <a:bodyPr/>
          <a:lstStyle/>
          <a:p>
            <a:r>
              <a:rPr lang="sv-SE"/>
              <a:t>Åtgärder: Säkerställa skötsel och förvaltning som främjar friluftsliv</a:t>
            </a:r>
          </a:p>
        </p:txBody>
      </p:sp>
      <p:sp>
        <p:nvSpPr>
          <p:cNvPr id="3" name="Platshållare för innehåll 2">
            <a:extLst>
              <a:ext uri="{FF2B5EF4-FFF2-40B4-BE49-F238E27FC236}">
                <a16:creationId xmlns:a16="http://schemas.microsoft.com/office/drawing/2014/main" id="{726B84E1-3C6A-4BB2-BB3C-A0880B9BC941}"/>
              </a:ext>
            </a:extLst>
          </p:cNvPr>
          <p:cNvSpPr>
            <a:spLocks noGrp="1"/>
          </p:cNvSpPr>
          <p:nvPr>
            <p:ph idx="1"/>
          </p:nvPr>
        </p:nvSpPr>
        <p:spPr>
          <a:xfrm>
            <a:off x="625563" y="1709876"/>
            <a:ext cx="5841944" cy="4716124"/>
          </a:xfrm>
        </p:spPr>
        <p:txBody>
          <a:bodyPr/>
          <a:lstStyle/>
          <a:p>
            <a:pPr lvl="0"/>
            <a:r>
              <a:rPr lang="sv-SE" dirty="0"/>
              <a:t>Utveckla rådgivning till markägare, entreprenörer m fl.</a:t>
            </a:r>
          </a:p>
          <a:p>
            <a:pPr lvl="0"/>
            <a:endParaRPr lang="sv-SE" sz="1800" dirty="0"/>
          </a:p>
          <a:p>
            <a:pPr lvl="0"/>
            <a:r>
              <a:rPr lang="sv-SE" dirty="0"/>
              <a:t>Utveckla plan för hantering av områden värdefulla för friluftsliv i regioner som saknar offentligt ägd mark. </a:t>
            </a:r>
          </a:p>
          <a:p>
            <a:pPr lvl="0"/>
            <a:endParaRPr lang="sv-SE" sz="1800" dirty="0"/>
          </a:p>
          <a:p>
            <a:pPr lvl="0"/>
            <a:r>
              <a:rPr lang="sv-SE" dirty="0"/>
              <a:t>Utveckla planeringsverktyget zonering. </a:t>
            </a:r>
          </a:p>
          <a:p>
            <a:endParaRPr lang="sv-SE" sz="1800" dirty="0"/>
          </a:p>
          <a:p>
            <a:r>
              <a:rPr lang="sv-SE" dirty="0"/>
              <a:t>Utveckla arbete med LONA (lokala naturvårdsbidrag). </a:t>
            </a:r>
          </a:p>
        </p:txBody>
      </p:sp>
      <p:sp>
        <p:nvSpPr>
          <p:cNvPr id="4" name="Platshållare för datum 3">
            <a:extLst>
              <a:ext uri="{FF2B5EF4-FFF2-40B4-BE49-F238E27FC236}">
                <a16:creationId xmlns:a16="http://schemas.microsoft.com/office/drawing/2014/main" id="{393B50C4-4911-4DAF-A04A-EE824706F5E4}"/>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F23A66DC-670C-4032-9ADB-F5D356FCEFB5}"/>
              </a:ext>
            </a:extLst>
          </p:cNvPr>
          <p:cNvSpPr>
            <a:spLocks noGrp="1"/>
          </p:cNvSpPr>
          <p:nvPr>
            <p:ph type="sldNum" sz="quarter" idx="12"/>
          </p:nvPr>
        </p:nvSpPr>
        <p:spPr/>
        <p:txBody>
          <a:bodyPr/>
          <a:lstStyle/>
          <a:p>
            <a:fld id="{1844E2AD-2CA4-4022-8F3B-D585D66E2E30}" type="slidenum">
              <a:rPr lang="sv-SE" smtClean="0"/>
              <a:pPr/>
              <a:t>24</a:t>
            </a:fld>
            <a:endParaRPr lang="sv-SE"/>
          </a:p>
        </p:txBody>
      </p:sp>
      <p:sp>
        <p:nvSpPr>
          <p:cNvPr id="19" name="Platshållare för sidfot 3">
            <a:extLst>
              <a:ext uri="{FF2B5EF4-FFF2-40B4-BE49-F238E27FC236}">
                <a16:creationId xmlns:a16="http://schemas.microsoft.com/office/drawing/2014/main" id="{95046188-543A-4B79-A262-663491CA9756}"/>
              </a:ext>
            </a:extLst>
          </p:cNvPr>
          <p:cNvSpPr txBox="1">
            <a:spLocks/>
          </p:cNvSpPr>
          <p:nvPr/>
        </p:nvSpPr>
        <p:spPr>
          <a:xfrm>
            <a:off x="243116" y="6167821"/>
            <a:ext cx="3038850"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Foto: Hanna Nyholm/</a:t>
            </a:r>
            <a:r>
              <a:rPr lang="sv-SE" err="1"/>
              <a:t>Johnér</a:t>
            </a:r>
            <a:endParaRPr lang="sv-SE"/>
          </a:p>
          <a:p>
            <a:pPr algn="l"/>
            <a:r>
              <a:rPr lang="sv-SE"/>
              <a:t>Naturvårdsverket | Swedish </a:t>
            </a:r>
            <a:r>
              <a:rPr lang="sv-SE" err="1"/>
              <a:t>Environmental</a:t>
            </a:r>
            <a:r>
              <a:rPr lang="sv-SE"/>
              <a:t> </a:t>
            </a:r>
            <a:r>
              <a:rPr lang="sv-SE" err="1"/>
              <a:t>Protection</a:t>
            </a:r>
            <a:r>
              <a:rPr lang="sv-SE"/>
              <a:t> Agency</a:t>
            </a:r>
          </a:p>
        </p:txBody>
      </p:sp>
      <p:pic>
        <p:nvPicPr>
          <p:cNvPr id="8" name="Bildobjekt 7">
            <a:extLst>
              <a:ext uri="{FF2B5EF4-FFF2-40B4-BE49-F238E27FC236}">
                <a16:creationId xmlns:a16="http://schemas.microsoft.com/office/drawing/2014/main" id="{98AFA4DA-E7DD-4E16-AD09-256C3613E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023" y="1675536"/>
            <a:ext cx="2734393" cy="4101590"/>
          </a:xfrm>
          <a:prstGeom prst="rect">
            <a:avLst/>
          </a:prstGeom>
        </p:spPr>
      </p:pic>
    </p:spTree>
    <p:extLst>
      <p:ext uri="{BB962C8B-B14F-4D97-AF65-F5344CB8AC3E}">
        <p14:creationId xmlns:p14="http://schemas.microsoft.com/office/powerpoint/2010/main" val="422509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A64A45-06DB-4A5C-8545-693BBCE1BEB7}"/>
              </a:ext>
            </a:extLst>
          </p:cNvPr>
          <p:cNvSpPr>
            <a:spLocks noGrp="1"/>
          </p:cNvSpPr>
          <p:nvPr>
            <p:ph type="title"/>
          </p:nvPr>
        </p:nvSpPr>
        <p:spPr>
          <a:xfrm>
            <a:off x="674275" y="591694"/>
            <a:ext cx="7344000" cy="1224000"/>
          </a:xfrm>
        </p:spPr>
        <p:txBody>
          <a:bodyPr/>
          <a:lstStyle/>
          <a:p>
            <a:r>
              <a:rPr lang="sv-SE"/>
              <a:t>Åtgärder: God kunskap om friluftsliv</a:t>
            </a:r>
          </a:p>
        </p:txBody>
      </p:sp>
      <p:sp>
        <p:nvSpPr>
          <p:cNvPr id="3" name="Platshållare för innehåll 2">
            <a:extLst>
              <a:ext uri="{FF2B5EF4-FFF2-40B4-BE49-F238E27FC236}">
                <a16:creationId xmlns:a16="http://schemas.microsoft.com/office/drawing/2014/main" id="{474BBD67-0499-4E6C-AF8A-DFCEC40268EF}"/>
              </a:ext>
            </a:extLst>
          </p:cNvPr>
          <p:cNvSpPr>
            <a:spLocks noGrp="1"/>
          </p:cNvSpPr>
          <p:nvPr>
            <p:ph idx="1"/>
          </p:nvPr>
        </p:nvSpPr>
        <p:spPr>
          <a:xfrm>
            <a:off x="674275" y="1593520"/>
            <a:ext cx="5085081" cy="4340534"/>
          </a:xfrm>
        </p:spPr>
        <p:txBody>
          <a:bodyPr/>
          <a:lstStyle/>
          <a:p>
            <a:pPr lvl="0"/>
            <a:r>
              <a:rPr lang="sv-SE" dirty="0"/>
              <a:t>Kartlägg och analysera natur värdefull för friluftsliv.</a:t>
            </a:r>
          </a:p>
          <a:p>
            <a:pPr lvl="0"/>
            <a:endParaRPr lang="sv-SE" sz="1800" dirty="0"/>
          </a:p>
          <a:p>
            <a:pPr lvl="0"/>
            <a:r>
              <a:rPr lang="sv-SE" dirty="0"/>
              <a:t>Tillgängliggör kunskaps- och planeringsunderlag för olika aktörer. </a:t>
            </a:r>
          </a:p>
          <a:p>
            <a:pPr lvl="0"/>
            <a:endParaRPr lang="sv-SE" sz="1800" dirty="0"/>
          </a:p>
          <a:p>
            <a:pPr lvl="0"/>
            <a:r>
              <a:rPr lang="sv-SE" dirty="0"/>
              <a:t>Genomför besökar- och brukarstudier.</a:t>
            </a:r>
          </a:p>
          <a:p>
            <a:endParaRPr lang="sv-SE" sz="1800" dirty="0"/>
          </a:p>
          <a:p>
            <a:r>
              <a:rPr lang="sv-SE" dirty="0"/>
              <a:t>Erbjud utbildning om friluftsliv.</a:t>
            </a:r>
          </a:p>
        </p:txBody>
      </p:sp>
      <p:sp>
        <p:nvSpPr>
          <p:cNvPr id="4" name="Platshållare för datum 3">
            <a:extLst>
              <a:ext uri="{FF2B5EF4-FFF2-40B4-BE49-F238E27FC236}">
                <a16:creationId xmlns:a16="http://schemas.microsoft.com/office/drawing/2014/main" id="{445B83D5-CB36-42C5-8A73-8BD3672A8245}"/>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C60B14A3-B6CD-4C69-98DF-B2D7DADA2B89}"/>
              </a:ext>
            </a:extLst>
          </p:cNvPr>
          <p:cNvSpPr>
            <a:spLocks noGrp="1"/>
          </p:cNvSpPr>
          <p:nvPr>
            <p:ph type="sldNum" sz="quarter" idx="12"/>
          </p:nvPr>
        </p:nvSpPr>
        <p:spPr/>
        <p:txBody>
          <a:bodyPr/>
          <a:lstStyle/>
          <a:p>
            <a:fld id="{1844E2AD-2CA4-4022-8F3B-D585D66E2E30}" type="slidenum">
              <a:rPr lang="sv-SE" smtClean="0"/>
              <a:pPr/>
              <a:t>25</a:t>
            </a:fld>
            <a:endParaRPr lang="sv-SE"/>
          </a:p>
        </p:txBody>
      </p:sp>
      <p:sp>
        <p:nvSpPr>
          <p:cNvPr id="19" name="Platshållare för sidfot 3">
            <a:extLst>
              <a:ext uri="{FF2B5EF4-FFF2-40B4-BE49-F238E27FC236}">
                <a16:creationId xmlns:a16="http://schemas.microsoft.com/office/drawing/2014/main" id="{FBF23291-752A-4C05-B9C3-CA68DCCB2B32}"/>
              </a:ext>
            </a:extLst>
          </p:cNvPr>
          <p:cNvSpPr txBox="1">
            <a:spLocks/>
          </p:cNvSpPr>
          <p:nvPr/>
        </p:nvSpPr>
        <p:spPr>
          <a:xfrm>
            <a:off x="243116" y="6167821"/>
            <a:ext cx="3038850"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Foto: Henrik Trygg/</a:t>
            </a:r>
            <a:r>
              <a:rPr lang="sv-SE" err="1"/>
              <a:t>Johnér</a:t>
            </a:r>
            <a:endParaRPr lang="sv-SE"/>
          </a:p>
          <a:p>
            <a:pPr algn="l"/>
            <a:r>
              <a:rPr lang="sv-SE"/>
              <a:t>Naturvårdsverket | Swedish </a:t>
            </a:r>
            <a:r>
              <a:rPr lang="sv-SE" err="1"/>
              <a:t>Environmental</a:t>
            </a:r>
            <a:r>
              <a:rPr lang="sv-SE"/>
              <a:t> </a:t>
            </a:r>
            <a:r>
              <a:rPr lang="sv-SE" err="1"/>
              <a:t>Protection</a:t>
            </a:r>
            <a:r>
              <a:rPr lang="sv-SE"/>
              <a:t> Agency</a:t>
            </a:r>
          </a:p>
        </p:txBody>
      </p:sp>
      <p:pic>
        <p:nvPicPr>
          <p:cNvPr id="8" name="Bildobjekt 7">
            <a:extLst>
              <a:ext uri="{FF2B5EF4-FFF2-40B4-BE49-F238E27FC236}">
                <a16:creationId xmlns:a16="http://schemas.microsoft.com/office/drawing/2014/main" id="{D16CE728-506A-4AAD-B606-06882770CB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4266" y="2167349"/>
            <a:ext cx="4813769" cy="3192876"/>
          </a:xfrm>
          <a:prstGeom prst="rect">
            <a:avLst/>
          </a:prstGeom>
        </p:spPr>
      </p:pic>
    </p:spTree>
    <p:extLst>
      <p:ext uri="{BB962C8B-B14F-4D97-AF65-F5344CB8AC3E}">
        <p14:creationId xmlns:p14="http://schemas.microsoft.com/office/powerpoint/2010/main" val="1651559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46751" y="475184"/>
            <a:ext cx="7344000" cy="793576"/>
          </a:xfrm>
        </p:spPr>
        <p:txBody>
          <a:bodyPr/>
          <a:lstStyle/>
          <a:p>
            <a:r>
              <a:rPr lang="sv-SE"/>
              <a:t>Kommunikationskanaler och material</a:t>
            </a:r>
          </a:p>
        </p:txBody>
      </p:sp>
      <p:sp>
        <p:nvSpPr>
          <p:cNvPr id="8" name="Platshållare för innehåll 7"/>
          <p:cNvSpPr>
            <a:spLocks noGrp="1"/>
          </p:cNvSpPr>
          <p:nvPr>
            <p:ph idx="1"/>
          </p:nvPr>
        </p:nvSpPr>
        <p:spPr>
          <a:xfrm>
            <a:off x="646750" y="1268760"/>
            <a:ext cx="6263335" cy="4903548"/>
          </a:xfrm>
        </p:spPr>
        <p:txBody>
          <a:bodyPr/>
          <a:lstStyle/>
          <a:p>
            <a:pPr lvl="0"/>
            <a:r>
              <a:rPr lang="sv-SE" dirty="0">
                <a:latin typeface="Arial"/>
                <a:cs typeface="Arial"/>
              </a:rPr>
              <a:t>Naturvårdsverkets webb</a:t>
            </a:r>
          </a:p>
          <a:p>
            <a:pPr lvl="0"/>
            <a:endParaRPr lang="sv-SE" sz="1800" dirty="0"/>
          </a:p>
          <a:p>
            <a:pPr lvl="0"/>
            <a:r>
              <a:rPr lang="sv-SE" dirty="0"/>
              <a:t>Länssamordnare för grön infrastruktur och för friluftsliv, friluftsansvarig på kommun </a:t>
            </a:r>
          </a:p>
          <a:p>
            <a:pPr lvl="0"/>
            <a:endParaRPr lang="sv-SE" sz="1800" dirty="0"/>
          </a:p>
          <a:p>
            <a:r>
              <a:rPr lang="sv-SE" dirty="0"/>
              <a:t>Specifika vägledningar</a:t>
            </a:r>
          </a:p>
          <a:p>
            <a:endParaRPr lang="sv-SE" sz="1800" dirty="0"/>
          </a:p>
          <a:p>
            <a:r>
              <a:rPr lang="sv-SE" dirty="0"/>
              <a:t>Filmer, broschyrer, illustrationer med budskap m </a:t>
            </a:r>
            <a:r>
              <a:rPr lang="sv-SE" dirty="0" err="1"/>
              <a:t>m</a:t>
            </a:r>
            <a:endParaRPr lang="sv-SE" dirty="0"/>
          </a:p>
          <a:p>
            <a:endParaRPr lang="sv-SE" sz="1800" dirty="0"/>
          </a:p>
          <a:p>
            <a:pPr lvl="0"/>
            <a:r>
              <a:rPr lang="sv-SE" dirty="0"/>
              <a:t>Lägesrapporter om grön infrastruktur, friluftsliv och ekosystemtjänster</a:t>
            </a:r>
          </a:p>
          <a:p>
            <a:endParaRPr lang="sv-SE" dirty="0"/>
          </a:p>
          <a:p>
            <a:pPr lvl="0"/>
            <a:endParaRPr lang="sv-SE" dirty="0"/>
          </a:p>
          <a:p>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p:cNvSpPr>
            <a:spLocks noGrp="1"/>
          </p:cNvSpPr>
          <p:nvPr>
            <p:ph type="sldNum" sz="quarter" idx="12"/>
          </p:nvPr>
        </p:nvSpPr>
        <p:spPr/>
        <p:txBody>
          <a:bodyPr/>
          <a:lstStyle/>
          <a:p>
            <a:fld id="{1844E2AD-2CA4-4022-8F3B-D585D66E2E30}" type="slidenum">
              <a:rPr lang="sv-SE" smtClean="0"/>
              <a:t>26</a:t>
            </a:fld>
            <a:endParaRPr lang="sv-SE"/>
          </a:p>
        </p:txBody>
      </p:sp>
      <p:pic>
        <p:nvPicPr>
          <p:cNvPr id="5" name="Bildobjekt 4">
            <a:extLst>
              <a:ext uri="{FF2B5EF4-FFF2-40B4-BE49-F238E27FC236}">
                <a16:creationId xmlns:a16="http://schemas.microsoft.com/office/drawing/2014/main" id="{E6EEA136-83BD-4A9F-948E-9596A0F7A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218" y="3062177"/>
            <a:ext cx="3082532" cy="2360428"/>
          </a:xfrm>
          <a:prstGeom prst="rect">
            <a:avLst/>
          </a:prstGeom>
        </p:spPr>
      </p:pic>
      <p:sp>
        <p:nvSpPr>
          <p:cNvPr id="10" name="Platshållare för sidfot 3">
            <a:extLst>
              <a:ext uri="{FF2B5EF4-FFF2-40B4-BE49-F238E27FC236}">
                <a16:creationId xmlns:a16="http://schemas.microsoft.com/office/drawing/2014/main" id="{A05043E9-2E68-41E8-B219-637E62E22826}"/>
              </a:ext>
            </a:extLst>
          </p:cNvPr>
          <p:cNvSpPr txBox="1">
            <a:spLocks/>
          </p:cNvSpPr>
          <p:nvPr/>
        </p:nvSpPr>
        <p:spPr>
          <a:xfrm>
            <a:off x="179187" y="6180254"/>
            <a:ext cx="3096344"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Illustration: Kjell Ström</a:t>
            </a:r>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181789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46751" y="475184"/>
            <a:ext cx="7344000" cy="793576"/>
          </a:xfrm>
        </p:spPr>
        <p:txBody>
          <a:bodyPr/>
          <a:lstStyle/>
          <a:p>
            <a:r>
              <a:rPr lang="sv-SE"/>
              <a:t>Hur går vi vidare tillsammans?</a:t>
            </a:r>
          </a:p>
        </p:txBody>
      </p:sp>
      <p:sp>
        <p:nvSpPr>
          <p:cNvPr id="8" name="Platshållare för innehåll 7"/>
          <p:cNvSpPr>
            <a:spLocks noGrp="1"/>
          </p:cNvSpPr>
          <p:nvPr>
            <p:ph idx="1"/>
          </p:nvPr>
        </p:nvSpPr>
        <p:spPr>
          <a:xfrm>
            <a:off x="646751" y="1544600"/>
            <a:ext cx="4181280" cy="4903548"/>
          </a:xfrm>
        </p:spPr>
        <p:txBody>
          <a:bodyPr/>
          <a:lstStyle/>
          <a:p>
            <a:pPr lvl="0"/>
            <a:r>
              <a:rPr lang="sv-SE" dirty="0"/>
              <a:t>Vilka behov har vi?</a:t>
            </a:r>
          </a:p>
          <a:p>
            <a:pPr lvl="0"/>
            <a:endParaRPr lang="sv-SE" sz="2000" dirty="0"/>
          </a:p>
          <a:p>
            <a:pPr lvl="0"/>
            <a:r>
              <a:rPr lang="sv-SE" dirty="0"/>
              <a:t>Hur kan vi samverka?</a:t>
            </a:r>
          </a:p>
          <a:p>
            <a:pPr lvl="0"/>
            <a:endParaRPr lang="sv-SE" sz="2000" dirty="0"/>
          </a:p>
          <a:p>
            <a:pPr lvl="0"/>
            <a:r>
              <a:rPr lang="sv-SE" dirty="0"/>
              <a:t>Vilka kartläggningar behövs?</a:t>
            </a:r>
          </a:p>
          <a:p>
            <a:pPr lvl="0"/>
            <a:endParaRPr lang="sv-SE" sz="2000" dirty="0"/>
          </a:p>
          <a:p>
            <a:pPr lvl="0"/>
            <a:r>
              <a:rPr lang="sv-SE" dirty="0"/>
              <a:t>Vilka åtgärder behövs? </a:t>
            </a:r>
          </a:p>
          <a:p>
            <a:pPr lvl="0"/>
            <a:endParaRPr lang="sv-SE" sz="2000" dirty="0"/>
          </a:p>
          <a:p>
            <a:pPr lvl="0"/>
            <a:r>
              <a:rPr lang="sv-SE" dirty="0"/>
              <a:t>…? </a:t>
            </a:r>
          </a:p>
          <a:p>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p:cNvSpPr>
            <a:spLocks noGrp="1"/>
          </p:cNvSpPr>
          <p:nvPr>
            <p:ph type="sldNum" sz="quarter" idx="12"/>
          </p:nvPr>
        </p:nvSpPr>
        <p:spPr/>
        <p:txBody>
          <a:bodyPr/>
          <a:lstStyle/>
          <a:p>
            <a:fld id="{1844E2AD-2CA4-4022-8F3B-D585D66E2E30}" type="slidenum">
              <a:rPr lang="sv-SE" smtClean="0"/>
              <a:t>27</a:t>
            </a:fld>
            <a:endParaRPr lang="sv-SE"/>
          </a:p>
        </p:txBody>
      </p:sp>
      <p:sp>
        <p:nvSpPr>
          <p:cNvPr id="10" name="Platshållare för sidfot 3">
            <a:extLst>
              <a:ext uri="{FF2B5EF4-FFF2-40B4-BE49-F238E27FC236}">
                <a16:creationId xmlns:a16="http://schemas.microsoft.com/office/drawing/2014/main" id="{FDBF7613-49A6-4D91-8531-93DBE045696C}"/>
              </a:ext>
            </a:extLst>
          </p:cNvPr>
          <p:cNvSpPr txBox="1">
            <a:spLocks/>
          </p:cNvSpPr>
          <p:nvPr/>
        </p:nvSpPr>
        <p:spPr>
          <a:xfrm>
            <a:off x="243116" y="6167821"/>
            <a:ext cx="3038850" cy="690179"/>
          </a:xfrm>
          <a:prstGeom prst="rect">
            <a:avLst/>
          </a:prstGeom>
        </p:spPr>
        <p:txBody>
          <a:bodyPr vert="horz" lIns="91440" tIns="45720" rIns="91440" bIns="45720" rtlCol="0" anchor="ctr"/>
          <a:lstStyle>
            <a:defPPr>
              <a:defRPr lang="sv-SE"/>
            </a:defPPr>
            <a:lvl1pPr marL="0" algn="ctr" defTabSz="914400" rtl="0" eaLnBrk="1" latinLnBrk="0" hangingPunct="1">
              <a:defRPr sz="800" kern="1200" baseline="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a:t>Foto: Naturvårdsverket</a:t>
            </a:r>
          </a:p>
          <a:p>
            <a:pPr algn="l"/>
            <a:r>
              <a:rPr lang="sv-SE"/>
              <a:t>Naturvårdsverket | Swedish </a:t>
            </a:r>
            <a:r>
              <a:rPr lang="sv-SE" err="1"/>
              <a:t>Environmental</a:t>
            </a:r>
            <a:r>
              <a:rPr lang="sv-SE"/>
              <a:t> </a:t>
            </a:r>
            <a:r>
              <a:rPr lang="sv-SE" err="1"/>
              <a:t>Protection</a:t>
            </a:r>
            <a:r>
              <a:rPr lang="sv-SE"/>
              <a:t> Agency</a:t>
            </a:r>
          </a:p>
        </p:txBody>
      </p:sp>
      <p:pic>
        <p:nvPicPr>
          <p:cNvPr id="13" name="Bildobjekt 12">
            <a:extLst>
              <a:ext uri="{FF2B5EF4-FFF2-40B4-BE49-F238E27FC236}">
                <a16:creationId xmlns:a16="http://schemas.microsoft.com/office/drawing/2014/main" id="{C15ADAA5-722F-430A-B0C6-46C7F7BDE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219" y="1664208"/>
            <a:ext cx="4645781" cy="3110523"/>
          </a:xfrm>
          <a:prstGeom prst="rect">
            <a:avLst/>
          </a:prstGeom>
        </p:spPr>
      </p:pic>
    </p:spTree>
    <p:extLst>
      <p:ext uri="{BB962C8B-B14F-4D97-AF65-F5344CB8AC3E}">
        <p14:creationId xmlns:p14="http://schemas.microsoft.com/office/powerpoint/2010/main" val="34295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0D94E1-C75E-42F5-A4A6-1C0B474513DA}"/>
              </a:ext>
            </a:extLst>
          </p:cNvPr>
          <p:cNvSpPr>
            <a:spLocks noGrp="1"/>
          </p:cNvSpPr>
          <p:nvPr>
            <p:ph type="title"/>
          </p:nvPr>
        </p:nvSpPr>
        <p:spPr>
          <a:xfrm>
            <a:off x="606984" y="279700"/>
            <a:ext cx="8136000" cy="958075"/>
          </a:xfrm>
        </p:spPr>
        <p:txBody>
          <a:bodyPr/>
          <a:lstStyle/>
          <a:p>
            <a:r>
              <a:rPr lang="sv-SE"/>
              <a:t>Att arbeta med grön infrastruktur – </a:t>
            </a:r>
            <a:br>
              <a:rPr lang="sv-SE"/>
            </a:br>
            <a:r>
              <a:rPr lang="sv-SE"/>
              <a:t>vad innebär det?</a:t>
            </a:r>
          </a:p>
        </p:txBody>
      </p:sp>
      <p:sp>
        <p:nvSpPr>
          <p:cNvPr id="3" name="Platshållare för datum 2">
            <a:extLst>
              <a:ext uri="{FF2B5EF4-FFF2-40B4-BE49-F238E27FC236}">
                <a16:creationId xmlns:a16="http://schemas.microsoft.com/office/drawing/2014/main" id="{1DC2E720-0259-43DD-9FBA-6118701962C2}"/>
              </a:ext>
            </a:extLst>
          </p:cNvPr>
          <p:cNvSpPr>
            <a:spLocks noGrp="1"/>
          </p:cNvSpPr>
          <p:nvPr>
            <p:ph type="dt" sz="half" idx="10"/>
          </p:nvPr>
        </p:nvSpPr>
        <p:spPr/>
        <p:txBody>
          <a:bodyPr/>
          <a:lstStyle/>
          <a:p>
            <a:fld id="{5B8BE423-1780-43BB-A8FE-3025F34AD1F8}" type="datetime1">
              <a:rPr lang="sv-SE" smtClean="0"/>
              <a:pPr/>
              <a:t>2020-03-17</a:t>
            </a:fld>
            <a:endParaRPr lang="sv-SE"/>
          </a:p>
        </p:txBody>
      </p:sp>
      <p:sp>
        <p:nvSpPr>
          <p:cNvPr id="4" name="Platshållare för sidfot 3">
            <a:extLst>
              <a:ext uri="{FF2B5EF4-FFF2-40B4-BE49-F238E27FC236}">
                <a16:creationId xmlns:a16="http://schemas.microsoft.com/office/drawing/2014/main" id="{BDC95C43-E8D4-49BC-BA24-DEE34E839074}"/>
              </a:ext>
            </a:extLst>
          </p:cNvPr>
          <p:cNvSpPr>
            <a:spLocks noGrp="1"/>
          </p:cNvSpPr>
          <p:nvPr>
            <p:ph type="ftr" sz="quarter" idx="11"/>
          </p:nvPr>
        </p:nvSpPr>
        <p:spPr>
          <a:xfrm>
            <a:off x="185199" y="6167821"/>
            <a:ext cx="3038850" cy="690179"/>
          </a:xfrm>
        </p:spPr>
        <p:txBody>
          <a:bodyPr/>
          <a:lstStyle/>
          <a:p>
            <a:pPr algn="l"/>
            <a:r>
              <a:rPr lang="sv-SE"/>
              <a:t>Illustration: Kjell Ström</a:t>
            </a:r>
          </a:p>
          <a:p>
            <a:pPr algn="l"/>
            <a:r>
              <a:rPr lang="sv-SE"/>
              <a:t>Naturvårdsverket | Swedish </a:t>
            </a:r>
            <a:r>
              <a:rPr lang="sv-SE" err="1"/>
              <a:t>Environmental</a:t>
            </a:r>
            <a:r>
              <a:rPr lang="sv-SE"/>
              <a:t> </a:t>
            </a:r>
            <a:r>
              <a:rPr lang="sv-SE" err="1"/>
              <a:t>Protection</a:t>
            </a:r>
            <a:r>
              <a:rPr lang="sv-SE"/>
              <a:t> Agency</a:t>
            </a:r>
          </a:p>
        </p:txBody>
      </p:sp>
      <p:sp>
        <p:nvSpPr>
          <p:cNvPr id="5" name="Platshållare för bildnummer 4">
            <a:extLst>
              <a:ext uri="{FF2B5EF4-FFF2-40B4-BE49-F238E27FC236}">
                <a16:creationId xmlns:a16="http://schemas.microsoft.com/office/drawing/2014/main" id="{69F39EE2-48E8-4461-8F57-EFF7614C6B1F}"/>
              </a:ext>
            </a:extLst>
          </p:cNvPr>
          <p:cNvSpPr>
            <a:spLocks noGrp="1"/>
          </p:cNvSpPr>
          <p:nvPr>
            <p:ph type="sldNum" sz="quarter" idx="12"/>
          </p:nvPr>
        </p:nvSpPr>
        <p:spPr/>
        <p:txBody>
          <a:bodyPr/>
          <a:lstStyle/>
          <a:p>
            <a:fld id="{1844E2AD-2CA4-4022-8F3B-D585D66E2E30}" type="slidenum">
              <a:rPr lang="sv-SE" smtClean="0"/>
              <a:pPr/>
              <a:t>3</a:t>
            </a:fld>
            <a:endParaRPr lang="sv-SE"/>
          </a:p>
        </p:txBody>
      </p:sp>
      <p:sp>
        <p:nvSpPr>
          <p:cNvPr id="7" name="Platshållare för text 6">
            <a:extLst>
              <a:ext uri="{FF2B5EF4-FFF2-40B4-BE49-F238E27FC236}">
                <a16:creationId xmlns:a16="http://schemas.microsoft.com/office/drawing/2014/main" id="{3FAEDE5D-8A20-45C2-A14D-41D3FBB9A053}"/>
              </a:ext>
            </a:extLst>
          </p:cNvPr>
          <p:cNvSpPr>
            <a:spLocks noGrp="1"/>
          </p:cNvSpPr>
          <p:nvPr>
            <p:ph type="body" sz="quarter" idx="14"/>
          </p:nvPr>
        </p:nvSpPr>
        <p:spPr>
          <a:xfrm>
            <a:off x="629192" y="2026250"/>
            <a:ext cx="3453710" cy="4702494"/>
          </a:xfrm>
        </p:spPr>
        <p:txBody>
          <a:bodyPr/>
          <a:lstStyle/>
          <a:p>
            <a:pPr marL="0" indent="0">
              <a:buNone/>
            </a:pPr>
            <a:r>
              <a:rPr lang="sv-SE" sz="2200"/>
              <a:t>…för att binda samman olika typer av natur såsom skogar, ängar, hagar, parker, grönytor, våtmarker, sjöar och vattendrag…</a:t>
            </a:r>
          </a:p>
          <a:p>
            <a:pPr marL="0" indent="0">
              <a:buNone/>
            </a:pPr>
            <a:endParaRPr lang="sv-SE" sz="1000"/>
          </a:p>
          <a:p>
            <a:pPr marL="0" indent="0">
              <a:buNone/>
            </a:pPr>
            <a:r>
              <a:rPr lang="sv-SE" sz="2200"/>
              <a:t>…för att behålla eller skapa nätverk med fungerande livsmiljöer </a:t>
            </a:r>
            <a:br>
              <a:rPr lang="sv-SE" sz="2200"/>
            </a:br>
            <a:r>
              <a:rPr lang="sv-SE" sz="2200"/>
              <a:t>för växter, djur och människor.</a:t>
            </a:r>
          </a:p>
        </p:txBody>
      </p:sp>
      <p:sp>
        <p:nvSpPr>
          <p:cNvPr id="6" name="Rektangel 5">
            <a:extLst>
              <a:ext uri="{FF2B5EF4-FFF2-40B4-BE49-F238E27FC236}">
                <a16:creationId xmlns:a16="http://schemas.microsoft.com/office/drawing/2014/main" id="{3AE0F4B7-41A2-4880-9621-1F5DBC05EB38}"/>
              </a:ext>
            </a:extLst>
          </p:cNvPr>
          <p:cNvSpPr/>
          <p:nvPr/>
        </p:nvSpPr>
        <p:spPr>
          <a:xfrm>
            <a:off x="611704" y="1421703"/>
            <a:ext cx="7476384" cy="430887"/>
          </a:xfrm>
          <a:prstGeom prst="rect">
            <a:avLst/>
          </a:prstGeom>
        </p:spPr>
        <p:txBody>
          <a:bodyPr wrap="square">
            <a:spAutoFit/>
          </a:bodyPr>
          <a:lstStyle/>
          <a:p>
            <a:r>
              <a:rPr lang="sv-SE" sz="2200"/>
              <a:t>Att arbeta med ett landskapsperspektiv…</a:t>
            </a:r>
          </a:p>
        </p:txBody>
      </p:sp>
      <p:pic>
        <p:nvPicPr>
          <p:cNvPr id="11" name="Bildobjekt 10">
            <a:extLst>
              <a:ext uri="{FF2B5EF4-FFF2-40B4-BE49-F238E27FC236}">
                <a16:creationId xmlns:a16="http://schemas.microsoft.com/office/drawing/2014/main" id="{16AD143C-A926-46E9-9657-80C701071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777" y="2157274"/>
            <a:ext cx="5379771" cy="3803258"/>
          </a:xfrm>
          <a:prstGeom prst="rect">
            <a:avLst/>
          </a:prstGeom>
        </p:spPr>
      </p:pic>
    </p:spTree>
    <p:extLst>
      <p:ext uri="{BB962C8B-B14F-4D97-AF65-F5344CB8AC3E}">
        <p14:creationId xmlns:p14="http://schemas.microsoft.com/office/powerpoint/2010/main" val="320637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69D841-29E5-477F-94F5-93039A74318F}"/>
              </a:ext>
            </a:extLst>
          </p:cNvPr>
          <p:cNvSpPr>
            <a:spLocks noGrp="1"/>
          </p:cNvSpPr>
          <p:nvPr>
            <p:ph type="title"/>
          </p:nvPr>
        </p:nvSpPr>
        <p:spPr>
          <a:xfrm>
            <a:off x="824400" y="404664"/>
            <a:ext cx="7344000" cy="1080120"/>
          </a:xfrm>
        </p:spPr>
        <p:txBody>
          <a:bodyPr/>
          <a:lstStyle/>
          <a:p>
            <a:r>
              <a:rPr lang="sv-SE"/>
              <a:t>Landskapet består av pusselbitar av mark- och vattenområden</a:t>
            </a:r>
          </a:p>
        </p:txBody>
      </p:sp>
      <p:pic>
        <p:nvPicPr>
          <p:cNvPr id="8" name="Platshållare för innehåll 7">
            <a:extLst>
              <a:ext uri="{FF2B5EF4-FFF2-40B4-BE49-F238E27FC236}">
                <a16:creationId xmlns:a16="http://schemas.microsoft.com/office/drawing/2014/main" id="{59D1CC6F-0A0A-446C-A03D-F9F0D5D7F9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6379" y="1754372"/>
            <a:ext cx="7545676" cy="3892259"/>
          </a:xfrm>
        </p:spPr>
      </p:pic>
      <p:sp>
        <p:nvSpPr>
          <p:cNvPr id="4" name="Platshållare för datum 3">
            <a:extLst>
              <a:ext uri="{FF2B5EF4-FFF2-40B4-BE49-F238E27FC236}">
                <a16:creationId xmlns:a16="http://schemas.microsoft.com/office/drawing/2014/main" id="{9B82698A-895D-4214-84EF-C7343E135A26}"/>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5" name="Platshållare för sidfot 4">
            <a:extLst>
              <a:ext uri="{FF2B5EF4-FFF2-40B4-BE49-F238E27FC236}">
                <a16:creationId xmlns:a16="http://schemas.microsoft.com/office/drawing/2014/main" id="{52F22A94-D5B8-407D-84E0-6DF6773D6871}"/>
              </a:ext>
            </a:extLst>
          </p:cNvPr>
          <p:cNvSpPr>
            <a:spLocks noGrp="1"/>
          </p:cNvSpPr>
          <p:nvPr>
            <p:ph type="ftr" sz="quarter" idx="11"/>
          </p:nvPr>
        </p:nvSpPr>
        <p:spPr/>
        <p:txBody>
          <a:bodyPr/>
          <a:lstStyle/>
          <a:p>
            <a:pPr algn="l"/>
            <a:r>
              <a:rPr lang="sv-SE"/>
              <a:t>Naturvårdsverket | Swedish </a:t>
            </a:r>
            <a:r>
              <a:rPr lang="sv-SE" err="1"/>
              <a:t>Environmental</a:t>
            </a:r>
            <a:r>
              <a:rPr lang="sv-SE"/>
              <a:t> </a:t>
            </a:r>
            <a:r>
              <a:rPr lang="sv-SE" err="1"/>
              <a:t>Protection</a:t>
            </a:r>
            <a:r>
              <a:rPr lang="sv-SE"/>
              <a:t> Agency</a:t>
            </a:r>
          </a:p>
        </p:txBody>
      </p:sp>
      <p:sp>
        <p:nvSpPr>
          <p:cNvPr id="6" name="Platshållare för bildnummer 5">
            <a:extLst>
              <a:ext uri="{FF2B5EF4-FFF2-40B4-BE49-F238E27FC236}">
                <a16:creationId xmlns:a16="http://schemas.microsoft.com/office/drawing/2014/main" id="{A7FABFE9-9555-4F97-9802-189F7B7E6FB9}"/>
              </a:ext>
            </a:extLst>
          </p:cNvPr>
          <p:cNvSpPr>
            <a:spLocks noGrp="1"/>
          </p:cNvSpPr>
          <p:nvPr>
            <p:ph type="sldNum" sz="quarter" idx="12"/>
          </p:nvPr>
        </p:nvSpPr>
        <p:spPr/>
        <p:txBody>
          <a:bodyPr/>
          <a:lstStyle/>
          <a:p>
            <a:fld id="{1844E2AD-2CA4-4022-8F3B-D585D66E2E30}" type="slidenum">
              <a:rPr lang="sv-SE" smtClean="0"/>
              <a:pPr/>
              <a:t>4</a:t>
            </a:fld>
            <a:endParaRPr lang="sv-SE"/>
          </a:p>
        </p:txBody>
      </p:sp>
    </p:spTree>
    <p:extLst>
      <p:ext uri="{BB962C8B-B14F-4D97-AF65-F5344CB8AC3E}">
        <p14:creationId xmlns:p14="http://schemas.microsoft.com/office/powerpoint/2010/main" val="327807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75A29F-8462-4053-B8EB-F8058B05527C}"/>
              </a:ext>
            </a:extLst>
          </p:cNvPr>
          <p:cNvSpPr>
            <a:spLocks noGrp="1"/>
          </p:cNvSpPr>
          <p:nvPr>
            <p:ph type="title"/>
          </p:nvPr>
        </p:nvSpPr>
        <p:spPr>
          <a:xfrm>
            <a:off x="467544" y="516834"/>
            <a:ext cx="7848872" cy="648072"/>
          </a:xfrm>
        </p:spPr>
        <p:txBody>
          <a:bodyPr/>
          <a:lstStyle/>
          <a:p>
            <a:r>
              <a:rPr lang="sv-SE"/>
              <a:t>Handlingsplaner för grön infrastruktur – underlag för….</a:t>
            </a:r>
          </a:p>
        </p:txBody>
      </p:sp>
      <p:sp>
        <p:nvSpPr>
          <p:cNvPr id="3" name="Platshållare för innehåll 2">
            <a:extLst>
              <a:ext uri="{FF2B5EF4-FFF2-40B4-BE49-F238E27FC236}">
                <a16:creationId xmlns:a16="http://schemas.microsoft.com/office/drawing/2014/main" id="{21328B5C-4367-4EAD-A09A-96A849BAFE12}"/>
              </a:ext>
            </a:extLst>
          </p:cNvPr>
          <p:cNvSpPr>
            <a:spLocks noGrp="1"/>
          </p:cNvSpPr>
          <p:nvPr>
            <p:ph idx="1"/>
          </p:nvPr>
        </p:nvSpPr>
        <p:spPr>
          <a:xfrm>
            <a:off x="467544" y="1746041"/>
            <a:ext cx="5854879" cy="4464496"/>
          </a:xfrm>
        </p:spPr>
        <p:txBody>
          <a:bodyPr vert="horz" lIns="91440" tIns="45720" rIns="91440" bIns="45720" rtlCol="0" anchor="t">
            <a:noAutofit/>
          </a:bodyPr>
          <a:lstStyle/>
          <a:p>
            <a:pPr marL="251460" indent="-251460"/>
            <a:r>
              <a:rPr lang="sv-SE">
                <a:latin typeface="Arial"/>
                <a:cs typeface="Arial"/>
              </a:rPr>
              <a:t>Kommunal planering, ex ÖP och DP </a:t>
            </a:r>
            <a:endParaRPr lang="sv-SE"/>
          </a:p>
          <a:p>
            <a:pPr marL="251460" lvl="0" indent="-251460"/>
            <a:endParaRPr lang="sv-SE" sz="1000">
              <a:latin typeface="Arial"/>
              <a:cs typeface="Arial"/>
            </a:endParaRPr>
          </a:p>
          <a:p>
            <a:pPr marL="251460" lvl="0" indent="-251460"/>
            <a:r>
              <a:rPr lang="sv-SE"/>
              <a:t>Samråd, tillstånds- och lokaliseringsprövning</a:t>
            </a:r>
            <a:endParaRPr lang="sv-SE">
              <a:latin typeface="Arial"/>
              <a:cs typeface="Arial"/>
            </a:endParaRPr>
          </a:p>
          <a:p>
            <a:pPr marL="251460" lvl="0" indent="-251460"/>
            <a:endParaRPr lang="sv-SE" sz="1000">
              <a:latin typeface="Arial"/>
              <a:cs typeface="Arial"/>
            </a:endParaRPr>
          </a:p>
          <a:p>
            <a:pPr marL="251460" lvl="0" indent="-251460"/>
            <a:r>
              <a:rPr lang="sv-SE">
                <a:latin typeface="Arial"/>
                <a:cs typeface="Arial"/>
              </a:rPr>
              <a:t>Hänsyn vid pågående mark- och vattenanvändning</a:t>
            </a:r>
          </a:p>
          <a:p>
            <a:pPr marL="251460" lvl="0" indent="-251460"/>
            <a:endParaRPr lang="sv-SE" sz="1000">
              <a:latin typeface="Arial"/>
              <a:cs typeface="Arial"/>
            </a:endParaRPr>
          </a:p>
          <a:p>
            <a:pPr marL="251460" lvl="0" indent="-251460"/>
            <a:r>
              <a:rPr lang="sv-SE">
                <a:latin typeface="Arial"/>
                <a:cs typeface="Arial"/>
              </a:rPr>
              <a:t>Naturvårdsinsatser</a:t>
            </a:r>
          </a:p>
          <a:p>
            <a:pPr marL="251460" lvl="0" indent="-251460"/>
            <a:endParaRPr lang="sv-SE" sz="1000">
              <a:latin typeface="Arial"/>
              <a:cs typeface="Arial"/>
            </a:endParaRPr>
          </a:p>
          <a:p>
            <a:pPr marL="251460" lvl="0" indent="-251460"/>
            <a:r>
              <a:rPr lang="sv-SE">
                <a:latin typeface="Arial"/>
                <a:cs typeface="Arial"/>
              </a:rPr>
              <a:t>Dialog mellan berörda landskapsaktörer</a:t>
            </a:r>
          </a:p>
          <a:p>
            <a:pPr marL="251460" indent="-251460"/>
            <a:endParaRPr lang="sv-SE" sz="1000">
              <a:latin typeface="Arial"/>
              <a:cs typeface="Arial"/>
            </a:endParaRPr>
          </a:p>
          <a:p>
            <a:pPr marL="251460" indent="-251460"/>
            <a:r>
              <a:rPr lang="sv-SE">
                <a:latin typeface="Arial"/>
                <a:cs typeface="Arial"/>
              </a:rPr>
              <a:t>Samordning och prioritering av åtgärder</a:t>
            </a:r>
            <a:r>
              <a:rPr lang="sv-SE">
                <a:solidFill>
                  <a:srgbClr val="C00000"/>
                </a:solidFill>
                <a:latin typeface="Arial"/>
                <a:cs typeface="Arial"/>
              </a:rPr>
              <a:t> </a:t>
            </a:r>
            <a:endParaRPr lang="sv-SE">
              <a:solidFill>
                <a:srgbClr val="C00000"/>
              </a:solidFill>
            </a:endParaRPr>
          </a:p>
        </p:txBody>
      </p:sp>
      <p:sp>
        <p:nvSpPr>
          <p:cNvPr id="4" name="Platshållare för datum 3">
            <a:extLst>
              <a:ext uri="{FF2B5EF4-FFF2-40B4-BE49-F238E27FC236}">
                <a16:creationId xmlns:a16="http://schemas.microsoft.com/office/drawing/2014/main" id="{4074B2D6-0239-4257-A1DA-9D4C580B0BCA}"/>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63373DD0-A9BA-4C10-B56F-3C50B46221BA}"/>
              </a:ext>
            </a:extLst>
          </p:cNvPr>
          <p:cNvSpPr>
            <a:spLocks noGrp="1"/>
          </p:cNvSpPr>
          <p:nvPr>
            <p:ph type="sldNum" sz="quarter" idx="12"/>
          </p:nvPr>
        </p:nvSpPr>
        <p:spPr/>
        <p:txBody>
          <a:bodyPr/>
          <a:lstStyle/>
          <a:p>
            <a:fld id="{1844E2AD-2CA4-4022-8F3B-D585D66E2E30}" type="slidenum">
              <a:rPr lang="sv-SE" smtClean="0"/>
              <a:pPr/>
              <a:t>5</a:t>
            </a:fld>
            <a:endParaRPr lang="sv-SE"/>
          </a:p>
        </p:txBody>
      </p:sp>
      <p:sp>
        <p:nvSpPr>
          <p:cNvPr id="13" name="Platshållare för sidfot 3">
            <a:extLst>
              <a:ext uri="{FF2B5EF4-FFF2-40B4-BE49-F238E27FC236}">
                <a16:creationId xmlns:a16="http://schemas.microsoft.com/office/drawing/2014/main" id="{B4BF8A81-AF0C-4744-8929-F4F6E1EEAEA8}"/>
              </a:ext>
            </a:extLst>
          </p:cNvPr>
          <p:cNvSpPr>
            <a:spLocks noGrp="1"/>
          </p:cNvSpPr>
          <p:nvPr>
            <p:ph type="ftr" sz="quarter" idx="11"/>
          </p:nvPr>
        </p:nvSpPr>
        <p:spPr>
          <a:xfrm>
            <a:off x="172136" y="6173501"/>
            <a:ext cx="3038850" cy="690179"/>
          </a:xfrm>
        </p:spPr>
        <p:txBody>
          <a:bodyPr/>
          <a:lstStyle/>
          <a:p>
            <a:pPr algn="l"/>
            <a:r>
              <a:rPr lang="sv-SE"/>
              <a:t>Foto: </a:t>
            </a:r>
            <a:r>
              <a:rPr lang="sv-SE" err="1"/>
              <a:t>Plainpicture</a:t>
            </a:r>
            <a:endParaRPr lang="sv-SE"/>
          </a:p>
          <a:p>
            <a:pPr algn="l"/>
            <a:r>
              <a:rPr lang="sv-SE"/>
              <a:t>Naturvårdsverket | Swedish </a:t>
            </a:r>
            <a:r>
              <a:rPr lang="sv-SE" err="1"/>
              <a:t>Environmental</a:t>
            </a:r>
            <a:r>
              <a:rPr lang="sv-SE"/>
              <a:t> </a:t>
            </a:r>
            <a:r>
              <a:rPr lang="sv-SE" err="1"/>
              <a:t>Protection</a:t>
            </a:r>
            <a:r>
              <a:rPr lang="sv-SE"/>
              <a:t> Agency</a:t>
            </a:r>
          </a:p>
        </p:txBody>
      </p:sp>
      <p:pic>
        <p:nvPicPr>
          <p:cNvPr id="9" name="Bildobjekt 8">
            <a:extLst>
              <a:ext uri="{FF2B5EF4-FFF2-40B4-BE49-F238E27FC236}">
                <a16:creationId xmlns:a16="http://schemas.microsoft.com/office/drawing/2014/main" id="{506983E4-D5DC-4FBA-A5E1-166A5C2D7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1561" y="2222204"/>
            <a:ext cx="3582439" cy="2769507"/>
          </a:xfrm>
          <a:prstGeom prst="rect">
            <a:avLst/>
          </a:prstGeom>
        </p:spPr>
      </p:pic>
    </p:spTree>
    <p:extLst>
      <p:ext uri="{BB962C8B-B14F-4D97-AF65-F5344CB8AC3E}">
        <p14:creationId xmlns:p14="http://schemas.microsoft.com/office/powerpoint/2010/main" val="70723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75A29F-8462-4053-B8EB-F8058B05527C}"/>
              </a:ext>
            </a:extLst>
          </p:cNvPr>
          <p:cNvSpPr>
            <a:spLocks noGrp="1"/>
          </p:cNvSpPr>
          <p:nvPr>
            <p:ph type="title"/>
          </p:nvPr>
        </p:nvSpPr>
        <p:spPr>
          <a:xfrm>
            <a:off x="645972" y="649688"/>
            <a:ext cx="7848872" cy="648072"/>
          </a:xfrm>
        </p:spPr>
        <p:txBody>
          <a:bodyPr/>
          <a:lstStyle/>
          <a:p>
            <a:r>
              <a:rPr lang="sv-SE"/>
              <a:t>Vad är friluftsliv?</a:t>
            </a:r>
          </a:p>
        </p:txBody>
      </p:sp>
      <p:sp>
        <p:nvSpPr>
          <p:cNvPr id="3" name="Platshållare för innehåll 2">
            <a:extLst>
              <a:ext uri="{FF2B5EF4-FFF2-40B4-BE49-F238E27FC236}">
                <a16:creationId xmlns:a16="http://schemas.microsoft.com/office/drawing/2014/main" id="{21328B5C-4367-4EAD-A09A-96A849BAFE12}"/>
              </a:ext>
            </a:extLst>
          </p:cNvPr>
          <p:cNvSpPr>
            <a:spLocks noGrp="1"/>
          </p:cNvSpPr>
          <p:nvPr>
            <p:ph idx="1"/>
          </p:nvPr>
        </p:nvSpPr>
        <p:spPr>
          <a:xfrm>
            <a:off x="636851" y="1583402"/>
            <a:ext cx="8498028" cy="2049986"/>
          </a:xfrm>
        </p:spPr>
        <p:txBody>
          <a:bodyPr vert="horz" lIns="91440" tIns="45720" rIns="91440" bIns="45720" rtlCol="0" anchor="t">
            <a:noAutofit/>
          </a:bodyPr>
          <a:lstStyle/>
          <a:p>
            <a:pPr marL="0" lvl="0" indent="0">
              <a:buNone/>
            </a:pPr>
            <a:r>
              <a:rPr lang="sv-SE"/>
              <a:t>”</a:t>
            </a:r>
            <a:r>
              <a:rPr lang="sv-SE" i="1"/>
              <a:t>Vistelse utomhus i natur- eller kulturlandskap för välbefinnande och naturupplevelser utan krav på tävling</a:t>
            </a:r>
            <a:r>
              <a:rPr lang="sv-SE"/>
              <a:t>.”</a:t>
            </a:r>
          </a:p>
        </p:txBody>
      </p:sp>
      <p:sp>
        <p:nvSpPr>
          <p:cNvPr id="4" name="Platshållare för datum 3">
            <a:extLst>
              <a:ext uri="{FF2B5EF4-FFF2-40B4-BE49-F238E27FC236}">
                <a16:creationId xmlns:a16="http://schemas.microsoft.com/office/drawing/2014/main" id="{4074B2D6-0239-4257-A1DA-9D4C580B0BCA}"/>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63373DD0-A9BA-4C10-B56F-3C50B46221BA}"/>
              </a:ext>
            </a:extLst>
          </p:cNvPr>
          <p:cNvSpPr>
            <a:spLocks noGrp="1"/>
          </p:cNvSpPr>
          <p:nvPr>
            <p:ph type="sldNum" sz="quarter" idx="12"/>
          </p:nvPr>
        </p:nvSpPr>
        <p:spPr/>
        <p:txBody>
          <a:bodyPr/>
          <a:lstStyle/>
          <a:p>
            <a:fld id="{1844E2AD-2CA4-4022-8F3B-D585D66E2E30}" type="slidenum">
              <a:rPr lang="sv-SE" smtClean="0"/>
              <a:pPr/>
              <a:t>6</a:t>
            </a:fld>
            <a:endParaRPr lang="sv-SE"/>
          </a:p>
        </p:txBody>
      </p:sp>
      <p:sp>
        <p:nvSpPr>
          <p:cNvPr id="10" name="Platshållare för sidfot 3">
            <a:extLst>
              <a:ext uri="{FF2B5EF4-FFF2-40B4-BE49-F238E27FC236}">
                <a16:creationId xmlns:a16="http://schemas.microsoft.com/office/drawing/2014/main" id="{D4E3575D-0A75-4D35-962A-869972D1FB74}"/>
              </a:ext>
            </a:extLst>
          </p:cNvPr>
          <p:cNvSpPr>
            <a:spLocks noGrp="1"/>
          </p:cNvSpPr>
          <p:nvPr>
            <p:ph type="ftr" sz="quarter" idx="11"/>
          </p:nvPr>
        </p:nvSpPr>
        <p:spPr>
          <a:xfrm>
            <a:off x="172136" y="6173501"/>
            <a:ext cx="3038850" cy="690179"/>
          </a:xfrm>
        </p:spPr>
        <p:txBody>
          <a:bodyPr/>
          <a:lstStyle/>
          <a:p>
            <a:pPr algn="l"/>
            <a:r>
              <a:rPr lang="sv-SE"/>
              <a:t>Foto: Jörgen Wiklund/</a:t>
            </a:r>
            <a:r>
              <a:rPr lang="sv-SE" err="1"/>
              <a:t>Scandinav</a:t>
            </a:r>
            <a:endParaRPr lang="sv-SE"/>
          </a:p>
          <a:p>
            <a:pPr algn="l"/>
            <a:r>
              <a:rPr lang="sv-SE"/>
              <a:t>Naturvårdsverket | Swedish </a:t>
            </a:r>
            <a:r>
              <a:rPr lang="sv-SE" err="1"/>
              <a:t>Environmental</a:t>
            </a:r>
            <a:r>
              <a:rPr lang="sv-SE"/>
              <a:t> </a:t>
            </a:r>
            <a:r>
              <a:rPr lang="sv-SE" err="1"/>
              <a:t>Protection</a:t>
            </a:r>
            <a:r>
              <a:rPr lang="sv-SE"/>
              <a:t> Agency</a:t>
            </a:r>
          </a:p>
        </p:txBody>
      </p:sp>
      <p:sp>
        <p:nvSpPr>
          <p:cNvPr id="9" name="Platshållare för innehåll 2">
            <a:extLst>
              <a:ext uri="{FF2B5EF4-FFF2-40B4-BE49-F238E27FC236}">
                <a16:creationId xmlns:a16="http://schemas.microsoft.com/office/drawing/2014/main" id="{54DDB7B6-0C6D-4BF6-BD71-991204BD7832}"/>
              </a:ext>
            </a:extLst>
          </p:cNvPr>
          <p:cNvSpPr txBox="1">
            <a:spLocks/>
          </p:cNvSpPr>
          <p:nvPr/>
        </p:nvSpPr>
        <p:spPr>
          <a:xfrm>
            <a:off x="627730" y="2671197"/>
            <a:ext cx="4368593" cy="4464496"/>
          </a:xfrm>
          <a:prstGeom prst="rect">
            <a:avLst/>
          </a:prstGeom>
        </p:spPr>
        <p:txBody>
          <a:bodyPr vert="horz" lIns="91440" tIns="45720" rIns="91440" bIns="45720" rtlCol="0" anchor="t">
            <a:noAutofit/>
          </a:bodyPr>
          <a:lst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1460" indent="-251460"/>
            <a:r>
              <a:rPr lang="sv-SE" dirty="0">
                <a:latin typeface="Arial"/>
                <a:cs typeface="Arial"/>
              </a:rPr>
              <a:t>Möte mellan människa och natur.</a:t>
            </a:r>
          </a:p>
          <a:p>
            <a:pPr marL="251460" indent="-251460"/>
            <a:endParaRPr lang="sv-SE" sz="1000" dirty="0">
              <a:latin typeface="Arial"/>
              <a:cs typeface="Arial"/>
            </a:endParaRPr>
          </a:p>
          <a:p>
            <a:pPr marL="251460" indent="-251460"/>
            <a:r>
              <a:rPr lang="sv-SE" dirty="0">
                <a:latin typeface="Arial"/>
                <a:cs typeface="Arial"/>
              </a:rPr>
              <a:t>Naturen som arena, b</a:t>
            </a:r>
            <a:r>
              <a:rPr lang="sv-SE" dirty="0"/>
              <a:t>åde nära och längre bort.</a:t>
            </a:r>
          </a:p>
          <a:p>
            <a:pPr marL="251460" indent="-251460"/>
            <a:endParaRPr lang="sv-SE" sz="1000" dirty="0"/>
          </a:p>
          <a:p>
            <a:pPr marL="251460" indent="-251460"/>
            <a:r>
              <a:rPr lang="sv-SE" dirty="0"/>
              <a:t>Allemansrätten som grund. </a:t>
            </a:r>
          </a:p>
          <a:p>
            <a:pPr marL="251460" indent="-251460"/>
            <a:endParaRPr lang="sv-SE" sz="1000" dirty="0"/>
          </a:p>
          <a:p>
            <a:pPr marL="251460" indent="-251460"/>
            <a:r>
              <a:rPr lang="sv-SE" dirty="0"/>
              <a:t>Friluftslivet utvecklas ständigt.</a:t>
            </a:r>
          </a:p>
          <a:p>
            <a:pPr marL="0" indent="0">
              <a:buFont typeface="Arial" pitchFamily="34" charset="0"/>
              <a:buNone/>
            </a:pPr>
            <a:endParaRPr lang="sv-SE" dirty="0"/>
          </a:p>
        </p:txBody>
      </p:sp>
      <p:pic>
        <p:nvPicPr>
          <p:cNvPr id="11" name="Bildobjekt 10">
            <a:extLst>
              <a:ext uri="{FF2B5EF4-FFF2-40B4-BE49-F238E27FC236}">
                <a16:creationId xmlns:a16="http://schemas.microsoft.com/office/drawing/2014/main" id="{A81EAC94-1249-4DC0-8124-4155F2E128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986" y="2851135"/>
            <a:ext cx="4249014" cy="2833080"/>
          </a:xfrm>
          <a:prstGeom prst="rect">
            <a:avLst/>
          </a:prstGeom>
        </p:spPr>
      </p:pic>
    </p:spTree>
    <p:extLst>
      <p:ext uri="{BB962C8B-B14F-4D97-AF65-F5344CB8AC3E}">
        <p14:creationId xmlns:p14="http://schemas.microsoft.com/office/powerpoint/2010/main" val="271425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FBF5DE-E006-41F6-9411-BEC42975DFA7}"/>
              </a:ext>
            </a:extLst>
          </p:cNvPr>
          <p:cNvSpPr>
            <a:spLocks noGrp="1"/>
          </p:cNvSpPr>
          <p:nvPr>
            <p:ph type="title"/>
          </p:nvPr>
        </p:nvSpPr>
        <p:spPr/>
        <p:txBody>
          <a:bodyPr/>
          <a:lstStyle/>
          <a:p>
            <a:r>
              <a:rPr lang="sv-SE"/>
              <a:t>Friluftsutövande</a:t>
            </a:r>
          </a:p>
        </p:txBody>
      </p:sp>
      <p:sp>
        <p:nvSpPr>
          <p:cNvPr id="3" name="Platshållare för innehåll 2">
            <a:extLst>
              <a:ext uri="{FF2B5EF4-FFF2-40B4-BE49-F238E27FC236}">
                <a16:creationId xmlns:a16="http://schemas.microsoft.com/office/drawing/2014/main" id="{6C893BD7-30A5-47E3-A3B2-455FEE08EF6B}"/>
              </a:ext>
            </a:extLst>
          </p:cNvPr>
          <p:cNvSpPr>
            <a:spLocks noGrp="1"/>
          </p:cNvSpPr>
          <p:nvPr>
            <p:ph idx="1"/>
          </p:nvPr>
        </p:nvSpPr>
        <p:spPr>
          <a:xfrm>
            <a:off x="708653" y="1485000"/>
            <a:ext cx="5065130" cy="3888000"/>
          </a:xfrm>
        </p:spPr>
        <p:txBody>
          <a:bodyPr/>
          <a:lstStyle/>
          <a:p>
            <a:pPr lvl="0"/>
            <a:r>
              <a:rPr lang="sv-SE" dirty="0"/>
              <a:t>Relativt stabilt de senaste 30 åren.</a:t>
            </a:r>
          </a:p>
          <a:p>
            <a:pPr lvl="0"/>
            <a:endParaRPr lang="sv-SE" sz="1500" dirty="0"/>
          </a:p>
          <a:p>
            <a:pPr lvl="0"/>
            <a:r>
              <a:rPr lang="sv-SE" dirty="0"/>
              <a:t>Eventuell minskning av organiserat friluftsliv.</a:t>
            </a:r>
          </a:p>
          <a:p>
            <a:pPr lvl="0"/>
            <a:endParaRPr lang="sv-SE" sz="1500" dirty="0"/>
          </a:p>
          <a:p>
            <a:pPr lvl="0"/>
            <a:r>
              <a:rPr lang="sv-SE" dirty="0"/>
              <a:t>Saknas statistik om barns friluftslivsutövande. </a:t>
            </a:r>
          </a:p>
          <a:p>
            <a:endParaRPr lang="sv-SE" sz="1500" dirty="0"/>
          </a:p>
          <a:p>
            <a:r>
              <a:rPr lang="sv-SE" dirty="0"/>
              <a:t>Hinder: Tidsbrist, lämpliga områden, brist på information, bristande kommunikationer m </a:t>
            </a:r>
            <a:r>
              <a:rPr lang="sv-SE" dirty="0" err="1"/>
              <a:t>m</a:t>
            </a:r>
            <a:r>
              <a:rPr lang="sv-SE" dirty="0"/>
              <a:t>.  </a:t>
            </a:r>
          </a:p>
        </p:txBody>
      </p:sp>
      <p:sp>
        <p:nvSpPr>
          <p:cNvPr id="4" name="Platshållare för datum 3">
            <a:extLst>
              <a:ext uri="{FF2B5EF4-FFF2-40B4-BE49-F238E27FC236}">
                <a16:creationId xmlns:a16="http://schemas.microsoft.com/office/drawing/2014/main" id="{574931C4-C381-4C07-957B-2D39D398E22C}"/>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2E594711-96A8-4953-9027-7594C5C86DF1}"/>
              </a:ext>
            </a:extLst>
          </p:cNvPr>
          <p:cNvSpPr>
            <a:spLocks noGrp="1"/>
          </p:cNvSpPr>
          <p:nvPr>
            <p:ph type="sldNum" sz="quarter" idx="12"/>
          </p:nvPr>
        </p:nvSpPr>
        <p:spPr/>
        <p:txBody>
          <a:bodyPr/>
          <a:lstStyle/>
          <a:p>
            <a:fld id="{1844E2AD-2CA4-4022-8F3B-D585D66E2E30}" type="slidenum">
              <a:rPr lang="sv-SE" smtClean="0"/>
              <a:pPr/>
              <a:t>7</a:t>
            </a:fld>
            <a:endParaRPr lang="sv-SE"/>
          </a:p>
        </p:txBody>
      </p:sp>
      <p:sp>
        <p:nvSpPr>
          <p:cNvPr id="10" name="Platshållare för sidfot 3">
            <a:extLst>
              <a:ext uri="{FF2B5EF4-FFF2-40B4-BE49-F238E27FC236}">
                <a16:creationId xmlns:a16="http://schemas.microsoft.com/office/drawing/2014/main" id="{2F949FC1-DA91-4014-B501-28FAD8064A60}"/>
              </a:ext>
            </a:extLst>
          </p:cNvPr>
          <p:cNvSpPr>
            <a:spLocks noGrp="1"/>
          </p:cNvSpPr>
          <p:nvPr>
            <p:ph type="ftr" sz="quarter" idx="11"/>
          </p:nvPr>
        </p:nvSpPr>
        <p:spPr>
          <a:xfrm>
            <a:off x="172136" y="6173501"/>
            <a:ext cx="3038850" cy="690179"/>
          </a:xfrm>
        </p:spPr>
        <p:txBody>
          <a:bodyPr/>
          <a:lstStyle/>
          <a:p>
            <a:pPr algn="l"/>
            <a:r>
              <a:rPr lang="sv-SE"/>
              <a:t>Foto: Leif Johansson/</a:t>
            </a:r>
            <a:r>
              <a:rPr lang="sv-SE" err="1"/>
              <a:t>Scandinav</a:t>
            </a:r>
            <a:endParaRPr lang="sv-SE"/>
          </a:p>
          <a:p>
            <a:pPr algn="l"/>
            <a:r>
              <a:rPr lang="sv-SE"/>
              <a:t>Naturvårdsverket | Swedish </a:t>
            </a:r>
            <a:r>
              <a:rPr lang="sv-SE" err="1"/>
              <a:t>Environmental</a:t>
            </a:r>
            <a:r>
              <a:rPr lang="sv-SE"/>
              <a:t> </a:t>
            </a:r>
            <a:r>
              <a:rPr lang="sv-SE" err="1"/>
              <a:t>Protection</a:t>
            </a:r>
            <a:r>
              <a:rPr lang="sv-SE"/>
              <a:t> Agency</a:t>
            </a:r>
          </a:p>
        </p:txBody>
      </p:sp>
      <p:pic>
        <p:nvPicPr>
          <p:cNvPr id="11" name="Bildobjekt 10">
            <a:extLst>
              <a:ext uri="{FF2B5EF4-FFF2-40B4-BE49-F238E27FC236}">
                <a16:creationId xmlns:a16="http://schemas.microsoft.com/office/drawing/2014/main" id="{968C15E7-C0E8-4D6D-9C1B-8D8D7AC50A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521" y="1535607"/>
            <a:ext cx="3487479" cy="4237643"/>
          </a:xfrm>
          <a:prstGeom prst="rect">
            <a:avLst/>
          </a:prstGeom>
        </p:spPr>
      </p:pic>
    </p:spTree>
    <p:extLst>
      <p:ext uri="{BB962C8B-B14F-4D97-AF65-F5344CB8AC3E}">
        <p14:creationId xmlns:p14="http://schemas.microsoft.com/office/powerpoint/2010/main" val="43141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31961F1-2B44-424A-9C24-E16F32091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684" y="1949632"/>
            <a:ext cx="4808768" cy="2809694"/>
          </a:xfrm>
          <a:prstGeom prst="rect">
            <a:avLst/>
          </a:prstGeom>
        </p:spPr>
      </p:pic>
      <p:sp>
        <p:nvSpPr>
          <p:cNvPr id="2" name="Rubrik 1">
            <a:extLst>
              <a:ext uri="{FF2B5EF4-FFF2-40B4-BE49-F238E27FC236}">
                <a16:creationId xmlns:a16="http://schemas.microsoft.com/office/drawing/2014/main" id="{BE12A0E1-0A3B-49F9-B055-F15F09973DB7}"/>
              </a:ext>
            </a:extLst>
          </p:cNvPr>
          <p:cNvSpPr>
            <a:spLocks noGrp="1"/>
          </p:cNvSpPr>
          <p:nvPr>
            <p:ph type="title"/>
          </p:nvPr>
        </p:nvSpPr>
        <p:spPr>
          <a:xfrm>
            <a:off x="680709" y="619306"/>
            <a:ext cx="7344000" cy="1224000"/>
          </a:xfrm>
        </p:spPr>
        <p:txBody>
          <a:bodyPr/>
          <a:lstStyle/>
          <a:p>
            <a:r>
              <a:rPr lang="sv-SE"/>
              <a:t>Mål för friluftsliv</a:t>
            </a:r>
          </a:p>
        </p:txBody>
      </p:sp>
      <p:sp>
        <p:nvSpPr>
          <p:cNvPr id="3" name="Platshållare för innehåll 2">
            <a:extLst>
              <a:ext uri="{FF2B5EF4-FFF2-40B4-BE49-F238E27FC236}">
                <a16:creationId xmlns:a16="http://schemas.microsoft.com/office/drawing/2014/main" id="{16CFC8BA-BCEF-4539-9802-10958778B35C}"/>
              </a:ext>
            </a:extLst>
          </p:cNvPr>
          <p:cNvSpPr>
            <a:spLocks noGrp="1"/>
          </p:cNvSpPr>
          <p:nvPr>
            <p:ph idx="1"/>
          </p:nvPr>
        </p:nvSpPr>
        <p:spPr>
          <a:xfrm>
            <a:off x="645282" y="1345429"/>
            <a:ext cx="5850720" cy="4975340"/>
          </a:xfrm>
        </p:spPr>
        <p:txBody>
          <a:bodyPr/>
          <a:lstStyle/>
          <a:p>
            <a:pPr lvl="0"/>
            <a:r>
              <a:rPr lang="sv-SE" sz="2200" dirty="0"/>
              <a:t>Tillgänglig natur för alla</a:t>
            </a:r>
          </a:p>
          <a:p>
            <a:pPr lvl="0"/>
            <a:r>
              <a:rPr lang="sv-SE" sz="2200" dirty="0"/>
              <a:t>Starkt engagemang och samverkan</a:t>
            </a:r>
          </a:p>
          <a:p>
            <a:pPr lvl="0"/>
            <a:r>
              <a:rPr lang="sv-SE" sz="2200" dirty="0"/>
              <a:t>Allemansrätten</a:t>
            </a:r>
          </a:p>
          <a:p>
            <a:pPr lvl="0"/>
            <a:r>
              <a:rPr lang="sv-SE" sz="2200" dirty="0"/>
              <a:t>Tillgång till natur för friluftsliv</a:t>
            </a:r>
          </a:p>
          <a:p>
            <a:pPr lvl="0"/>
            <a:r>
              <a:rPr lang="sv-SE" sz="2200" dirty="0"/>
              <a:t>Attraktiv tätortsnära natur</a:t>
            </a:r>
          </a:p>
          <a:p>
            <a:pPr lvl="0"/>
            <a:r>
              <a:rPr lang="sv-SE" sz="2200" dirty="0"/>
              <a:t>Hållbar regional tillväxt och landsbygdsutveckling</a:t>
            </a:r>
          </a:p>
          <a:p>
            <a:pPr lvl="0"/>
            <a:r>
              <a:rPr lang="sv-SE" sz="2200" dirty="0"/>
              <a:t>Skyddade områden som resurs för friluftslivet</a:t>
            </a:r>
          </a:p>
          <a:p>
            <a:pPr lvl="0"/>
            <a:r>
              <a:rPr lang="sv-SE" sz="2200" dirty="0"/>
              <a:t>Ett rikt friluftsliv i skolan</a:t>
            </a:r>
          </a:p>
          <a:p>
            <a:pPr lvl="0"/>
            <a:r>
              <a:rPr lang="sv-SE" sz="2200" dirty="0"/>
              <a:t>Friluftsliv för god folkhälsa</a:t>
            </a:r>
          </a:p>
          <a:p>
            <a:pPr lvl="0"/>
            <a:r>
              <a:rPr lang="sv-SE" sz="2200" dirty="0"/>
              <a:t>God kunskap om friluftslivet</a:t>
            </a:r>
          </a:p>
          <a:p>
            <a:endParaRPr lang="sv-SE" sz="2200" dirty="0"/>
          </a:p>
        </p:txBody>
      </p:sp>
      <p:sp>
        <p:nvSpPr>
          <p:cNvPr id="4" name="Platshållare för datum 3">
            <a:extLst>
              <a:ext uri="{FF2B5EF4-FFF2-40B4-BE49-F238E27FC236}">
                <a16:creationId xmlns:a16="http://schemas.microsoft.com/office/drawing/2014/main" id="{A5203A24-C4A6-4E72-932A-0975C53E66A4}"/>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FB3D3262-5969-4330-86C2-08F6E85F04FF}"/>
              </a:ext>
            </a:extLst>
          </p:cNvPr>
          <p:cNvSpPr>
            <a:spLocks noGrp="1"/>
          </p:cNvSpPr>
          <p:nvPr>
            <p:ph type="sldNum" sz="quarter" idx="12"/>
          </p:nvPr>
        </p:nvSpPr>
        <p:spPr/>
        <p:txBody>
          <a:bodyPr/>
          <a:lstStyle/>
          <a:p>
            <a:fld id="{1844E2AD-2CA4-4022-8F3B-D585D66E2E30}" type="slidenum">
              <a:rPr lang="sv-SE" smtClean="0"/>
              <a:pPr/>
              <a:t>8</a:t>
            </a:fld>
            <a:endParaRPr lang="sv-SE"/>
          </a:p>
        </p:txBody>
      </p:sp>
      <p:sp>
        <p:nvSpPr>
          <p:cNvPr id="8" name="Platshållare för sidfot 3">
            <a:extLst>
              <a:ext uri="{FF2B5EF4-FFF2-40B4-BE49-F238E27FC236}">
                <a16:creationId xmlns:a16="http://schemas.microsoft.com/office/drawing/2014/main" id="{914B92C3-7779-464E-A78C-F38C4F3C1D6F}"/>
              </a:ext>
            </a:extLst>
          </p:cNvPr>
          <p:cNvSpPr>
            <a:spLocks noGrp="1"/>
          </p:cNvSpPr>
          <p:nvPr>
            <p:ph type="ftr" sz="quarter" idx="11"/>
          </p:nvPr>
        </p:nvSpPr>
        <p:spPr>
          <a:xfrm>
            <a:off x="250513" y="6181197"/>
            <a:ext cx="3038850" cy="690179"/>
          </a:xfrm>
        </p:spPr>
        <p:txBody>
          <a:bodyPr/>
          <a:lstStyle/>
          <a:p>
            <a:pPr algn="l"/>
            <a:r>
              <a:rPr lang="sv-SE"/>
              <a:t>Illustration: Kjell Ström</a:t>
            </a:r>
          </a:p>
          <a:p>
            <a:pPr algn="l"/>
            <a:r>
              <a:rPr lang="sv-SE"/>
              <a:t>Naturvårdsverket | Swedish </a:t>
            </a:r>
            <a:r>
              <a:rPr lang="sv-SE" err="1"/>
              <a:t>Environmental</a:t>
            </a:r>
            <a:r>
              <a:rPr lang="sv-SE"/>
              <a:t> </a:t>
            </a:r>
            <a:r>
              <a:rPr lang="sv-SE" err="1"/>
              <a:t>Protection</a:t>
            </a:r>
            <a:r>
              <a:rPr lang="sv-SE"/>
              <a:t> Agency</a:t>
            </a:r>
          </a:p>
        </p:txBody>
      </p:sp>
    </p:spTree>
    <p:extLst>
      <p:ext uri="{BB962C8B-B14F-4D97-AF65-F5344CB8AC3E}">
        <p14:creationId xmlns:p14="http://schemas.microsoft.com/office/powerpoint/2010/main" val="347425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FBF5DE-E006-41F6-9411-BEC42975DFA7}"/>
              </a:ext>
            </a:extLst>
          </p:cNvPr>
          <p:cNvSpPr>
            <a:spLocks noGrp="1"/>
          </p:cNvSpPr>
          <p:nvPr>
            <p:ph type="title"/>
          </p:nvPr>
        </p:nvSpPr>
        <p:spPr/>
        <p:txBody>
          <a:bodyPr/>
          <a:lstStyle/>
          <a:p>
            <a:r>
              <a:rPr lang="sv-SE"/>
              <a:t>Friluftsliv bidrar till…</a:t>
            </a:r>
          </a:p>
        </p:txBody>
      </p:sp>
      <p:sp>
        <p:nvSpPr>
          <p:cNvPr id="3" name="Platshållare för innehåll 2">
            <a:extLst>
              <a:ext uri="{FF2B5EF4-FFF2-40B4-BE49-F238E27FC236}">
                <a16:creationId xmlns:a16="http://schemas.microsoft.com/office/drawing/2014/main" id="{6C893BD7-30A5-47E3-A3B2-455FEE08EF6B}"/>
              </a:ext>
            </a:extLst>
          </p:cNvPr>
          <p:cNvSpPr>
            <a:spLocks noGrp="1"/>
          </p:cNvSpPr>
          <p:nvPr>
            <p:ph idx="1"/>
          </p:nvPr>
        </p:nvSpPr>
        <p:spPr>
          <a:xfrm>
            <a:off x="816696" y="1562154"/>
            <a:ext cx="7344000" cy="3888000"/>
          </a:xfrm>
        </p:spPr>
        <p:txBody>
          <a:bodyPr/>
          <a:lstStyle/>
          <a:p>
            <a:pPr lvl="0"/>
            <a:r>
              <a:rPr lang="sv-SE"/>
              <a:t>Naturupplevelser</a:t>
            </a:r>
          </a:p>
          <a:p>
            <a:pPr lvl="0"/>
            <a:endParaRPr lang="sv-SE"/>
          </a:p>
          <a:p>
            <a:pPr lvl="0"/>
            <a:r>
              <a:rPr lang="sv-SE"/>
              <a:t>Social gemenskap</a:t>
            </a:r>
          </a:p>
          <a:p>
            <a:pPr lvl="0"/>
            <a:endParaRPr lang="sv-SE"/>
          </a:p>
          <a:p>
            <a:pPr lvl="0"/>
            <a:r>
              <a:rPr lang="sv-SE"/>
              <a:t>Ökat välbefinnande</a:t>
            </a:r>
          </a:p>
          <a:p>
            <a:pPr lvl="0"/>
            <a:endParaRPr lang="sv-SE"/>
          </a:p>
          <a:p>
            <a:pPr lvl="0"/>
            <a:r>
              <a:rPr lang="sv-SE"/>
              <a:t>Bättre folkhälsa</a:t>
            </a:r>
          </a:p>
          <a:p>
            <a:pPr lvl="0"/>
            <a:endParaRPr lang="sv-SE"/>
          </a:p>
          <a:p>
            <a:pPr lvl="0"/>
            <a:r>
              <a:rPr lang="sv-SE"/>
              <a:t>Regional utveckling</a:t>
            </a:r>
          </a:p>
        </p:txBody>
      </p:sp>
      <p:sp>
        <p:nvSpPr>
          <p:cNvPr id="4" name="Platshållare för datum 3">
            <a:extLst>
              <a:ext uri="{FF2B5EF4-FFF2-40B4-BE49-F238E27FC236}">
                <a16:creationId xmlns:a16="http://schemas.microsoft.com/office/drawing/2014/main" id="{574931C4-C381-4C07-957B-2D39D398E22C}"/>
              </a:ext>
            </a:extLst>
          </p:cNvPr>
          <p:cNvSpPr>
            <a:spLocks noGrp="1"/>
          </p:cNvSpPr>
          <p:nvPr>
            <p:ph type="dt" sz="half" idx="10"/>
          </p:nvPr>
        </p:nvSpPr>
        <p:spPr/>
        <p:txBody>
          <a:bodyPr/>
          <a:lstStyle/>
          <a:p>
            <a:fld id="{31F8AAC4-2748-4E53-A84E-4A6AD65B6C1B}" type="datetime1">
              <a:rPr lang="sv-SE" smtClean="0"/>
              <a:t>2020-03-17</a:t>
            </a:fld>
            <a:endParaRPr lang="sv-SE"/>
          </a:p>
        </p:txBody>
      </p:sp>
      <p:sp>
        <p:nvSpPr>
          <p:cNvPr id="6" name="Platshållare för bildnummer 5">
            <a:extLst>
              <a:ext uri="{FF2B5EF4-FFF2-40B4-BE49-F238E27FC236}">
                <a16:creationId xmlns:a16="http://schemas.microsoft.com/office/drawing/2014/main" id="{2E594711-96A8-4953-9027-7594C5C86DF1}"/>
              </a:ext>
            </a:extLst>
          </p:cNvPr>
          <p:cNvSpPr>
            <a:spLocks noGrp="1"/>
          </p:cNvSpPr>
          <p:nvPr>
            <p:ph type="sldNum" sz="quarter" idx="12"/>
          </p:nvPr>
        </p:nvSpPr>
        <p:spPr/>
        <p:txBody>
          <a:bodyPr/>
          <a:lstStyle/>
          <a:p>
            <a:fld id="{1844E2AD-2CA4-4022-8F3B-D585D66E2E30}" type="slidenum">
              <a:rPr lang="sv-SE" smtClean="0"/>
              <a:pPr/>
              <a:t>9</a:t>
            </a:fld>
            <a:endParaRPr lang="sv-SE"/>
          </a:p>
        </p:txBody>
      </p:sp>
      <p:sp>
        <p:nvSpPr>
          <p:cNvPr id="10" name="Platshållare för sidfot 3">
            <a:extLst>
              <a:ext uri="{FF2B5EF4-FFF2-40B4-BE49-F238E27FC236}">
                <a16:creationId xmlns:a16="http://schemas.microsoft.com/office/drawing/2014/main" id="{BCA54037-C63A-4135-AF25-E59981327060}"/>
              </a:ext>
            </a:extLst>
          </p:cNvPr>
          <p:cNvSpPr>
            <a:spLocks noGrp="1"/>
          </p:cNvSpPr>
          <p:nvPr>
            <p:ph type="ftr" sz="quarter" idx="11"/>
          </p:nvPr>
        </p:nvSpPr>
        <p:spPr>
          <a:xfrm>
            <a:off x="172136" y="6173501"/>
            <a:ext cx="3038850" cy="690179"/>
          </a:xfrm>
        </p:spPr>
        <p:txBody>
          <a:bodyPr/>
          <a:lstStyle/>
          <a:p>
            <a:pPr algn="l"/>
            <a:r>
              <a:rPr lang="sv-SE"/>
              <a:t>Foto: Jörgen Wiklund/</a:t>
            </a:r>
            <a:r>
              <a:rPr lang="sv-SE" err="1"/>
              <a:t>Scandinav</a:t>
            </a:r>
            <a:endParaRPr lang="sv-SE"/>
          </a:p>
          <a:p>
            <a:pPr algn="l"/>
            <a:r>
              <a:rPr lang="sv-SE"/>
              <a:t>Naturvårdsverket | Swedish </a:t>
            </a:r>
            <a:r>
              <a:rPr lang="sv-SE" err="1"/>
              <a:t>Environmental</a:t>
            </a:r>
            <a:r>
              <a:rPr lang="sv-SE"/>
              <a:t> </a:t>
            </a:r>
            <a:r>
              <a:rPr lang="sv-SE" err="1"/>
              <a:t>Protection</a:t>
            </a:r>
            <a:r>
              <a:rPr lang="sv-SE"/>
              <a:t> Agency</a:t>
            </a:r>
          </a:p>
        </p:txBody>
      </p:sp>
      <p:pic>
        <p:nvPicPr>
          <p:cNvPr id="7" name="Bildobjekt 6">
            <a:extLst>
              <a:ext uri="{FF2B5EF4-FFF2-40B4-BE49-F238E27FC236}">
                <a16:creationId xmlns:a16="http://schemas.microsoft.com/office/drawing/2014/main" id="{901E174C-E64F-4641-A82C-56ED731A40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825" y="1751036"/>
            <a:ext cx="5033175" cy="3355928"/>
          </a:xfrm>
          <a:prstGeom prst="rect">
            <a:avLst/>
          </a:prstGeom>
        </p:spPr>
      </p:pic>
    </p:spTree>
    <p:extLst>
      <p:ext uri="{BB962C8B-B14F-4D97-AF65-F5344CB8AC3E}">
        <p14:creationId xmlns:p14="http://schemas.microsoft.com/office/powerpoint/2010/main" val="2049749405"/>
      </p:ext>
    </p:extLst>
  </p:cSld>
  <p:clrMapOvr>
    <a:masterClrMapping/>
  </p:clrMapOvr>
</p:sld>
</file>

<file path=ppt/theme/theme1.xml><?xml version="1.0" encoding="utf-8"?>
<a:theme xmlns:a="http://schemas.openxmlformats.org/drawingml/2006/main" name="NV-presentation">
  <a:themeElements>
    <a:clrScheme name="NV 1 BLUE">
      <a:dk1>
        <a:sysClr val="windowText" lastClr="000000"/>
      </a:dk1>
      <a:lt1>
        <a:sysClr val="window" lastClr="FFFFFF"/>
      </a:lt1>
      <a:dk2>
        <a:srgbClr val="1F497D"/>
      </a:dk2>
      <a:lt2>
        <a:srgbClr val="EEECE1"/>
      </a:lt2>
      <a:accent1>
        <a:srgbClr val="5A7E92"/>
      </a:accent1>
      <a:accent2>
        <a:srgbClr val="8DB9E5"/>
      </a:accent2>
      <a:accent3>
        <a:srgbClr val="7E99AA"/>
      </a:accent3>
      <a:accent4>
        <a:srgbClr val="FFD451"/>
      </a:accent4>
      <a:accent5>
        <a:srgbClr val="ECAC00"/>
      </a:accent5>
      <a:accent6>
        <a:srgbClr val="C79316"/>
      </a:accent6>
      <a:hlink>
        <a:srgbClr val="0000FF"/>
      </a:hlink>
      <a:folHlink>
        <a:srgbClr val="800080"/>
      </a:folHlink>
    </a:clrScheme>
    <a:fontScheme name="Naturvård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FBC139F85217441B43FC2B5FD2D10C6" ma:contentTypeVersion="11" ma:contentTypeDescription="Skapa ett nytt dokument." ma:contentTypeScope="" ma:versionID="2a72f6bb5ef9133ca562d970a31e363c">
  <xsd:schema xmlns:xsd="http://www.w3.org/2001/XMLSchema" xmlns:xs="http://www.w3.org/2001/XMLSchema" xmlns:p="http://schemas.microsoft.com/office/2006/metadata/properties" xmlns:ns3="7360a1c1-210a-4150-b0c0-6b93b764b5cd" xmlns:ns4="ba20e272-96f0-48fd-95e5-91515a04ddca" targetNamespace="http://schemas.microsoft.com/office/2006/metadata/properties" ma:root="true" ma:fieldsID="b910b17de2102497bdfb149629e8a101" ns3:_="" ns4:_="">
    <xsd:import namespace="7360a1c1-210a-4150-b0c0-6b93b764b5cd"/>
    <xsd:import namespace="ba20e272-96f0-48fd-95e5-91515a04ddc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0a1c1-210a-4150-b0c0-6b93b764b5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0e272-96f0-48fd-95e5-91515a04ddc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5A6ED5-3CFE-4F41-9689-ADA5A11E61F1}">
  <ds:schemaRefs>
    <ds:schemaRef ds:uri="http://schemas.microsoft.com/office/2006/metadata/properties"/>
    <ds:schemaRef ds:uri="ba20e272-96f0-48fd-95e5-91515a04ddca"/>
    <ds:schemaRef ds:uri="http://purl.org/dc/terms/"/>
    <ds:schemaRef ds:uri="7360a1c1-210a-4150-b0c0-6b93b764b5cd"/>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8BD4299-6D84-46EE-957A-0AB19436E59F}">
  <ds:schemaRefs>
    <ds:schemaRef ds:uri="http://schemas.microsoft.com/sharepoint/v3/contenttype/forms"/>
  </ds:schemaRefs>
</ds:datastoreItem>
</file>

<file path=customXml/itemProps3.xml><?xml version="1.0" encoding="utf-8"?>
<ds:datastoreItem xmlns:ds="http://schemas.openxmlformats.org/officeDocument/2006/customXml" ds:itemID="{F0ADE34D-5A97-48DB-B2FE-CDB8E5F19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0a1c1-210a-4150-b0c0-6b93b764b5cd"/>
    <ds:schemaRef ds:uri="ba20e272-96f0-48fd-95e5-91515a04dd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NV-presentation</Template>
  <TotalTime>3</TotalTime>
  <Words>3967</Words>
  <Application>Microsoft Office PowerPoint</Application>
  <PresentationFormat>Bildspel på skärmen (4:3)</PresentationFormat>
  <Paragraphs>632</Paragraphs>
  <Slides>27</Slides>
  <Notes>27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27</vt:i4>
      </vt:variant>
    </vt:vector>
  </HeadingPairs>
  <TitlesOfParts>
    <vt:vector size="32" baseType="lpstr">
      <vt:lpstr>Arial</vt:lpstr>
      <vt:lpstr>Calibri</vt:lpstr>
      <vt:lpstr>Symbol</vt:lpstr>
      <vt:lpstr>Wingdings</vt:lpstr>
      <vt:lpstr>NV-presentation</vt:lpstr>
      <vt:lpstr>Grön infrastruktur och friluftsliv</vt:lpstr>
      <vt:lpstr>Vad är grön infrastruktur?</vt:lpstr>
      <vt:lpstr>Att arbeta med grön infrastruktur –  vad innebär det?</vt:lpstr>
      <vt:lpstr>Landskapet består av pusselbitar av mark- och vattenområden</vt:lpstr>
      <vt:lpstr>Handlingsplaner för grön infrastruktur – underlag för….</vt:lpstr>
      <vt:lpstr>Vad är friluftsliv?</vt:lpstr>
      <vt:lpstr>Friluftsutövande</vt:lpstr>
      <vt:lpstr>Mål för friluftsliv</vt:lpstr>
      <vt:lpstr>Friluftsliv bidrar till…</vt:lpstr>
      <vt:lpstr>Förutsättningar för friluftsliv</vt:lpstr>
      <vt:lpstr>Vad påverkar förutsättningarna för tillgång, tillgänglighet och kvalitet? </vt:lpstr>
      <vt:lpstr>Ansvar för att främja friluftsliv? </vt:lpstr>
      <vt:lpstr>Kommunens viktiga roll </vt:lpstr>
      <vt:lpstr>Kommunal friluftslivsplanering</vt:lpstr>
      <vt:lpstr>Länsstyrelsens roll – exempel</vt:lpstr>
      <vt:lpstr>Ta fram kunskapsunderlag om friluftsliv</vt:lpstr>
      <vt:lpstr>Kartläggning av områden värdefulla för friluftsliv</vt:lpstr>
      <vt:lpstr>Kartläggning av övergripande förutsättningar för friluftsliv </vt:lpstr>
      <vt:lpstr>Analys av friluftsliv – möjligheter och utmaningar </vt:lpstr>
      <vt:lpstr>Identifiera åtgärder </vt:lpstr>
      <vt:lpstr>Åtgärder: Samverkan och dialog om friluftsliv</vt:lpstr>
      <vt:lpstr>Åtgärder: Säkerställa tillgång till natur värdefull för friluftsliv </vt:lpstr>
      <vt:lpstr>Åtgärder: Säkerställa tillgänglighet till natur värdefull för friluftsliv </vt:lpstr>
      <vt:lpstr>Åtgärder: Säkerställa skötsel och förvaltning som främjar friluftsliv</vt:lpstr>
      <vt:lpstr>Åtgärder: God kunskap om friluftsliv</vt:lpstr>
      <vt:lpstr>Kommunikationskanaler och material</vt:lpstr>
      <vt:lpstr>Hur går vi vidare tillsammans?</vt:lpstr>
    </vt:vector>
  </TitlesOfParts>
  <Company>Naturvårdsverket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Miljö- ekonomi- dagarna 2050</dc:title>
  <dc:subject>Naturvårdsverket PowerPointmall</dc:subject>
  <dc:creator>Märta Berg</dc:creator>
  <dc:description>Maj 2012, MS Office 2010_x000d_
LexiConsult 08-566 107 00, MC</dc:description>
  <cp:lastModifiedBy>Berg, Märta</cp:lastModifiedBy>
  <cp:revision>1</cp:revision>
  <dcterms:created xsi:type="dcterms:W3CDTF">2019-11-22T15:14:58Z</dcterms:created>
  <dcterms:modified xsi:type="dcterms:W3CDTF">2020-03-17T10:51:06Z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0x0101007FBC139F85217441B43FC2B5FD2D10C6</vt:lpwstr>
  </property>
</Properties>
</file>