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9"/>
  </p:notesMasterIdLst>
  <p:sldIdLst>
    <p:sldId id="256" r:id="rId2"/>
    <p:sldId id="275" r:id="rId3"/>
    <p:sldId id="310" r:id="rId4"/>
    <p:sldId id="464" r:id="rId5"/>
    <p:sldId id="257" r:id="rId6"/>
    <p:sldId id="265" r:id="rId7"/>
    <p:sldId id="269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018F1-B8F6-412F-987E-FA5DD8BB2136}" v="7" dt="2024-11-07T07:56:28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9588" autoAdjust="0"/>
  </p:normalViewPr>
  <p:slideViewPr>
    <p:cSldViewPr>
      <p:cViewPr varScale="1">
        <p:scale>
          <a:sx n="66" d="100"/>
          <a:sy n="66" d="100"/>
        </p:scale>
        <p:origin x="1300" y="48"/>
      </p:cViewPr>
      <p:guideLst>
        <p:guide orient="horz" pos="216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2024-11-08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43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71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2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209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C46A704-595B-B041-96D2-C1BE8076D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BB1EAB2-5BF2-7F4D-A458-D48D8DC4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193BA60-5053-9246-B128-6DF120C5679B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Brödtext</a:t>
            </a:r>
            <a:r>
              <a:rPr lang="en-GB" noProof="0" dirty="0"/>
              <a:t> </a:t>
            </a:r>
            <a:r>
              <a:rPr lang="en-GB" noProof="0" dirty="0" err="1"/>
              <a:t>eller</a:t>
            </a:r>
            <a:r>
              <a:rPr lang="en-GB" noProof="0" dirty="0"/>
              <a:t> </a:t>
            </a:r>
            <a:r>
              <a:rPr lang="en-GB" noProof="0" dirty="0" err="1"/>
              <a:t>punktlista</a:t>
            </a:r>
            <a:r>
              <a:rPr lang="en-GB" noProof="0" dirty="0"/>
              <a:t> </a:t>
            </a:r>
            <a:r>
              <a:rPr lang="en-GB" noProof="0" dirty="0" err="1"/>
              <a:t>helsida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04751"/>
            <a:ext cx="8568000" cy="4529109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D3BAA59-B621-2045-AC1F-08FE1AA5E86B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9652" y="1988840"/>
            <a:ext cx="6264696" cy="1955552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 dirty="0"/>
              <a:t>Plats för kortare text, exempelvis </a:t>
            </a:r>
            <a:br>
              <a:rPr lang="sv-SE" dirty="0"/>
            </a:br>
            <a:r>
              <a:rPr lang="sv-SE" dirty="0"/>
              <a:t>en ingress, ett citat eller en kortare faktatext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D484E5A2-20CD-394A-9D0D-9459DB4FB1C6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7340" y="2060848"/>
            <a:ext cx="6309320" cy="1872209"/>
          </a:xfrm>
        </p:spPr>
        <p:txBody>
          <a:bodyPr anchor="ctr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Eventuell avsnittsskiljare</a:t>
            </a:r>
            <a:endParaRPr lang="en-GB" noProof="0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BBA218D8-7016-C846-B8AF-CF35B67DC50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04664" y="96"/>
            <a:ext cx="11887200" cy="6492686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35BC2E33-9CB7-FF49-AAFD-2C50ED559A04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4"/>
            <a:ext cx="9144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74D76E40-4B9D-E841-BB9F-F7BCA98DE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80" y="1920256"/>
            <a:ext cx="2690439" cy="3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26315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E4DF4423-250C-9A48-B751-F6D582913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A84FD29-DC6C-5C4F-9E54-D865886CFA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C16F9458-AE62-C54E-8B73-7DF932D55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C66C596-9601-7D43-8788-D4F4785A21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07E0FA2D-9E16-794D-A3B2-25493AFD9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E52C0F1-2414-4641-BE07-F3D586E778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44" y="1"/>
            <a:ext cx="9147644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DB134BD-D244-184B-BF01-AE6C41591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4CC6778-5794-4C48-BA0B-E51F6F217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F72F1D89-8CC0-494E-9CDD-4DE6AC141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7AEF230-4F26-AE41-8EFC-243D3BCE8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5636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854E5BC-CA27-D145-8A2B-6FA60CE1E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F0FAF18-C455-D641-82BD-50018949DA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800451-4E19-F146-951A-2CEEFAF9DD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41C595C-A43C-3C43-BE14-703F9D494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04CA00E-814A-FC4E-B2A5-5671E9755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8F19C04-FE5F-A944-A906-B9E7B52C3C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739E10-B527-C543-B94E-882ACF9E9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DDE3616-984A-D741-A31B-0828D4B1BB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7B2B519-9231-194D-88B5-FACAF1F8D7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86B01AC-D669-D749-BC8D-CB3EA0211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5182F07-8467-CD4E-959D-6A253214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C10EDAE-ECD7-7F43-A787-A8EC3501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2"/>
            <a:ext cx="9144000" cy="5664619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B707184-4550-994C-BF23-CD8EA2D35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C5A55EF-C467-A14B-B5C2-99AF24C764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1371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CA9530C-3E0A-AB40-87F0-76B07D63B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B6B08E9-4CA8-004D-874C-EF308A575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F5F7275-F24F-4A41-A143-097C579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A9B54086-3AA9-FE4C-8F3E-3A9D6A136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DB83851E-EE91-0C45-A077-C550566E67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CF2869-5238-3441-866E-1AA9C5ACC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637237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D107943-7964-4942-B518-4EF882E0A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2BC00038-D9A1-3147-B1B7-358727301E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40E97232-ECEF-C248-92AA-1DA082792ED6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CB84941-F94C-7744-B948-057B2DD91E5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95" y="104"/>
            <a:ext cx="3794005" cy="6492769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894C59D-F311-8C4A-85C8-56AF89B9CE57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1DE45AD-7CFA-A64F-9DB1-60C8B18B89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49583E7-C92C-6349-9BE4-CDB75574CE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78F5D6D-56D4-0544-83BB-465316C83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1960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2A6D63D-33B8-764D-B0FF-A518DB4D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E1E5A535-E7DD-2D47-A80C-900983B71E62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F027C94-626F-6348-B363-8EF1C5A21F3A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067944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vänster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6E7D4C7C-1476-4342-9B39-B769E507289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20B3C23-1BFC-FE44-BBD3-15A839B8A4B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DA98904-0138-3A43-A966-6E1433AB1900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680520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680520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höger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FEB0758-1612-914C-BC2D-F423C6B74EC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87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7EB9561-3ECC-3F4E-A89D-D9697DC98098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29E35DC-7ABF-F74D-96E3-43612E47728F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två bilder till höger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77001C9-5CAB-E145-83DC-14768439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96" y="-1"/>
            <a:ext cx="3708096" cy="309790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EB58EDE-19E3-3243-A064-6EF1E8987B2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435904" y="3394880"/>
            <a:ext cx="3708096" cy="309790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F81483C3-51B0-E046-A492-E7D3770F8BC4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B4B4598-B703-DC42-88F9-5B210EB468DB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CE31AD6-A4AB-6440-9A99-0C621183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F55A5AC-779B-9743-B3ED-AE175EE044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1CF3662-3B2D-124E-B9CB-F2FF964F2A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604751"/>
            <a:ext cx="4176464" cy="45125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186049F-DD50-7F4B-94D7-49DF5A1BE939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58DA3D-3A99-AA44-ABEE-3DDBD504877D}"/>
              </a:ext>
            </a:extLst>
          </p:cNvPr>
          <p:cNvSpPr/>
          <p:nvPr userDrawn="1"/>
        </p:nvSpPr>
        <p:spPr>
          <a:xfrm>
            <a:off x="0" y="-1"/>
            <a:ext cx="9144000" cy="6492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41C7399C-D5A2-A24B-94D2-8E3A91266D33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4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796819"/>
            <a:ext cx="856895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64929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725" r:id="rId16"/>
    <p:sldLayoutId id="2147483731" r:id="rId17"/>
    <p:sldLayoutId id="2147483744" r:id="rId18"/>
    <p:sldLayoutId id="2147483732" r:id="rId19"/>
    <p:sldLayoutId id="2147483745" r:id="rId20"/>
    <p:sldLayoutId id="2147483733" r:id="rId21"/>
    <p:sldLayoutId id="2147483734" r:id="rId22"/>
    <p:sldLayoutId id="2147483735" r:id="rId23"/>
    <p:sldLayoutId id="2147483739" r:id="rId24"/>
    <p:sldLayoutId id="2147483736" r:id="rId25"/>
    <p:sldLayoutId id="2147483737" r:id="rId26"/>
    <p:sldLayoutId id="2147483738" r:id="rId27"/>
    <p:sldLayoutId id="2147483740" r:id="rId28"/>
    <p:sldLayoutId id="2147483741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data-and-maps/dashboards/emissions-trading-viewer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hyperlink" Target="https://www.naturvardsverket.se/vagledning-och-stod/utslappshandel/statistik-och-uppfoljnin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apcarbonaction.com/en/publications/emissions-trading-worldwide-2024-icap-status-repor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994BF-1D53-674D-8AA9-13DDD3A2B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Utsläppshandel internationellt</a:t>
            </a:r>
          </a:p>
        </p:txBody>
      </p:sp>
    </p:spTree>
    <p:extLst>
      <p:ext uri="{BB962C8B-B14F-4D97-AF65-F5344CB8AC3E}">
        <p14:creationId xmlns:p14="http://schemas.microsoft.com/office/powerpoint/2010/main" val="153467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EF58A-ADF9-4DDE-8A9F-06E48E0B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EU ETS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93A710-F36E-4E26-8E39-2D3465DAE59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EU ETS infördes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EU27, plus Liechtenstein, Island och Norge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Fr.o.m. 2024 inkluderas sjöfarten i systemet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Minskande utsläppstak </a:t>
            </a:r>
            <a:r>
              <a:rPr lang="sv-SE" dirty="0">
                <a:sym typeface="Wingdings" panose="05000000000000000000" pitchFamily="2" charset="2"/>
              </a:rPr>
              <a:t> -62% mellan 2005-2030</a:t>
            </a:r>
            <a:endParaRPr lang="sv-SE" dirty="0"/>
          </a:p>
        </p:txBody>
      </p:sp>
      <p:sp>
        <p:nvSpPr>
          <p:cNvPr id="4" name="Platshållare för sidfot 1">
            <a:extLst>
              <a:ext uri="{FF2B5EF4-FFF2-40B4-BE49-F238E27FC236}">
                <a16:creationId xmlns:a16="http://schemas.microsoft.com/office/drawing/2014/main" id="{17CB881B-470B-7D04-E313-6E2D68FB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572697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6E963A3-DEF7-557C-6904-726B3D28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045533"/>
            <a:ext cx="6696744" cy="34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200C6-BB42-449B-B3D5-0764F98D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Utsläpp inom EU ETS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BCE562D-787D-33C2-E162-41D92DEFC5D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7938531-C11C-9FC0-A929-32FD985AD666}"/>
              </a:ext>
            </a:extLst>
          </p:cNvPr>
          <p:cNvSpPr txBox="1"/>
          <p:nvPr/>
        </p:nvSpPr>
        <p:spPr>
          <a:xfrm>
            <a:off x="323528" y="5410090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>
                <a:solidFill>
                  <a:schemeClr val="tx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https://www.eea.europa.eu/data-and-maps/dashboards/emissions-trading-viewer-1</a:t>
            </a:r>
            <a:endParaRPr lang="sv-SE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sv-SE"/>
              <a:t>Utsläpp inom EU ETS i Sverige: </a:t>
            </a:r>
            <a:r>
              <a:rPr lang="sv-SE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Statistik och uppföljning (naturvardsverket.se)</a:t>
            </a:r>
            <a:endParaRPr lang="sv-SE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F31057-4A65-D365-DD2F-2FA8D3C61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4751"/>
            <a:ext cx="9144000" cy="38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216125-764B-FEC4-4EFD-97E15AB2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2CC6210-FAB5-35FB-0053-DBF5AE51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DDAE00E-F2E3-1529-1D3E-AF5AD669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ETS 2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CF7C34C-C2D5-CB79-4FD4-27E8BA96A60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Sektorer: Vägtransport, uppvärmning av byggnader samt andra sektorer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Uppströmssystem – aktörerna är bränsledistributörer och inte ”utsläpparna”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CO2-kostnader ska föras över till användare som omfattas av ETS 2</a:t>
            </a:r>
            <a:endParaRPr lang="sv-SE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Utsläppstak - 42% minskning till 2030 jmf 2005</a:t>
            </a:r>
            <a:endParaRPr lang="sv-SE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Start 2027 auktionering och handel med utsläppsrätter</a:t>
            </a:r>
            <a:endParaRPr lang="sv-SE" dirty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Övervakning och rapportering av utsläpp från 2025 (även för utsläpp 2024)</a:t>
            </a:r>
            <a:endParaRPr lang="sv-SE" dirty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Ingen gratis tilldelning av utsläppsrätter</a:t>
            </a:r>
          </a:p>
          <a:p>
            <a:pPr marL="0" indent="0"/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0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E71901-BCF0-1722-FAB7-3CD07657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" y="548680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03F2519-CC6E-B3F9-4FF2-DB51BEA6B825}"/>
              </a:ext>
            </a:extLst>
          </p:cNvPr>
          <p:cNvSpPr txBox="1"/>
          <p:nvPr/>
        </p:nvSpPr>
        <p:spPr>
          <a:xfrm>
            <a:off x="-122" y="5986154"/>
            <a:ext cx="6084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Emissions Trading Worldwide: 2024 ICAP Status Report | International Carbon Action Partnership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28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0BDC659-EED2-4E47-A698-0595A685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677BEE5-3E3A-D347-85A3-7964CDBD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01F8564-6945-4742-970B-BAEA8921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Trender inom utsläppshandel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A2E13A-DD71-7520-6C5B-1DB89059A7A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Fler länder och regioner introducerar utsläppshandelssystem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Länkning attraktiv, men finns utmaningar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Befintliga system utökas och skärps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CBAM gör det attraktiv för EU:s handelspartners att starta egna ETS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878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6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mork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9CF7FF"/>
      </a:accent2>
      <a:accent3>
        <a:srgbClr val="9B6C15"/>
      </a:accent3>
      <a:accent4>
        <a:srgbClr val="0514FF"/>
      </a:accent4>
      <a:accent5>
        <a:srgbClr val="34A775"/>
      </a:accent5>
      <a:accent6>
        <a:srgbClr val="02FEAE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23CA05-0203-476D-A8DE-A38C4B64DEC4}" vid="{98605236-602A-4015-ACA7-A01D85201A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mork-sve-4-3</Template>
  <TotalTime>2431</TotalTime>
  <Words>207</Words>
  <Application>Microsoft Office PowerPoint</Application>
  <PresentationFormat>Bildspel på skärmen (4:3)</PresentationFormat>
  <Paragraphs>33</Paragraphs>
  <Slides>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Office-tema</vt:lpstr>
      <vt:lpstr>Utsläppshandel internationellt</vt:lpstr>
      <vt:lpstr>EU ETS</vt:lpstr>
      <vt:lpstr>Utsläpp inom EU ETS</vt:lpstr>
      <vt:lpstr>ETS 2</vt:lpstr>
      <vt:lpstr>PowerPoint-presentation</vt:lpstr>
      <vt:lpstr>Trender inom utsläppshandel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Hackl, Roman</dc:creator>
  <cp:lastModifiedBy>Hackl, Roman</cp:lastModifiedBy>
  <cp:revision>2</cp:revision>
  <dcterms:created xsi:type="dcterms:W3CDTF">2024-10-30T08:09:16Z</dcterms:created>
  <dcterms:modified xsi:type="dcterms:W3CDTF">2024-11-08T09:05:29Z</dcterms:modified>
</cp:coreProperties>
</file>