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8" r:id="rId6"/>
    <p:sldId id="386" r:id="rId7"/>
    <p:sldId id="385" r:id="rId8"/>
    <p:sldId id="324" r:id="rId9"/>
    <p:sldId id="325" r:id="rId10"/>
    <p:sldId id="368" r:id="rId11"/>
    <p:sldId id="381" r:id="rId12"/>
    <p:sldId id="382" r:id="rId13"/>
    <p:sldId id="387" r:id="rId14"/>
    <p:sldId id="388" r:id="rId15"/>
    <p:sldId id="389" r:id="rId16"/>
    <p:sldId id="374" r:id="rId17"/>
    <p:sldId id="331" r:id="rId18"/>
    <p:sldId id="375" r:id="rId19"/>
    <p:sldId id="257" r:id="rId20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BAA854-E4B9-B038-C368-ABEBFCB7AC47}" name="Charlotte Ekberg" initials="CE" userId="S::charlotte.ekberg@energimyndigheten.se::0e4105bf-716f-4c1c-80fc-e0920d0b3949" providerId="AD"/>
  <p188:author id="{0B69505D-FE36-ECDC-B365-FCCF8A76D9AF}" name="Sharmin Chian" initials="SC" userId="S::sharmin.chian@energimyndigheten.se::e2c27ed1-69b2-410d-b7ad-41d2e5cf77e0" providerId="AD"/>
  <p188:author id="{14A4EC81-CEE5-3347-1A49-47D7C3CBB2D2}" name="Maria Johansson" initials="MJ" userId="S::maria.johansson@energimyndigheten.se::cfa9270a-7b22-45bf-8b06-b41ed27fe071" providerId="AD"/>
  <p188:author id="{20F6A98B-3D3E-BB4B-0AB7-AF87D90872A8}" name="Linnea Lindström" initials="LL" userId="S::linnea.lindstrom@energimyndigheten.se::bf04f18e-85e9-48f5-a733-48c0ed38ed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75"/>
    <a:srgbClr val="93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2AF8B9-9882-D18C-9F4B-9B7C6827BEA7}" v="75" dt="2024-11-07T10:19:33.570"/>
    <p1510:client id="{EF3FF2E7-CA6D-A3E1-E8CB-615960786215}" v="8" dt="2024-11-06T15:33:36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Inghe-Palmqvist" userId="S::sofia.inghe-palmqvist@energimyndigheten.se::13f8e7b4-bd10-4f2b-8195-8045ecd66b90" providerId="AD" clId="Web-{AC2AF8B9-9882-D18C-9F4B-9B7C6827BEA7}"/>
    <pc:docChg chg="modSld">
      <pc:chgData name="Sofia Inghe-Palmqvist" userId="S::sofia.inghe-palmqvist@energimyndigheten.se::13f8e7b4-bd10-4f2b-8195-8045ecd66b90" providerId="AD" clId="Web-{AC2AF8B9-9882-D18C-9F4B-9B7C6827BEA7}" dt="2024-11-07T10:19:32.898" v="72" actId="20577"/>
      <pc:docMkLst>
        <pc:docMk/>
      </pc:docMkLst>
      <pc:sldChg chg="modSp">
        <pc:chgData name="Sofia Inghe-Palmqvist" userId="S::sofia.inghe-palmqvist@energimyndigheten.se::13f8e7b4-bd10-4f2b-8195-8045ecd66b90" providerId="AD" clId="Web-{AC2AF8B9-9882-D18C-9F4B-9B7C6827BEA7}" dt="2024-11-07T07:50:42.590" v="12" actId="20577"/>
        <pc:sldMkLst>
          <pc:docMk/>
          <pc:sldMk cId="978176197" sldId="257"/>
        </pc:sldMkLst>
        <pc:spChg chg="mod">
          <ac:chgData name="Sofia Inghe-Palmqvist" userId="S::sofia.inghe-palmqvist@energimyndigheten.se::13f8e7b4-bd10-4f2b-8195-8045ecd66b90" providerId="AD" clId="Web-{AC2AF8B9-9882-D18C-9F4B-9B7C6827BEA7}" dt="2024-11-07T07:50:42.590" v="12" actId="20577"/>
          <ac:spMkLst>
            <pc:docMk/>
            <pc:sldMk cId="978176197" sldId="257"/>
            <ac:spMk id="9" creationId="{4D319E37-28C0-4E8F-9104-D0DC921DAF1E}"/>
          </ac:spMkLst>
        </pc:spChg>
      </pc:sldChg>
      <pc:sldChg chg="modSp">
        <pc:chgData name="Sofia Inghe-Palmqvist" userId="S::sofia.inghe-palmqvist@energimyndigheten.se::13f8e7b4-bd10-4f2b-8195-8045ecd66b90" providerId="AD" clId="Web-{AC2AF8B9-9882-D18C-9F4B-9B7C6827BEA7}" dt="2024-11-07T10:19:32.898" v="72" actId="20577"/>
        <pc:sldMkLst>
          <pc:docMk/>
          <pc:sldMk cId="2828672582" sldId="388"/>
        </pc:sldMkLst>
        <pc:spChg chg="mod">
          <ac:chgData name="Sofia Inghe-Palmqvist" userId="S::sofia.inghe-palmqvist@energimyndigheten.se::13f8e7b4-bd10-4f2b-8195-8045ecd66b90" providerId="AD" clId="Web-{AC2AF8B9-9882-D18C-9F4B-9B7C6827BEA7}" dt="2024-11-07T10:19:32.898" v="72" actId="20577"/>
          <ac:spMkLst>
            <pc:docMk/>
            <pc:sldMk cId="2828672582" sldId="388"/>
            <ac:spMk id="3" creationId="{1E70480B-E83C-66E1-594A-47134EB510A2}"/>
          </ac:spMkLst>
        </pc:spChg>
      </pc:sldChg>
    </pc:docChg>
  </pc:docChgLst>
  <pc:docChgLst>
    <pc:chgData name="Sofia Inghe-Palmqvist" userId="S::sofia.inghe-palmqvist@energimyndigheten.se::13f8e7b4-bd10-4f2b-8195-8045ecd66b90" providerId="AD" clId="Web-{EF3FF2E7-CA6D-A3E1-E8CB-615960786215}"/>
    <pc:docChg chg="modSld">
      <pc:chgData name="Sofia Inghe-Palmqvist" userId="S::sofia.inghe-palmqvist@energimyndigheten.se::13f8e7b4-bd10-4f2b-8195-8045ecd66b90" providerId="AD" clId="Web-{EF3FF2E7-CA6D-A3E1-E8CB-615960786215}" dt="2024-11-06T15:33:34.300" v="6" actId="20577"/>
      <pc:docMkLst>
        <pc:docMk/>
      </pc:docMkLst>
      <pc:sldChg chg="modSp">
        <pc:chgData name="Sofia Inghe-Palmqvist" userId="S::sofia.inghe-palmqvist@energimyndigheten.se::13f8e7b4-bd10-4f2b-8195-8045ecd66b90" providerId="AD" clId="Web-{EF3FF2E7-CA6D-A3E1-E8CB-615960786215}" dt="2024-11-06T15:33:34.300" v="6" actId="20577"/>
        <pc:sldMkLst>
          <pc:docMk/>
          <pc:sldMk cId="2828672582" sldId="388"/>
        </pc:sldMkLst>
        <pc:spChg chg="mod">
          <ac:chgData name="Sofia Inghe-Palmqvist" userId="S::sofia.inghe-palmqvist@energimyndigheten.se::13f8e7b4-bd10-4f2b-8195-8045ecd66b90" providerId="AD" clId="Web-{EF3FF2E7-CA6D-A3E1-E8CB-615960786215}" dt="2024-11-06T15:33:34.300" v="6" actId="20577"/>
          <ac:spMkLst>
            <pc:docMk/>
            <pc:sldMk cId="2828672582" sldId="388"/>
            <ac:spMk id="3" creationId="{1E70480B-E83C-66E1-594A-47134EB510A2}"/>
          </ac:spMkLst>
        </pc:spChg>
      </pc:sldChg>
      <pc:sldChg chg="modSp">
        <pc:chgData name="Sofia Inghe-Palmqvist" userId="S::sofia.inghe-palmqvist@energimyndigheten.se::13f8e7b4-bd10-4f2b-8195-8045ecd66b90" providerId="AD" clId="Web-{EF3FF2E7-CA6D-A3E1-E8CB-615960786215}" dt="2024-11-06T15:22:01.727" v="3" actId="20577"/>
        <pc:sldMkLst>
          <pc:docMk/>
          <pc:sldMk cId="472268144" sldId="389"/>
        </pc:sldMkLst>
        <pc:spChg chg="mod">
          <ac:chgData name="Sofia Inghe-Palmqvist" userId="S::sofia.inghe-palmqvist@energimyndigheten.se::13f8e7b4-bd10-4f2b-8195-8045ecd66b90" providerId="AD" clId="Web-{EF3FF2E7-CA6D-A3E1-E8CB-615960786215}" dt="2024-11-06T15:22:01.727" v="3" actId="20577"/>
          <ac:spMkLst>
            <pc:docMk/>
            <pc:sldMk cId="472268144" sldId="389"/>
            <ac:spMk id="3" creationId="{2F6FCC6E-FD3F-E782-48C2-AC8B501AC6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8BA2A-A9BB-405E-B7C8-5D9282F80F5E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0463C-5A75-41ED-88F4-C490CCE66DB4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5370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E2625-1DD8-4C13-A5BB-5C2E4DEB1102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404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0463C-5A75-41ED-88F4-C490CCE66DB4}" type="slidenum">
              <a:rPr lang="en-SE" smtClean="0"/>
              <a:t>16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219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 descr="En bild som visar yxa, clipart&#10;&#10;Automatiskt genererad beskrivning">
            <a:extLst>
              <a:ext uri="{FF2B5EF4-FFF2-40B4-BE49-F238E27FC236}">
                <a16:creationId xmlns:a16="http://schemas.microsoft.com/office/drawing/2014/main" id="{B8CC5D75-D58F-4D0A-8C30-E5A0100715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4" r="5355" b="16517"/>
          <a:stretch/>
        </p:blipFill>
        <p:spPr>
          <a:xfrm>
            <a:off x="7914968" y="4591050"/>
            <a:ext cx="4277032" cy="226695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CB75503-8D24-4545-9CE9-AE57D18B4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374" y="1543149"/>
            <a:ext cx="9144000" cy="1596561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432E2B-63E0-4C36-BF55-75D091463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1374" y="3219450"/>
            <a:ext cx="91440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BD06CF-6518-4B68-B82F-B8815810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5600" y="6320838"/>
            <a:ext cx="119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9F202E2-807E-4A74-B0D3-83BBC027A8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3" y="305009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grå utan vå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AC0FE2-E638-4A82-9BDE-74214144B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0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8"/>
            <a:ext cx="5043256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596096-8586-4134-A50C-CD8DE21D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8"/>
            <a:ext cx="5181600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84581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delar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7"/>
            <a:ext cx="5043256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596096-8586-4134-A50C-CD8DE21D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7"/>
            <a:ext cx="5181600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CB2FC4E-AFA0-4C75-9C52-000FBFA44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30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DCAA2BC4-5E2A-4C69-BD2A-D050FE50B6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77163" y="647999"/>
            <a:ext cx="3576637" cy="522901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/>
              <a:t>Klicka på ikonen för att infoga en bild. Tänk på att bara använda bilder som du har rättighet att använda.</a:t>
            </a:r>
            <a:endParaRPr lang="en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00"/>
            <a:ext cx="6409677" cy="134362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3" y="2219418"/>
            <a:ext cx="6409677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2273" y="6320838"/>
            <a:ext cx="3513948" cy="365125"/>
          </a:xfrm>
        </p:spPr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A7571A1-BB5C-46E2-A524-C12F1C35A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174FB355-BDA0-4F33-BF2D-A8F6DAAB89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77162" y="5911850"/>
            <a:ext cx="3576637" cy="26511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/>
              <a:t>Klicka och ange bildtext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56826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DCAA2BC4-5E2A-4C69-BD2A-D050FE50B6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1791" y="2219417"/>
            <a:ext cx="3576637" cy="365759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/>
              <a:t>Klicka på ikonen för att infoga en bild. Tänk på att bara använda bilder som du har rättighet att använda.</a:t>
            </a:r>
            <a:endParaRPr lang="en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00"/>
            <a:ext cx="10390940" cy="134362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7807" y="2219417"/>
            <a:ext cx="6409677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2273" y="6320838"/>
            <a:ext cx="3513948" cy="365125"/>
          </a:xfrm>
        </p:spPr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A7571A1-BB5C-46E2-A524-C12F1C35A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174FB355-BDA0-4F33-BF2D-A8F6DAAB89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1790" y="5911850"/>
            <a:ext cx="3576637" cy="26511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/>
              <a:t>Klicka och ange bildtext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84377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17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33D6B4-FD41-4E20-A67A-8E5B29CB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6B3A78B-D742-439C-B878-61E99B8D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0023050-EC98-4CF0-B892-1ABABA0B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A687EE-1B86-4A38-AB73-A794FE43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24660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F3CBA5C-6B22-4F0C-87D7-6509807D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11/07/2024</a:t>
            </a:fld>
            <a:endParaRPr lang="en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3616548-D38B-4C25-855D-10FE2C8D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C82FB50-8AB3-44C9-8EFA-35B8AB43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533A9F7A-B4FC-42AB-ADF3-A6AFD6D0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5" y="2486892"/>
            <a:ext cx="9472472" cy="134362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520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49F202E2-807E-4A74-B0D3-83BBC027A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409" y="2580614"/>
            <a:ext cx="6803066" cy="1451224"/>
          </a:xfrm>
          <a:prstGeom prst="rect">
            <a:avLst/>
          </a:prstGeom>
        </p:spPr>
      </p:pic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95F8280-AB87-42D8-B040-DF215E348D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472475" y="4632082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namn</a:t>
            </a:r>
            <a:endParaRPr lang="en-SE"/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DF69A535-A104-485A-B21A-D4B9958780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2475" y="481023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titel</a:t>
            </a:r>
            <a:endParaRPr lang="en-SE"/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9B006066-191F-43FC-A98E-792CCF8DAD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73952" y="500702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telefon</a:t>
            </a:r>
            <a:endParaRPr lang="en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7CEC3B0-7203-444F-96A5-F0D0F6D1E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75427" y="520381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e-post</a:t>
            </a:r>
            <a:endParaRPr lang="en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F39B73F-C30B-46A3-BD84-47B91098BD6B}"/>
              </a:ext>
            </a:extLst>
          </p:cNvPr>
          <p:cNvSpPr txBox="1"/>
          <p:nvPr userDrawn="1"/>
        </p:nvSpPr>
        <p:spPr>
          <a:xfrm>
            <a:off x="9472475" y="5617501"/>
            <a:ext cx="2370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b="1">
                <a:solidFill>
                  <a:schemeClr val="bg1"/>
                </a:solidFill>
                <a:latin typeface="+mj-lt"/>
              </a:rPr>
              <a:t>Besök oss på</a:t>
            </a:r>
          </a:p>
        </p:txBody>
      </p:sp>
    </p:spTree>
    <p:extLst>
      <p:ext uri="{BB962C8B-B14F-4D97-AF65-F5344CB8AC3E}">
        <p14:creationId xmlns:p14="http://schemas.microsoft.com/office/powerpoint/2010/main" val="2074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066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vit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5D80F59-F903-49F3-8197-A3DEB4C83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1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vit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5D80F59-F903-49F3-8197-A3DEB4C83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0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fär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yxa, clipart&#10;&#10;Automatiskt genererad beskrivning">
            <a:extLst>
              <a:ext uri="{FF2B5EF4-FFF2-40B4-BE49-F238E27FC236}">
                <a16:creationId xmlns:a16="http://schemas.microsoft.com/office/drawing/2014/main" id="{DD9FF107-140D-4741-B6D1-F29D99DE01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4" r="5355" b="16517"/>
          <a:stretch/>
        </p:blipFill>
        <p:spPr>
          <a:xfrm>
            <a:off x="7914968" y="4600881"/>
            <a:ext cx="4277032" cy="226695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2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färg utan vå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färg utan vå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rå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719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grå utan vå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AC0FE2-E638-4A82-9BDE-74214144B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12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54E08A1-391C-46CB-83E8-09110290C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71"/>
            <a:ext cx="10377255" cy="12961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710234-491F-4842-B7AD-3F2A7A4EF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544" y="2221907"/>
            <a:ext cx="10377256" cy="3499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4C501B-1F6C-4632-B813-CE587FEAC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78711" y="6320838"/>
            <a:ext cx="1047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11/07/2024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BCD825-F76E-4132-9CB2-5C6C7F6E6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72272" y="6320838"/>
            <a:ext cx="351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3CBBD1-A88B-46CD-999F-6B3041913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6054" y="6320838"/>
            <a:ext cx="119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0" name="Våg 8">
            <a:extLst>
              <a:ext uri="{FF2B5EF4-FFF2-40B4-BE49-F238E27FC236}">
                <a16:creationId xmlns:a16="http://schemas.microsoft.com/office/drawing/2014/main" id="{2DF491BD-DDAA-45EA-B52F-2191F8B01A51}"/>
              </a:ext>
            </a:extLst>
          </p:cNvPr>
          <p:cNvSpPr/>
          <p:nvPr userDrawn="1"/>
        </p:nvSpPr>
        <p:spPr>
          <a:xfrm rot="19183567" flipV="1">
            <a:off x="7840675" y="5236183"/>
            <a:ext cx="4590232" cy="1204980"/>
          </a:xfrm>
          <a:custGeom>
            <a:avLst/>
            <a:gdLst>
              <a:gd name="connsiteX0" fmla="*/ 0 w 3787856"/>
              <a:gd name="connsiteY0" fmla="*/ 94325 h 754602"/>
              <a:gd name="connsiteX1" fmla="*/ 3787856 w 3787856"/>
              <a:gd name="connsiteY1" fmla="*/ 94325 h 754602"/>
              <a:gd name="connsiteX2" fmla="*/ 3787856 w 3787856"/>
              <a:gd name="connsiteY2" fmla="*/ 660277 h 754602"/>
              <a:gd name="connsiteX3" fmla="*/ 0 w 3787856"/>
              <a:gd name="connsiteY3" fmla="*/ 660277 h 754602"/>
              <a:gd name="connsiteX4" fmla="*/ 0 w 3787856"/>
              <a:gd name="connsiteY4" fmla="*/ 94325 h 754602"/>
              <a:gd name="connsiteX0" fmla="*/ 0 w 4285510"/>
              <a:gd name="connsiteY0" fmla="*/ 90765 h 656717"/>
              <a:gd name="connsiteX1" fmla="*/ 3787856 w 4285510"/>
              <a:gd name="connsiteY1" fmla="*/ 90765 h 656717"/>
              <a:gd name="connsiteX2" fmla="*/ 4285510 w 4285510"/>
              <a:gd name="connsiteY2" fmla="*/ 351422 h 656717"/>
              <a:gd name="connsiteX3" fmla="*/ 0 w 4285510"/>
              <a:gd name="connsiteY3" fmla="*/ 656717 h 656717"/>
              <a:gd name="connsiteX4" fmla="*/ 0 w 4285510"/>
              <a:gd name="connsiteY4" fmla="*/ 90765 h 656717"/>
              <a:gd name="connsiteX0" fmla="*/ 0 w 4285510"/>
              <a:gd name="connsiteY0" fmla="*/ 90765 h 816744"/>
              <a:gd name="connsiteX1" fmla="*/ 3787856 w 4285510"/>
              <a:gd name="connsiteY1" fmla="*/ 90765 h 816744"/>
              <a:gd name="connsiteX2" fmla="*/ 4285510 w 4285510"/>
              <a:gd name="connsiteY2" fmla="*/ 351422 h 816744"/>
              <a:gd name="connsiteX3" fmla="*/ 0 w 4285510"/>
              <a:gd name="connsiteY3" fmla="*/ 656717 h 816744"/>
              <a:gd name="connsiteX4" fmla="*/ 0 w 4285510"/>
              <a:gd name="connsiteY4" fmla="*/ 90765 h 816744"/>
              <a:gd name="connsiteX0" fmla="*/ 0 w 4635556"/>
              <a:gd name="connsiteY0" fmla="*/ 204485 h 770437"/>
              <a:gd name="connsiteX1" fmla="*/ 3787856 w 4635556"/>
              <a:gd name="connsiteY1" fmla="*/ 204485 h 770437"/>
              <a:gd name="connsiteX2" fmla="*/ 4635556 w 4635556"/>
              <a:gd name="connsiteY2" fmla="*/ 40562 h 770437"/>
              <a:gd name="connsiteX3" fmla="*/ 0 w 4635556"/>
              <a:gd name="connsiteY3" fmla="*/ 770437 h 770437"/>
              <a:gd name="connsiteX4" fmla="*/ 0 w 4635556"/>
              <a:gd name="connsiteY4" fmla="*/ 204485 h 770437"/>
              <a:gd name="connsiteX0" fmla="*/ 0 w 4635556"/>
              <a:gd name="connsiteY0" fmla="*/ 204485 h 907887"/>
              <a:gd name="connsiteX1" fmla="*/ 3787856 w 4635556"/>
              <a:gd name="connsiteY1" fmla="*/ 204485 h 907887"/>
              <a:gd name="connsiteX2" fmla="*/ 4635556 w 4635556"/>
              <a:gd name="connsiteY2" fmla="*/ 40562 h 907887"/>
              <a:gd name="connsiteX3" fmla="*/ 0 w 4635556"/>
              <a:gd name="connsiteY3" fmla="*/ 770437 h 907887"/>
              <a:gd name="connsiteX4" fmla="*/ 0 w 4635556"/>
              <a:gd name="connsiteY4" fmla="*/ 204485 h 907887"/>
              <a:gd name="connsiteX0" fmla="*/ 0 w 4635556"/>
              <a:gd name="connsiteY0" fmla="*/ 244333 h 947735"/>
              <a:gd name="connsiteX1" fmla="*/ 3787856 w 4635556"/>
              <a:gd name="connsiteY1" fmla="*/ 244333 h 947735"/>
              <a:gd name="connsiteX2" fmla="*/ 4635556 w 4635556"/>
              <a:gd name="connsiteY2" fmla="*/ 80410 h 947735"/>
              <a:gd name="connsiteX3" fmla="*/ 0 w 4635556"/>
              <a:gd name="connsiteY3" fmla="*/ 810285 h 947735"/>
              <a:gd name="connsiteX4" fmla="*/ 0 w 4635556"/>
              <a:gd name="connsiteY4" fmla="*/ 244333 h 947735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14143 w 4649699"/>
              <a:gd name="connsiteY0" fmla="*/ 244333 h 1147548"/>
              <a:gd name="connsiteX1" fmla="*/ 418891 w 4649699"/>
              <a:gd name="connsiteY1" fmla="*/ 165867 h 1147548"/>
              <a:gd name="connsiteX2" fmla="*/ 3801999 w 4649699"/>
              <a:gd name="connsiteY2" fmla="*/ 244333 h 1147548"/>
              <a:gd name="connsiteX3" fmla="*/ 4649699 w 4649699"/>
              <a:gd name="connsiteY3" fmla="*/ 80410 h 1147548"/>
              <a:gd name="connsiteX4" fmla="*/ 55547 w 4649699"/>
              <a:gd name="connsiteY4" fmla="*/ 1147548 h 1147548"/>
              <a:gd name="connsiteX5" fmla="*/ 14143 w 4649699"/>
              <a:gd name="connsiteY5" fmla="*/ 244333 h 1147548"/>
              <a:gd name="connsiteX0" fmla="*/ 0 w 4953138"/>
              <a:gd name="connsiteY0" fmla="*/ 885759 h 1147548"/>
              <a:gd name="connsiteX1" fmla="*/ 722330 w 4953138"/>
              <a:gd name="connsiteY1" fmla="*/ 16586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0 w 4953138"/>
              <a:gd name="connsiteY0" fmla="*/ 885759 h 1147548"/>
              <a:gd name="connsiteX1" fmla="*/ 722330 w 4953138"/>
              <a:gd name="connsiteY1" fmla="*/ 16586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0 w 4953138"/>
              <a:gd name="connsiteY0" fmla="*/ 885759 h 1147548"/>
              <a:gd name="connsiteX1" fmla="*/ 1248140 w 4953138"/>
              <a:gd name="connsiteY1" fmla="*/ 66285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1154967 w 4594152"/>
              <a:gd name="connsiteY0" fmla="*/ 243220 h 1217595"/>
              <a:gd name="connsiteX1" fmla="*/ 889154 w 4594152"/>
              <a:gd name="connsiteY1" fmla="*/ 732904 h 1217595"/>
              <a:gd name="connsiteX2" fmla="*/ 3746452 w 4594152"/>
              <a:gd name="connsiteY2" fmla="*/ 314380 h 1217595"/>
              <a:gd name="connsiteX3" fmla="*/ 4594152 w 4594152"/>
              <a:gd name="connsiteY3" fmla="*/ 150457 h 1217595"/>
              <a:gd name="connsiteX4" fmla="*/ 0 w 4594152"/>
              <a:gd name="connsiteY4" fmla="*/ 1217595 h 1217595"/>
              <a:gd name="connsiteX5" fmla="*/ 1154967 w 4594152"/>
              <a:gd name="connsiteY5" fmla="*/ 243220 h 1217595"/>
              <a:gd name="connsiteX0" fmla="*/ 1154967 w 4594152"/>
              <a:gd name="connsiteY0" fmla="*/ 243220 h 1217595"/>
              <a:gd name="connsiteX1" fmla="*/ 889154 w 4594152"/>
              <a:gd name="connsiteY1" fmla="*/ 732904 h 1217595"/>
              <a:gd name="connsiteX2" fmla="*/ 3746452 w 4594152"/>
              <a:gd name="connsiteY2" fmla="*/ 314380 h 1217595"/>
              <a:gd name="connsiteX3" fmla="*/ 4594152 w 4594152"/>
              <a:gd name="connsiteY3" fmla="*/ 150457 h 1217595"/>
              <a:gd name="connsiteX4" fmla="*/ 0 w 4594152"/>
              <a:gd name="connsiteY4" fmla="*/ 1217595 h 1217595"/>
              <a:gd name="connsiteX5" fmla="*/ 1154967 w 4594152"/>
              <a:gd name="connsiteY5" fmla="*/ 243220 h 1217595"/>
              <a:gd name="connsiteX0" fmla="*/ 1154967 w 4594152"/>
              <a:gd name="connsiteY0" fmla="*/ 373458 h 1347833"/>
              <a:gd name="connsiteX1" fmla="*/ 2597096 w 4594152"/>
              <a:gd name="connsiteY1" fmla="*/ 242179 h 1347833"/>
              <a:gd name="connsiteX2" fmla="*/ 3746452 w 4594152"/>
              <a:gd name="connsiteY2" fmla="*/ 444618 h 1347833"/>
              <a:gd name="connsiteX3" fmla="*/ 4594152 w 4594152"/>
              <a:gd name="connsiteY3" fmla="*/ 280695 h 1347833"/>
              <a:gd name="connsiteX4" fmla="*/ 0 w 4594152"/>
              <a:gd name="connsiteY4" fmla="*/ 1347833 h 1347833"/>
              <a:gd name="connsiteX5" fmla="*/ 1154967 w 4594152"/>
              <a:gd name="connsiteY5" fmla="*/ 373458 h 1347833"/>
              <a:gd name="connsiteX0" fmla="*/ 1154967 w 4594152"/>
              <a:gd name="connsiteY0" fmla="*/ 288395 h 1262770"/>
              <a:gd name="connsiteX1" fmla="*/ 2631728 w 4594152"/>
              <a:gd name="connsiteY1" fmla="*/ 500119 h 1262770"/>
              <a:gd name="connsiteX2" fmla="*/ 3746452 w 4594152"/>
              <a:gd name="connsiteY2" fmla="*/ 359555 h 1262770"/>
              <a:gd name="connsiteX3" fmla="*/ 4594152 w 4594152"/>
              <a:gd name="connsiteY3" fmla="*/ 195632 h 1262770"/>
              <a:gd name="connsiteX4" fmla="*/ 0 w 4594152"/>
              <a:gd name="connsiteY4" fmla="*/ 1262770 h 1262770"/>
              <a:gd name="connsiteX5" fmla="*/ 1154967 w 4594152"/>
              <a:gd name="connsiteY5" fmla="*/ 288395 h 1262770"/>
              <a:gd name="connsiteX0" fmla="*/ 1154967 w 4594152"/>
              <a:gd name="connsiteY0" fmla="*/ 317977 h 1292352"/>
              <a:gd name="connsiteX1" fmla="*/ 2618082 w 4594152"/>
              <a:gd name="connsiteY1" fmla="*/ 389997 h 1292352"/>
              <a:gd name="connsiteX2" fmla="*/ 3746452 w 4594152"/>
              <a:gd name="connsiteY2" fmla="*/ 389137 h 1292352"/>
              <a:gd name="connsiteX3" fmla="*/ 4594152 w 4594152"/>
              <a:gd name="connsiteY3" fmla="*/ 225214 h 1292352"/>
              <a:gd name="connsiteX4" fmla="*/ 0 w 4594152"/>
              <a:gd name="connsiteY4" fmla="*/ 1292352 h 1292352"/>
              <a:gd name="connsiteX5" fmla="*/ 1154967 w 4594152"/>
              <a:gd name="connsiteY5" fmla="*/ 317977 h 1292352"/>
              <a:gd name="connsiteX0" fmla="*/ 1141420 w 4594152"/>
              <a:gd name="connsiteY0" fmla="*/ 320676 h 1283573"/>
              <a:gd name="connsiteX1" fmla="*/ 2618082 w 4594152"/>
              <a:gd name="connsiteY1" fmla="*/ 381218 h 1283573"/>
              <a:gd name="connsiteX2" fmla="*/ 3746452 w 4594152"/>
              <a:gd name="connsiteY2" fmla="*/ 380358 h 1283573"/>
              <a:gd name="connsiteX3" fmla="*/ 4594152 w 4594152"/>
              <a:gd name="connsiteY3" fmla="*/ 216435 h 1283573"/>
              <a:gd name="connsiteX4" fmla="*/ 0 w 4594152"/>
              <a:gd name="connsiteY4" fmla="*/ 1283573 h 1283573"/>
              <a:gd name="connsiteX5" fmla="*/ 1141420 w 4594152"/>
              <a:gd name="connsiteY5" fmla="*/ 320676 h 1283573"/>
              <a:gd name="connsiteX0" fmla="*/ 1141420 w 4594152"/>
              <a:gd name="connsiteY0" fmla="*/ 184652 h 1147549"/>
              <a:gd name="connsiteX1" fmla="*/ 2618082 w 4594152"/>
              <a:gd name="connsiteY1" fmla="*/ 245194 h 1147549"/>
              <a:gd name="connsiteX2" fmla="*/ 3746452 w 4594152"/>
              <a:gd name="connsiteY2" fmla="*/ 244334 h 1147549"/>
              <a:gd name="connsiteX3" fmla="*/ 4594152 w 4594152"/>
              <a:gd name="connsiteY3" fmla="*/ 80411 h 1147549"/>
              <a:gd name="connsiteX4" fmla="*/ 0 w 4594152"/>
              <a:gd name="connsiteY4" fmla="*/ 1147549 h 1147549"/>
              <a:gd name="connsiteX5" fmla="*/ 1141420 w 4594152"/>
              <a:gd name="connsiteY5" fmla="*/ 184652 h 1147549"/>
              <a:gd name="connsiteX0" fmla="*/ 1141420 w 4594152"/>
              <a:gd name="connsiteY0" fmla="*/ 184652 h 1147549"/>
              <a:gd name="connsiteX1" fmla="*/ 2618082 w 4594152"/>
              <a:gd name="connsiteY1" fmla="*/ 245194 h 1147549"/>
              <a:gd name="connsiteX2" fmla="*/ 3746452 w 4594152"/>
              <a:gd name="connsiteY2" fmla="*/ 244334 h 1147549"/>
              <a:gd name="connsiteX3" fmla="*/ 4594152 w 4594152"/>
              <a:gd name="connsiteY3" fmla="*/ 80411 h 1147549"/>
              <a:gd name="connsiteX4" fmla="*/ 0 w 4594152"/>
              <a:gd name="connsiteY4" fmla="*/ 1147549 h 1147549"/>
              <a:gd name="connsiteX5" fmla="*/ 1141420 w 4594152"/>
              <a:gd name="connsiteY5" fmla="*/ 184652 h 1147549"/>
              <a:gd name="connsiteX0" fmla="*/ 1141420 w 4594152"/>
              <a:gd name="connsiteY0" fmla="*/ 164657 h 1127554"/>
              <a:gd name="connsiteX1" fmla="*/ 2618082 w 4594152"/>
              <a:gd name="connsiteY1" fmla="*/ 225199 h 1127554"/>
              <a:gd name="connsiteX2" fmla="*/ 3351997 w 4594152"/>
              <a:gd name="connsiteY2" fmla="*/ 500372 h 1127554"/>
              <a:gd name="connsiteX3" fmla="*/ 4594152 w 4594152"/>
              <a:gd name="connsiteY3" fmla="*/ 60416 h 1127554"/>
              <a:gd name="connsiteX4" fmla="*/ 0 w 4594152"/>
              <a:gd name="connsiteY4" fmla="*/ 1127554 h 1127554"/>
              <a:gd name="connsiteX5" fmla="*/ 1141420 w 4594152"/>
              <a:gd name="connsiteY5" fmla="*/ 164657 h 1127554"/>
              <a:gd name="connsiteX0" fmla="*/ 1141420 w 4594152"/>
              <a:gd name="connsiteY0" fmla="*/ 173348 h 1136245"/>
              <a:gd name="connsiteX1" fmla="*/ 2618082 w 4594152"/>
              <a:gd name="connsiteY1" fmla="*/ 233890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38501 w 4594152"/>
              <a:gd name="connsiteY1" fmla="*/ 367855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80643 w 4594152"/>
              <a:gd name="connsiteY1" fmla="*/ 239062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55619 w 4594152"/>
              <a:gd name="connsiteY1" fmla="*/ 236993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652014 h 1614911"/>
              <a:gd name="connsiteX1" fmla="*/ 2655619 w 4594152"/>
              <a:gd name="connsiteY1" fmla="*/ 715659 h 1614911"/>
              <a:gd name="connsiteX2" fmla="*/ 3899773 w 4594152"/>
              <a:gd name="connsiteY2" fmla="*/ 0 h 1614911"/>
              <a:gd name="connsiteX3" fmla="*/ 4594152 w 4594152"/>
              <a:gd name="connsiteY3" fmla="*/ 547773 h 1614911"/>
              <a:gd name="connsiteX4" fmla="*/ 0 w 4594152"/>
              <a:gd name="connsiteY4" fmla="*/ 1614911 h 1614911"/>
              <a:gd name="connsiteX5" fmla="*/ 1141420 w 4594152"/>
              <a:gd name="connsiteY5" fmla="*/ 652014 h 1614911"/>
              <a:gd name="connsiteX0" fmla="*/ 1141420 w 4594152"/>
              <a:gd name="connsiteY0" fmla="*/ 652014 h 1614911"/>
              <a:gd name="connsiteX1" fmla="*/ 2655619 w 4594152"/>
              <a:gd name="connsiteY1" fmla="*/ 715659 h 1614911"/>
              <a:gd name="connsiteX2" fmla="*/ 3899773 w 4594152"/>
              <a:gd name="connsiteY2" fmla="*/ 0 h 1614911"/>
              <a:gd name="connsiteX3" fmla="*/ 4594152 w 4594152"/>
              <a:gd name="connsiteY3" fmla="*/ 547773 h 1614911"/>
              <a:gd name="connsiteX4" fmla="*/ 0 w 4594152"/>
              <a:gd name="connsiteY4" fmla="*/ 1614911 h 1614911"/>
              <a:gd name="connsiteX5" fmla="*/ 1141420 w 4594152"/>
              <a:gd name="connsiteY5" fmla="*/ 652014 h 161491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346379 h 1309276"/>
              <a:gd name="connsiteX1" fmla="*/ 2655619 w 4594152"/>
              <a:gd name="connsiteY1" fmla="*/ 410024 h 1309276"/>
              <a:gd name="connsiteX2" fmla="*/ 4428709 w 4594152"/>
              <a:gd name="connsiteY2" fmla="*/ 0 h 1309276"/>
              <a:gd name="connsiteX3" fmla="*/ 4594152 w 4594152"/>
              <a:gd name="connsiteY3" fmla="*/ 242138 h 1309276"/>
              <a:gd name="connsiteX4" fmla="*/ 0 w 4594152"/>
              <a:gd name="connsiteY4" fmla="*/ 1309276 h 1309276"/>
              <a:gd name="connsiteX5" fmla="*/ 1141420 w 4594152"/>
              <a:gd name="connsiteY5" fmla="*/ 346379 h 1309276"/>
              <a:gd name="connsiteX0" fmla="*/ 1141420 w 4883436"/>
              <a:gd name="connsiteY0" fmla="*/ 365268 h 1328165"/>
              <a:gd name="connsiteX1" fmla="*/ 2655619 w 4883436"/>
              <a:gd name="connsiteY1" fmla="*/ 428913 h 1328165"/>
              <a:gd name="connsiteX2" fmla="*/ 4428709 w 4883436"/>
              <a:gd name="connsiteY2" fmla="*/ 18889 h 1328165"/>
              <a:gd name="connsiteX3" fmla="*/ 4411361 w 4883436"/>
              <a:gd name="connsiteY3" fmla="*/ 89225 h 1328165"/>
              <a:gd name="connsiteX4" fmla="*/ 4594152 w 4883436"/>
              <a:gd name="connsiteY4" fmla="*/ 261027 h 1328165"/>
              <a:gd name="connsiteX5" fmla="*/ 0 w 4883436"/>
              <a:gd name="connsiteY5" fmla="*/ 1328165 h 1328165"/>
              <a:gd name="connsiteX6" fmla="*/ 1141420 w 4883436"/>
              <a:gd name="connsiteY6" fmla="*/ 365268 h 1328165"/>
              <a:gd name="connsiteX0" fmla="*/ 1141420 w 4941962"/>
              <a:gd name="connsiteY0" fmla="*/ 368616 h 1331513"/>
              <a:gd name="connsiteX1" fmla="*/ 2655619 w 4941962"/>
              <a:gd name="connsiteY1" fmla="*/ 432261 h 1331513"/>
              <a:gd name="connsiteX2" fmla="*/ 4428709 w 4941962"/>
              <a:gd name="connsiteY2" fmla="*/ 22237 h 1331513"/>
              <a:gd name="connsiteX3" fmla="*/ 4650365 w 4941962"/>
              <a:gd name="connsiteY3" fmla="*/ 71940 h 1331513"/>
              <a:gd name="connsiteX4" fmla="*/ 4594152 w 4941962"/>
              <a:gd name="connsiteY4" fmla="*/ 264375 h 1331513"/>
              <a:gd name="connsiteX5" fmla="*/ 0 w 4941962"/>
              <a:gd name="connsiteY5" fmla="*/ 1331513 h 1331513"/>
              <a:gd name="connsiteX6" fmla="*/ 1141420 w 4941962"/>
              <a:gd name="connsiteY6" fmla="*/ 368616 h 1331513"/>
              <a:gd name="connsiteX0" fmla="*/ 1141420 w 4952229"/>
              <a:gd name="connsiteY0" fmla="*/ 353321 h 1316218"/>
              <a:gd name="connsiteX1" fmla="*/ 2655619 w 4952229"/>
              <a:gd name="connsiteY1" fmla="*/ 416966 h 1316218"/>
              <a:gd name="connsiteX2" fmla="*/ 4428709 w 4952229"/>
              <a:gd name="connsiteY2" fmla="*/ 6942 h 1316218"/>
              <a:gd name="connsiteX3" fmla="*/ 4594152 w 4952229"/>
              <a:gd name="connsiteY3" fmla="*/ 249080 h 1316218"/>
              <a:gd name="connsiteX4" fmla="*/ 0 w 4952229"/>
              <a:gd name="connsiteY4" fmla="*/ 1316218 h 1316218"/>
              <a:gd name="connsiteX5" fmla="*/ 1141420 w 4952229"/>
              <a:gd name="connsiteY5" fmla="*/ 353321 h 1316218"/>
              <a:gd name="connsiteX0" fmla="*/ 1141420 w 4958877"/>
              <a:gd name="connsiteY0" fmla="*/ 276198 h 1239095"/>
              <a:gd name="connsiteX1" fmla="*/ 2655619 w 4958877"/>
              <a:gd name="connsiteY1" fmla="*/ 339843 h 1239095"/>
              <a:gd name="connsiteX2" fmla="*/ 4451334 w 4958877"/>
              <a:gd name="connsiteY2" fmla="*/ 22570 h 1239095"/>
              <a:gd name="connsiteX3" fmla="*/ 4594152 w 4958877"/>
              <a:gd name="connsiteY3" fmla="*/ 171957 h 1239095"/>
              <a:gd name="connsiteX4" fmla="*/ 0 w 4958877"/>
              <a:gd name="connsiteY4" fmla="*/ 1239095 h 1239095"/>
              <a:gd name="connsiteX5" fmla="*/ 1141420 w 4958877"/>
              <a:gd name="connsiteY5" fmla="*/ 276198 h 1239095"/>
              <a:gd name="connsiteX0" fmla="*/ 1141420 w 4917260"/>
              <a:gd name="connsiteY0" fmla="*/ 253628 h 1216525"/>
              <a:gd name="connsiteX1" fmla="*/ 2655619 w 4917260"/>
              <a:gd name="connsiteY1" fmla="*/ 317273 h 1216525"/>
              <a:gd name="connsiteX2" fmla="*/ 4451334 w 4917260"/>
              <a:gd name="connsiteY2" fmla="*/ 0 h 1216525"/>
              <a:gd name="connsiteX3" fmla="*/ 4594152 w 4917260"/>
              <a:gd name="connsiteY3" fmla="*/ 149387 h 1216525"/>
              <a:gd name="connsiteX4" fmla="*/ 0 w 4917260"/>
              <a:gd name="connsiteY4" fmla="*/ 1216525 h 1216525"/>
              <a:gd name="connsiteX5" fmla="*/ 1141420 w 4917260"/>
              <a:gd name="connsiteY5" fmla="*/ 253628 h 1216525"/>
              <a:gd name="connsiteX0" fmla="*/ 1141420 w 4594152"/>
              <a:gd name="connsiteY0" fmla="*/ 253628 h 1216525"/>
              <a:gd name="connsiteX1" fmla="*/ 2655619 w 4594152"/>
              <a:gd name="connsiteY1" fmla="*/ 317273 h 1216525"/>
              <a:gd name="connsiteX2" fmla="*/ 4451334 w 4594152"/>
              <a:gd name="connsiteY2" fmla="*/ 0 h 1216525"/>
              <a:gd name="connsiteX3" fmla="*/ 4594152 w 4594152"/>
              <a:gd name="connsiteY3" fmla="*/ 149387 h 1216525"/>
              <a:gd name="connsiteX4" fmla="*/ 0 w 4594152"/>
              <a:gd name="connsiteY4" fmla="*/ 1216525 h 1216525"/>
              <a:gd name="connsiteX5" fmla="*/ 1141420 w 4594152"/>
              <a:gd name="connsiteY5" fmla="*/ 253628 h 1216525"/>
              <a:gd name="connsiteX0" fmla="*/ 1141420 w 4594152"/>
              <a:gd name="connsiteY0" fmla="*/ 265957 h 1228854"/>
              <a:gd name="connsiteX1" fmla="*/ 2655619 w 4594152"/>
              <a:gd name="connsiteY1" fmla="*/ 329602 h 1228854"/>
              <a:gd name="connsiteX2" fmla="*/ 4454878 w 4594152"/>
              <a:gd name="connsiteY2" fmla="*/ 0 h 1228854"/>
              <a:gd name="connsiteX3" fmla="*/ 4594152 w 4594152"/>
              <a:gd name="connsiteY3" fmla="*/ 161716 h 1228854"/>
              <a:gd name="connsiteX4" fmla="*/ 0 w 4594152"/>
              <a:gd name="connsiteY4" fmla="*/ 1228854 h 1228854"/>
              <a:gd name="connsiteX5" fmla="*/ 1141420 w 4594152"/>
              <a:gd name="connsiteY5" fmla="*/ 265957 h 1228854"/>
              <a:gd name="connsiteX0" fmla="*/ 1141420 w 4594152"/>
              <a:gd name="connsiteY0" fmla="*/ 265957 h 1228854"/>
              <a:gd name="connsiteX1" fmla="*/ 2655619 w 4594152"/>
              <a:gd name="connsiteY1" fmla="*/ 329602 h 1228854"/>
              <a:gd name="connsiteX2" fmla="*/ 4454878 w 4594152"/>
              <a:gd name="connsiteY2" fmla="*/ 0 h 1228854"/>
              <a:gd name="connsiteX3" fmla="*/ 4594152 w 4594152"/>
              <a:gd name="connsiteY3" fmla="*/ 161716 h 1228854"/>
              <a:gd name="connsiteX4" fmla="*/ 0 w 4594152"/>
              <a:gd name="connsiteY4" fmla="*/ 1228854 h 1228854"/>
              <a:gd name="connsiteX5" fmla="*/ 1141420 w 4594152"/>
              <a:gd name="connsiteY5" fmla="*/ 265957 h 1228854"/>
              <a:gd name="connsiteX0" fmla="*/ 1141420 w 4594566"/>
              <a:gd name="connsiteY0" fmla="*/ 265957 h 1228854"/>
              <a:gd name="connsiteX1" fmla="*/ 2655619 w 4594566"/>
              <a:gd name="connsiteY1" fmla="*/ 329602 h 1228854"/>
              <a:gd name="connsiteX2" fmla="*/ 4454878 w 4594566"/>
              <a:gd name="connsiteY2" fmla="*/ 0 h 1228854"/>
              <a:gd name="connsiteX3" fmla="*/ 4594566 w 4594566"/>
              <a:gd name="connsiteY3" fmla="*/ 156701 h 1228854"/>
              <a:gd name="connsiteX4" fmla="*/ 0 w 4594566"/>
              <a:gd name="connsiteY4" fmla="*/ 1228854 h 1228854"/>
              <a:gd name="connsiteX5" fmla="*/ 1141420 w 4594566"/>
              <a:gd name="connsiteY5" fmla="*/ 265957 h 1228854"/>
              <a:gd name="connsiteX0" fmla="*/ 1141420 w 4594566"/>
              <a:gd name="connsiteY0" fmla="*/ 265957 h 1228854"/>
              <a:gd name="connsiteX1" fmla="*/ 2655619 w 4594566"/>
              <a:gd name="connsiteY1" fmla="*/ 329602 h 1228854"/>
              <a:gd name="connsiteX2" fmla="*/ 4454878 w 4594566"/>
              <a:gd name="connsiteY2" fmla="*/ 0 h 1228854"/>
              <a:gd name="connsiteX3" fmla="*/ 4594566 w 4594566"/>
              <a:gd name="connsiteY3" fmla="*/ 156701 h 1228854"/>
              <a:gd name="connsiteX4" fmla="*/ 0 w 4594566"/>
              <a:gd name="connsiteY4" fmla="*/ 1228854 h 1228854"/>
              <a:gd name="connsiteX5" fmla="*/ 1141420 w 4594566"/>
              <a:gd name="connsiteY5" fmla="*/ 265957 h 1228854"/>
              <a:gd name="connsiteX0" fmla="*/ 1141420 w 4594566"/>
              <a:gd name="connsiteY0" fmla="*/ 273686 h 1236583"/>
              <a:gd name="connsiteX1" fmla="*/ 2655619 w 4594566"/>
              <a:gd name="connsiteY1" fmla="*/ 337331 h 1236583"/>
              <a:gd name="connsiteX2" fmla="*/ 4452993 w 4594566"/>
              <a:gd name="connsiteY2" fmla="*/ 0 h 1236583"/>
              <a:gd name="connsiteX3" fmla="*/ 4594566 w 4594566"/>
              <a:gd name="connsiteY3" fmla="*/ 164430 h 1236583"/>
              <a:gd name="connsiteX4" fmla="*/ 0 w 4594566"/>
              <a:gd name="connsiteY4" fmla="*/ 1236583 h 1236583"/>
              <a:gd name="connsiteX5" fmla="*/ 1141420 w 4594566"/>
              <a:gd name="connsiteY5" fmla="*/ 273686 h 1236583"/>
              <a:gd name="connsiteX0" fmla="*/ 1141420 w 4594566"/>
              <a:gd name="connsiteY0" fmla="*/ 266786 h 1229683"/>
              <a:gd name="connsiteX1" fmla="*/ 2655619 w 4594566"/>
              <a:gd name="connsiteY1" fmla="*/ 330431 h 1229683"/>
              <a:gd name="connsiteX2" fmla="*/ 4444849 w 4594566"/>
              <a:gd name="connsiteY2" fmla="*/ 0 h 1229683"/>
              <a:gd name="connsiteX3" fmla="*/ 4594566 w 4594566"/>
              <a:gd name="connsiteY3" fmla="*/ 157530 h 1229683"/>
              <a:gd name="connsiteX4" fmla="*/ 0 w 4594566"/>
              <a:gd name="connsiteY4" fmla="*/ 1229683 h 1229683"/>
              <a:gd name="connsiteX5" fmla="*/ 1141420 w 4594566"/>
              <a:gd name="connsiteY5" fmla="*/ 266786 h 1229683"/>
              <a:gd name="connsiteX0" fmla="*/ 1141420 w 4594566"/>
              <a:gd name="connsiteY0" fmla="*/ 279115 h 1242012"/>
              <a:gd name="connsiteX1" fmla="*/ 2655619 w 4594566"/>
              <a:gd name="connsiteY1" fmla="*/ 342760 h 1242012"/>
              <a:gd name="connsiteX2" fmla="*/ 4448393 w 4594566"/>
              <a:gd name="connsiteY2" fmla="*/ 0 h 1242012"/>
              <a:gd name="connsiteX3" fmla="*/ 4594566 w 4594566"/>
              <a:gd name="connsiteY3" fmla="*/ 169859 h 1242012"/>
              <a:gd name="connsiteX4" fmla="*/ 0 w 4594566"/>
              <a:gd name="connsiteY4" fmla="*/ 1242012 h 1242012"/>
              <a:gd name="connsiteX5" fmla="*/ 1141420 w 4594566"/>
              <a:gd name="connsiteY5" fmla="*/ 279115 h 1242012"/>
              <a:gd name="connsiteX0" fmla="*/ 1141420 w 4594566"/>
              <a:gd name="connsiteY0" fmla="*/ 279115 h 1242012"/>
              <a:gd name="connsiteX1" fmla="*/ 2655619 w 4594566"/>
              <a:gd name="connsiteY1" fmla="*/ 342760 h 1242012"/>
              <a:gd name="connsiteX2" fmla="*/ 4448393 w 4594566"/>
              <a:gd name="connsiteY2" fmla="*/ 0 h 1242012"/>
              <a:gd name="connsiteX3" fmla="*/ 4594566 w 4594566"/>
              <a:gd name="connsiteY3" fmla="*/ 169859 h 1242012"/>
              <a:gd name="connsiteX4" fmla="*/ 0 w 4594566"/>
              <a:gd name="connsiteY4" fmla="*/ 1242012 h 1242012"/>
              <a:gd name="connsiteX5" fmla="*/ 1141420 w 4594566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8005 h 1240902"/>
              <a:gd name="connsiteX1" fmla="*/ 2655619 w 4576094"/>
              <a:gd name="connsiteY1" fmla="*/ 341650 h 1240902"/>
              <a:gd name="connsiteX2" fmla="*/ 4461818 w 4576094"/>
              <a:gd name="connsiteY2" fmla="*/ 0 h 1240902"/>
              <a:gd name="connsiteX3" fmla="*/ 4576094 w 4576094"/>
              <a:gd name="connsiteY3" fmla="*/ 146947 h 1240902"/>
              <a:gd name="connsiteX4" fmla="*/ 0 w 4576094"/>
              <a:gd name="connsiteY4" fmla="*/ 1240902 h 1240902"/>
              <a:gd name="connsiteX5" fmla="*/ 1141420 w 4576094"/>
              <a:gd name="connsiteY5" fmla="*/ 278005 h 1240902"/>
              <a:gd name="connsiteX0" fmla="*/ 1141420 w 4576094"/>
              <a:gd name="connsiteY0" fmla="*/ 278005 h 1240902"/>
              <a:gd name="connsiteX1" fmla="*/ 2655619 w 4576094"/>
              <a:gd name="connsiteY1" fmla="*/ 341650 h 1240902"/>
              <a:gd name="connsiteX2" fmla="*/ 4461818 w 4576094"/>
              <a:gd name="connsiteY2" fmla="*/ 0 h 1240902"/>
              <a:gd name="connsiteX3" fmla="*/ 4576094 w 4576094"/>
              <a:gd name="connsiteY3" fmla="*/ 146947 h 1240902"/>
              <a:gd name="connsiteX4" fmla="*/ 0 w 4576094"/>
              <a:gd name="connsiteY4" fmla="*/ 1240902 h 1240902"/>
              <a:gd name="connsiteX5" fmla="*/ 1141420 w 4576094"/>
              <a:gd name="connsiteY5" fmla="*/ 278005 h 1240902"/>
              <a:gd name="connsiteX0" fmla="*/ 1141420 w 4576094"/>
              <a:gd name="connsiteY0" fmla="*/ 244108 h 1207005"/>
              <a:gd name="connsiteX1" fmla="*/ 2655619 w 4576094"/>
              <a:gd name="connsiteY1" fmla="*/ 307753 h 1207005"/>
              <a:gd name="connsiteX2" fmla="*/ 4454081 w 4576094"/>
              <a:gd name="connsiteY2" fmla="*/ 0 h 1207005"/>
              <a:gd name="connsiteX3" fmla="*/ 4576094 w 4576094"/>
              <a:gd name="connsiteY3" fmla="*/ 113050 h 1207005"/>
              <a:gd name="connsiteX4" fmla="*/ 0 w 4576094"/>
              <a:gd name="connsiteY4" fmla="*/ 1207005 h 1207005"/>
              <a:gd name="connsiteX5" fmla="*/ 1141420 w 4576094"/>
              <a:gd name="connsiteY5" fmla="*/ 244108 h 1207005"/>
              <a:gd name="connsiteX0" fmla="*/ 1141420 w 4570789"/>
              <a:gd name="connsiteY0" fmla="*/ 244108 h 1207005"/>
              <a:gd name="connsiteX1" fmla="*/ 2655619 w 4570789"/>
              <a:gd name="connsiteY1" fmla="*/ 307753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55619 w 4570789"/>
              <a:gd name="connsiteY1" fmla="*/ 307753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099161 w 4570789"/>
              <a:gd name="connsiteY0" fmla="*/ 248016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099161 w 4570789"/>
              <a:gd name="connsiteY5" fmla="*/ 248016 h 1207005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0232"/>
              <a:gd name="connsiteY0" fmla="*/ 248016 h 1204980"/>
              <a:gd name="connsiteX1" fmla="*/ 4478582 w 4590232"/>
              <a:gd name="connsiteY1" fmla="*/ 0 h 1204980"/>
              <a:gd name="connsiteX2" fmla="*/ 4590232 w 4590232"/>
              <a:gd name="connsiteY2" fmla="*/ 125864 h 1204980"/>
              <a:gd name="connsiteX3" fmla="*/ 0 w 4590232"/>
              <a:gd name="connsiteY3" fmla="*/ 1204980 h 1204980"/>
              <a:gd name="connsiteX4" fmla="*/ 1123662 w 4590232"/>
              <a:gd name="connsiteY4" fmla="*/ 248016 h 120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0232" h="1204980">
                <a:moveTo>
                  <a:pt x="1123662" y="248016"/>
                </a:moveTo>
                <a:cubicBezTo>
                  <a:pt x="2358656" y="213148"/>
                  <a:pt x="3754023" y="647999"/>
                  <a:pt x="4478582" y="0"/>
                </a:cubicBezTo>
                <a:cubicBezTo>
                  <a:pt x="4728122" y="281494"/>
                  <a:pt x="4384810" y="-99670"/>
                  <a:pt x="4590232" y="125864"/>
                </a:cubicBezTo>
                <a:cubicBezTo>
                  <a:pt x="3768549" y="1796416"/>
                  <a:pt x="1303206" y="432259"/>
                  <a:pt x="0" y="1204980"/>
                </a:cubicBezTo>
                <a:lnTo>
                  <a:pt x="1123662" y="24801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F3700E3B-6BFE-4CC8-BBDB-98E220CDB8A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9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5" r:id="rId3"/>
    <p:sldLayoutId id="2147483670" r:id="rId4"/>
    <p:sldLayoutId id="2147483650" r:id="rId5"/>
    <p:sldLayoutId id="2147483666" r:id="rId6"/>
    <p:sldLayoutId id="2147483671" r:id="rId7"/>
    <p:sldLayoutId id="2147483661" r:id="rId8"/>
    <p:sldLayoutId id="2147483667" r:id="rId9"/>
    <p:sldLayoutId id="2147483672" r:id="rId10"/>
    <p:sldLayoutId id="2147483652" r:id="rId11"/>
    <p:sldLayoutId id="2147483668" r:id="rId12"/>
    <p:sldLayoutId id="2147483662" r:id="rId13"/>
    <p:sldLayoutId id="2147483669" r:id="rId14"/>
    <p:sldLayoutId id="2147483654" r:id="rId15"/>
    <p:sldLayoutId id="2147483655" r:id="rId16"/>
    <p:sldLayoutId id="214748366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541338" indent="-2841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808038" indent="-2492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074738" indent="-2492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339850" indent="-2476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nionregistry.ec.europa.eu/euregistry/SE/index.xhtml" TargetMode="External"/><Relationship Id="rId7" Type="http://schemas.openxmlformats.org/officeDocument/2006/relationships/hyperlink" Target="https://ec.europa.eu/clima/sites/registry/index_en.htm" TargetMode="External"/><Relationship Id="rId2" Type="http://schemas.openxmlformats.org/officeDocument/2006/relationships/hyperlink" Target="https://www.energimyndigheten.se/klimat/handel-med-utslappsratter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nergimyndigheten.se/klimat--miljo/handel-med-utslappsratter/for-dig-som-vill-handla-eller-ar-verksamhetsutovare/sa-fungerar-unionsregistret/manualer-och-lathundar/" TargetMode="External"/><Relationship Id="rId5" Type="http://schemas.openxmlformats.org/officeDocument/2006/relationships/hyperlink" Target="https://www.energimyndigheten.se/klimat/handel-med-utslappsratter/for-dig-som-vill-handla-eller-ar-verksamhetsutovare/sa-fungerar-unionsregistret/manualer-och-lathundar/" TargetMode="External"/><Relationship Id="rId4" Type="http://schemas.openxmlformats.org/officeDocument/2006/relationships/hyperlink" Target="https://www.utslappshandel.s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imyndigheten.se/om-oss/press-och-kanaler/prenumerera/nyhet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energimyndigheten" TargetMode="External"/><Relationship Id="rId3" Type="http://schemas.openxmlformats.org/officeDocument/2006/relationships/hyperlink" Target="http://www.energimyndigheten.se/utslappshandel" TargetMode="External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twitter.com/Energi_mynd" TargetMode="External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hyperlink" Target="https://www.youtube.com/user/Energimyndighet" TargetMode="External"/><Relationship Id="rId4" Type="http://schemas.openxmlformats.org/officeDocument/2006/relationships/hyperlink" Target="https://www.linkedin.com/company/energimyndigheten/" TargetMode="External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nergimyndigheten.se/klimat--miljo/handel-med-utslappsratter/for-dig-som-vill-handla-eller-ar-verksamhetsutovare/sa-fungerar-unionsregistret/personuppgifter/granskning-av-dokumentation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hyperlink" Target="https://www.energimyndigheten.se/klimat/handel-med-utslappsratter/for-dig-som-vill-handla-eller-ar-verksamhetsutovare/ansokan/verksamhetsutovare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7EB817-8FD9-4AB7-8E80-1EE24F374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374" y="1543149"/>
            <a:ext cx="11332688" cy="1596561"/>
          </a:xfrm>
        </p:spPr>
        <p:txBody>
          <a:bodyPr/>
          <a:lstStyle/>
          <a:p>
            <a:r>
              <a:rPr lang="sv-SE"/>
              <a:t>Unionsregistret</a:t>
            </a:r>
            <a:endParaRPr lang="en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C872970-7D2E-4CDC-A95C-1E6136B3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1373" y="3219450"/>
            <a:ext cx="9720341" cy="1371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4000"/>
              <a:t>Informationsdag för verksamhetsutövare</a:t>
            </a:r>
          </a:p>
          <a:p>
            <a:r>
              <a:rPr lang="sv-SE" sz="2000"/>
              <a:t>2024-11-07</a:t>
            </a:r>
            <a:endParaRPr lang="en-SE" sz="2000"/>
          </a:p>
        </p:txBody>
      </p:sp>
    </p:spTree>
    <p:extLst>
      <p:ext uri="{BB962C8B-B14F-4D97-AF65-F5344CB8AC3E}">
        <p14:creationId xmlns:p14="http://schemas.microsoft.com/office/powerpoint/2010/main" val="370750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C3C39A-2FBF-E6AC-D74F-BA7ED9EE6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71"/>
            <a:ext cx="10377255" cy="1296139"/>
          </a:xfrm>
        </p:spPr>
        <p:txBody>
          <a:bodyPr anchor="t">
            <a:normAutofit/>
          </a:bodyPr>
          <a:lstStyle/>
          <a:p>
            <a:r>
              <a:rPr lang="sv-SE"/>
              <a:t>Nytt gränssnitt för unionsregistret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940A9B-489D-C8E9-C264-6894A6BE4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7"/>
            <a:ext cx="5181600" cy="3957545"/>
          </a:xfrm>
        </p:spPr>
        <p:txBody>
          <a:bodyPr>
            <a:normAutofit/>
          </a:bodyPr>
          <a:lstStyle/>
          <a:p>
            <a:r>
              <a:rPr lang="sv-SE"/>
              <a:t>Sjöfarten enbart inne i nya</a:t>
            </a:r>
          </a:p>
          <a:p>
            <a:r>
              <a:rPr lang="sv-SE"/>
              <a:t>Förväntas helt ta över under 2025</a:t>
            </a:r>
          </a:p>
          <a:p>
            <a:r>
              <a:rPr lang="sv-SE"/>
              <a:t>Moderniserat och enklare</a:t>
            </a:r>
          </a:p>
        </p:txBody>
      </p:sp>
      <p:pic>
        <p:nvPicPr>
          <p:cNvPr id="6" name="Bildobjekt 5" descr="En bild som visar text, skärmbild, diagram, programvara&#10;&#10;Automatiskt genererad beskrivning">
            <a:extLst>
              <a:ext uri="{FF2B5EF4-FFF2-40B4-BE49-F238E27FC236}">
                <a16:creationId xmlns:a16="http://schemas.microsoft.com/office/drawing/2014/main" id="{B2B930EB-B8E1-FACB-8EFB-D465581B4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2219417"/>
            <a:ext cx="5267514" cy="290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7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BE85B-EE11-CF5F-533F-080A6511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EU ETS2 - kontoöppning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70480B-E83C-66E1-594A-47134EB51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Senarelagt till 2026, istället för från den 1 januari 2025.</a:t>
            </a:r>
          </a:p>
          <a:p>
            <a:r>
              <a:rPr lang="sv-SE"/>
              <a:t>Första rapporteringen i unionsregistret våren 2027, senast den 30 april.</a:t>
            </a:r>
            <a:endParaRPr lang="sv-SE">
              <a:cs typeface="Arial"/>
            </a:endParaRPr>
          </a:p>
          <a:p>
            <a:r>
              <a:rPr lang="sv-SE">
                <a:cs typeface="Arial"/>
              </a:rPr>
              <a:t>Det är även 2027 som ETS2-enheterna kommer på marknaden.</a:t>
            </a:r>
          </a:p>
        </p:txBody>
      </p:sp>
    </p:spTree>
    <p:extLst>
      <p:ext uri="{BB962C8B-B14F-4D97-AF65-F5344CB8AC3E}">
        <p14:creationId xmlns:p14="http://schemas.microsoft.com/office/powerpoint/2010/main" val="2828672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5ECC9E-B9D6-EB5C-A122-DCC03692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95%-regeln och </a:t>
            </a:r>
            <a:r>
              <a:rPr lang="sv-SE" err="1"/>
              <a:t>opt</a:t>
            </a:r>
            <a:r>
              <a:rPr lang="sv-SE"/>
              <a:t>-in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6FCC6E-FD3F-E782-48C2-AC8B501AC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Konton/installationer som fått beslut från Naturvårdsverket att de exkluderas</a:t>
            </a:r>
          </a:p>
          <a:p>
            <a:r>
              <a:rPr lang="sv-SE"/>
              <a:t>Sista året för rapportering och överlämning är 2026</a:t>
            </a:r>
          </a:p>
          <a:p>
            <a:r>
              <a:rPr lang="sv-SE"/>
              <a:t>Efter det ska kontona avslutas helt</a:t>
            </a:r>
          </a:p>
        </p:txBody>
      </p:sp>
    </p:spTree>
    <p:extLst>
      <p:ext uri="{BB962C8B-B14F-4D97-AF65-F5344CB8AC3E}">
        <p14:creationId xmlns:p14="http://schemas.microsoft.com/office/powerpoint/2010/main" val="47226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B86464-0B95-0877-4205-A80802E4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B55F33-3A03-EB93-C599-7675B1B9A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>
                <a:hlinkClick r:id="rId2"/>
              </a:rPr>
              <a:t>Mer info om utsläppshandel finns på Energimyndighetens webbplats</a:t>
            </a:r>
            <a:endParaRPr lang="sv-SE">
              <a:hlinkClick r:id="rId3"/>
            </a:endParaRPr>
          </a:p>
          <a:p>
            <a:r>
              <a:rPr lang="sv-SE">
                <a:hlinkClick r:id="rId4"/>
              </a:rPr>
              <a:t>Mer info om utsläppshandel på Naturvårdsverkets/ Energimyndighetens gemensamma webbplats</a:t>
            </a:r>
            <a:endParaRPr lang="sv-SE"/>
          </a:p>
          <a:p>
            <a:r>
              <a:rPr lang="sv-SE">
                <a:hlinkClick r:id="rId3"/>
              </a:rPr>
              <a:t>Besök unionsregistrets webbplats</a:t>
            </a:r>
          </a:p>
          <a:p>
            <a:endParaRPr lang="sv-SE"/>
          </a:p>
          <a:p>
            <a:r>
              <a:rPr lang="sv-SE">
                <a:hlinkClick r:id="rId5"/>
              </a:rPr>
              <a:t>Användarmanualer och guider finns på Energimyndighetens webbplats</a:t>
            </a:r>
            <a:endParaRPr lang="sv-SE">
              <a:hlinkClick r:id="rId6"/>
            </a:endParaRPr>
          </a:p>
          <a:p>
            <a:r>
              <a:rPr lang="sv-SE">
                <a:hlinkClick r:id="rId7"/>
              </a:rPr>
              <a:t>Användarmanual för unionsregistret finns på europeiska kommissionens webbplats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737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4D2192-6DDD-4E86-BD0D-C8BB97DF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Orolig för att missa något?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4F5EA64-CA75-237F-E533-384983417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8"/>
            <a:ext cx="6136723" cy="3957544"/>
          </a:xfrm>
        </p:spPr>
        <p:txBody>
          <a:bodyPr/>
          <a:lstStyle/>
          <a:p>
            <a:pPr marL="0" indent="0">
              <a:buNone/>
            </a:pPr>
            <a:r>
              <a:rPr lang="sv-SE" b="1"/>
              <a:t>Prenumerera på våra nyheter!</a:t>
            </a:r>
            <a:endParaRPr lang="sv-SE"/>
          </a:p>
          <a:p>
            <a:pPr marL="0" indent="0">
              <a:buNone/>
            </a:pPr>
            <a:r>
              <a:rPr lang="sv-SE"/>
              <a:t>På vår webbplats kan du välja vilka ämnen du vill få uppdateringar om. På så sätt får du all ny info om utsläppshandel direkt till din e-post.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>
                <a:hlinkClick r:id="rId3"/>
              </a:rPr>
              <a:t>Prenumerera på nyheter om utsläppshandel</a:t>
            </a:r>
            <a:endParaRPr lang="sv-SE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4476A146-A401-AB4D-6375-F26AF9F07946}"/>
              </a:ext>
            </a:extLst>
          </p:cNvPr>
          <p:cNvGrpSpPr/>
          <p:nvPr/>
        </p:nvGrpSpPr>
        <p:grpSpPr>
          <a:xfrm>
            <a:off x="7386221" y="1253905"/>
            <a:ext cx="4472108" cy="5072883"/>
            <a:chOff x="7386221" y="1330745"/>
            <a:chExt cx="4472108" cy="5072883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0021DE74-D467-9DC5-F949-07A1D978A9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235" t="-2878" r="8121" b="2878"/>
            <a:stretch/>
          </p:blipFill>
          <p:spPr>
            <a:xfrm>
              <a:off x="7386221" y="1330745"/>
              <a:ext cx="4472108" cy="5072883"/>
            </a:xfrm>
            <a:prstGeom prst="rect">
              <a:avLst/>
            </a:prstGeom>
            <a:ln w="19050">
              <a:solidFill>
                <a:srgbClr val="006875"/>
              </a:solidFill>
            </a:ln>
          </p:spPr>
        </p:pic>
        <p:sp>
          <p:nvSpPr>
            <p:cNvPr id="6" name="Ellips 5">
              <a:extLst>
                <a:ext uri="{FF2B5EF4-FFF2-40B4-BE49-F238E27FC236}">
                  <a16:creationId xmlns:a16="http://schemas.microsoft.com/office/drawing/2014/main" id="{5660BF0F-A176-E485-7A2C-248E590ED382}"/>
                </a:ext>
              </a:extLst>
            </p:cNvPr>
            <p:cNvSpPr/>
            <p:nvPr/>
          </p:nvSpPr>
          <p:spPr>
            <a:xfrm>
              <a:off x="9151684" y="5734830"/>
              <a:ext cx="1290918" cy="2433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42208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B10450-5264-4B76-9C87-4356BCFC6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Frågor eller funderingar?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AB786A-202C-1157-B2E9-C3641C1E8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b="1"/>
              <a:t>Kontakt: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        </a:t>
            </a:r>
            <a:r>
              <a:rPr lang="sv-SE" sz="2400"/>
              <a:t> </a:t>
            </a:r>
            <a:r>
              <a:rPr lang="sv-SE"/>
              <a:t>euets</a:t>
            </a:r>
            <a:r>
              <a:rPr lang="sv-SE" sz="2400"/>
              <a:t>@energimyndigheten.se</a:t>
            </a:r>
            <a:r>
              <a:rPr lang="sv-SE"/>
              <a:t> </a:t>
            </a:r>
            <a:endParaRPr lang="sv-SE">
              <a:cs typeface="Arial"/>
            </a:endParaRPr>
          </a:p>
          <a:p>
            <a:pPr marL="0" indent="0">
              <a:buNone/>
            </a:pPr>
            <a:r>
              <a:rPr lang="sv-SE"/>
              <a:t>         </a:t>
            </a:r>
            <a:endParaRPr lang="sv-SE">
              <a:cs typeface="Arial"/>
            </a:endParaRPr>
          </a:p>
          <a:p>
            <a:pPr marL="0" indent="0">
              <a:buNone/>
            </a:pPr>
            <a:r>
              <a:rPr lang="sv-SE"/>
              <a:t>        </a:t>
            </a:r>
            <a:r>
              <a:rPr lang="sv-SE" sz="2400"/>
              <a:t> 016-544 23 00</a:t>
            </a:r>
            <a:endParaRPr lang="sv-SE" sz="2400">
              <a:cs typeface="Arial"/>
            </a:endParaRPr>
          </a:p>
          <a:p>
            <a:endParaRPr lang="sv-SE"/>
          </a:p>
        </p:txBody>
      </p:sp>
      <p:pic>
        <p:nvPicPr>
          <p:cNvPr id="7" name="Bild 6" descr="E-post med hel fyllning">
            <a:extLst>
              <a:ext uri="{FF2B5EF4-FFF2-40B4-BE49-F238E27FC236}">
                <a16:creationId xmlns:a16="http://schemas.microsoft.com/office/drawing/2014/main" id="{2C5E0AA0-EAE5-3EF6-55DF-7F4891D99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544" y="2884714"/>
            <a:ext cx="653143" cy="653143"/>
          </a:xfrm>
          <a:prstGeom prst="rect">
            <a:avLst/>
          </a:prstGeom>
        </p:spPr>
      </p:pic>
      <p:pic>
        <p:nvPicPr>
          <p:cNvPr id="8" name="Platshållare för innehåll 4" descr="Telefon med hel fyllning">
            <a:extLst>
              <a:ext uri="{FF2B5EF4-FFF2-40B4-BE49-F238E27FC236}">
                <a16:creationId xmlns:a16="http://schemas.microsoft.com/office/drawing/2014/main" id="{2A6B317F-D78B-08FF-7796-A62126045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6858" y="3815554"/>
            <a:ext cx="732514" cy="73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31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D76E642-6AC2-454F-AD94-CE7DFC2DC5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/>
              <a:t>Handel med utsläppsrätter</a:t>
            </a:r>
            <a:endParaRPr lang="en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ACB39046-995B-45C4-8E16-FE6C464592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29701" y="4810234"/>
            <a:ext cx="2813050" cy="169274"/>
          </a:xfrm>
        </p:spPr>
        <p:txBody>
          <a:bodyPr/>
          <a:lstStyle/>
          <a:p>
            <a:r>
              <a:rPr lang="sv-SE"/>
              <a:t>Unionsregistret </a:t>
            </a:r>
            <a:endParaRPr lang="en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6D82F2E-A8F0-4E18-8072-0EF6A7FB88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88880" y="5007024"/>
            <a:ext cx="2855348" cy="169274"/>
          </a:xfrm>
        </p:spPr>
        <p:txBody>
          <a:bodyPr/>
          <a:lstStyle/>
          <a:p>
            <a:r>
              <a:rPr lang="sv-SE"/>
              <a:t>016-5442300</a:t>
            </a:r>
            <a:endParaRPr lang="en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4D319E37-28C0-4E8F-9104-D0DC921DA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37839" y="5203814"/>
            <a:ext cx="3007863" cy="169274"/>
          </a:xfrm>
        </p:spPr>
        <p:txBody>
          <a:bodyPr vert="horz" lIns="91440" tIns="0" rIns="91440" bIns="0" rtlCol="0" anchor="t">
            <a:noAutofit/>
          </a:bodyPr>
          <a:lstStyle/>
          <a:p>
            <a:r>
              <a:rPr lang="sv-SE"/>
              <a:t>euets@energimyndigheten.se</a:t>
            </a:r>
            <a:endParaRPr lang="en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93D1013-E9A4-40F0-9403-948E5DD889C6}"/>
              </a:ext>
            </a:extLst>
          </p:cNvPr>
          <p:cNvSpPr txBox="1"/>
          <p:nvPr/>
        </p:nvSpPr>
        <p:spPr>
          <a:xfrm>
            <a:off x="8650061" y="5803769"/>
            <a:ext cx="3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>
                <a:solidFill>
                  <a:schemeClr val="bg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www.energimyndigheten.se/utslappshandel</a:t>
            </a:r>
            <a:endParaRPr lang="sv-SE" sz="1200">
              <a:solidFill>
                <a:schemeClr val="bg1"/>
              </a:solidFill>
              <a:latin typeface="+mj-lt"/>
            </a:endParaRPr>
          </a:p>
          <a:p>
            <a:pPr algn="r"/>
            <a:endParaRPr lang="en-SE" sz="12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Bildobjekt 10" descr="En bild som visar ritning&#10;&#10;Automatiskt genererad beskrivning">
            <a:hlinkClick r:id="rId4"/>
            <a:extLst>
              <a:ext uri="{FF2B5EF4-FFF2-40B4-BE49-F238E27FC236}">
                <a16:creationId xmlns:a16="http://schemas.microsoft.com/office/drawing/2014/main" id="{88BB1255-1ADA-4807-A79D-B236287138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073" y="6276349"/>
            <a:ext cx="357253" cy="303806"/>
          </a:xfrm>
          <a:prstGeom prst="rect">
            <a:avLst/>
          </a:prstGeom>
        </p:spPr>
      </p:pic>
      <p:pic>
        <p:nvPicPr>
          <p:cNvPr id="12" name="Bildobjekt 11" descr="Twitter ikon.">
            <a:hlinkClick r:id="rId6"/>
            <a:extLst>
              <a:ext uri="{FF2B5EF4-FFF2-40B4-BE49-F238E27FC236}">
                <a16:creationId xmlns:a16="http://schemas.microsoft.com/office/drawing/2014/main" id="{5480057F-C149-4B91-A0A0-AB1EEFC513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593" y="6275418"/>
            <a:ext cx="305669" cy="305669"/>
          </a:xfrm>
          <a:prstGeom prst="rect">
            <a:avLst/>
          </a:prstGeom>
        </p:spPr>
      </p:pic>
      <p:pic>
        <p:nvPicPr>
          <p:cNvPr id="13" name="Bildobjekt 12" descr="En bild som visar ritning&#10;&#10;Automatiskt genererad beskrivning">
            <a:hlinkClick r:id="rId8"/>
            <a:extLst>
              <a:ext uri="{FF2B5EF4-FFF2-40B4-BE49-F238E27FC236}">
                <a16:creationId xmlns:a16="http://schemas.microsoft.com/office/drawing/2014/main" id="{505EFC74-C47A-41EE-86C1-BE003065440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529" y="6276350"/>
            <a:ext cx="305668" cy="303805"/>
          </a:xfrm>
          <a:prstGeom prst="rect">
            <a:avLst/>
          </a:prstGeom>
        </p:spPr>
      </p:pic>
      <p:pic>
        <p:nvPicPr>
          <p:cNvPr id="14" name="Bildobjekt 13" descr="En bild som visar skjorta, ritning, bord&#10;&#10;Automatiskt genererad beskrivning">
            <a:hlinkClick r:id="rId10"/>
            <a:extLst>
              <a:ext uri="{FF2B5EF4-FFF2-40B4-BE49-F238E27FC236}">
                <a16:creationId xmlns:a16="http://schemas.microsoft.com/office/drawing/2014/main" id="{D2C18A04-94DD-41D1-BF90-5E3AC0F2FD6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465" y="6306311"/>
            <a:ext cx="345578" cy="24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7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853AA-1B08-4708-92AA-D18A472F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8B1D34-D06A-4C50-B2BD-00D6F36B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Viktiga datum</a:t>
            </a:r>
          </a:p>
          <a:p>
            <a:r>
              <a:rPr lang="sv-SE"/>
              <a:t>Avgifter för konton i unionsregistret</a:t>
            </a:r>
          </a:p>
          <a:p>
            <a:r>
              <a:rPr lang="sv-SE"/>
              <a:t>Granskning av dokumentation</a:t>
            </a:r>
          </a:p>
          <a:p>
            <a:r>
              <a:rPr lang="sv-SE"/>
              <a:t>Nytt inom kontoföringen</a:t>
            </a:r>
          </a:p>
          <a:p>
            <a:r>
              <a:rPr lang="sv-SE"/>
              <a:t>Övrig information </a:t>
            </a:r>
          </a:p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5714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9A3F4-BBFC-F5F8-B5F5-A6E6B640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Viktiga datum inom EU ETS 2025</a:t>
            </a:r>
          </a:p>
        </p:txBody>
      </p:sp>
      <p:sp>
        <p:nvSpPr>
          <p:cNvPr id="4" name="Pil: femhörning 3">
            <a:extLst>
              <a:ext uri="{FF2B5EF4-FFF2-40B4-BE49-F238E27FC236}">
                <a16:creationId xmlns:a16="http://schemas.microsoft.com/office/drawing/2014/main" id="{600CA3E8-45F4-8ED0-F887-BA9BEC9304A3}"/>
              </a:ext>
            </a:extLst>
          </p:cNvPr>
          <p:cNvSpPr/>
          <p:nvPr/>
        </p:nvSpPr>
        <p:spPr>
          <a:xfrm>
            <a:off x="280697" y="3664100"/>
            <a:ext cx="11112429" cy="484632"/>
          </a:xfrm>
          <a:prstGeom prst="homePlate">
            <a:avLst/>
          </a:prstGeom>
          <a:solidFill>
            <a:srgbClr val="50B26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2A80B99-18AD-F1D0-A9B6-5D09DB2575FA}"/>
              </a:ext>
            </a:extLst>
          </p:cNvPr>
          <p:cNvSpPr txBox="1"/>
          <p:nvPr/>
        </p:nvSpPr>
        <p:spPr>
          <a:xfrm>
            <a:off x="1290235" y="373182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feb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9D872CC-A320-0FCA-D3B5-EBDD42D113A3}"/>
              </a:ext>
            </a:extLst>
          </p:cNvPr>
          <p:cNvSpPr txBox="1"/>
          <p:nvPr/>
        </p:nvSpPr>
        <p:spPr>
          <a:xfrm>
            <a:off x="2186658" y="3732971"/>
            <a:ext cx="56477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mar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F302CFD-E9F8-1DB4-5185-EB2C5CAD35CB}"/>
              </a:ext>
            </a:extLst>
          </p:cNvPr>
          <p:cNvSpPr txBox="1"/>
          <p:nvPr/>
        </p:nvSpPr>
        <p:spPr>
          <a:xfrm>
            <a:off x="3047800" y="3732971"/>
            <a:ext cx="554067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apr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885FA6C-EA06-8A3B-6A46-4759EA0C6FAD}"/>
              </a:ext>
            </a:extLst>
          </p:cNvPr>
          <p:cNvSpPr txBox="1"/>
          <p:nvPr/>
        </p:nvSpPr>
        <p:spPr>
          <a:xfrm>
            <a:off x="3900449" y="3732316"/>
            <a:ext cx="540790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maj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ECBB66-03B4-7BC7-2B5E-93C5BE3FC779}"/>
              </a:ext>
            </a:extLst>
          </p:cNvPr>
          <p:cNvSpPr txBox="1"/>
          <p:nvPr/>
        </p:nvSpPr>
        <p:spPr>
          <a:xfrm>
            <a:off x="4651933" y="2003102"/>
            <a:ext cx="185651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30 juni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Sista dag för Energimyndigheten att tilldela årets utsläppsrätter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9373265-A017-4EC2-769D-9432C56AE937}"/>
              </a:ext>
            </a:extLst>
          </p:cNvPr>
          <p:cNvSpPr txBox="1"/>
          <p:nvPr/>
        </p:nvSpPr>
        <p:spPr>
          <a:xfrm>
            <a:off x="2075728" y="1499228"/>
            <a:ext cx="1856510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31 mars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Sista dag för företag att lämna verifierad utsläppsrapport till Naturvårdsverket och notera utsläpp i unionsregistret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D3B7DFE-6C78-902B-0CFE-9B1BE33CDF48}"/>
              </a:ext>
            </a:extLst>
          </p:cNvPr>
          <p:cNvSpPr txBox="1"/>
          <p:nvPr/>
        </p:nvSpPr>
        <p:spPr>
          <a:xfrm>
            <a:off x="1960463" y="4595595"/>
            <a:ext cx="2304473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1 april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Konton spärras för utgående transaktioner för företag som inte 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har ett noterat och 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godkänt årsutsläpp i unionsregistret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F75AAE8-64CB-24F7-2CCB-6BC855050880}"/>
              </a:ext>
            </a:extLst>
          </p:cNvPr>
          <p:cNvSpPr txBox="1"/>
          <p:nvPr/>
        </p:nvSpPr>
        <p:spPr>
          <a:xfrm>
            <a:off x="7311831" y="4604217"/>
            <a:ext cx="196082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30 september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Sista dag för företag att överlämna utsläppsrätter i unionsregistret</a:t>
            </a:r>
          </a:p>
        </p:txBody>
      </p:sp>
      <p:sp>
        <p:nvSpPr>
          <p:cNvPr id="13" name="Blockbåge 12">
            <a:extLst>
              <a:ext uri="{FF2B5EF4-FFF2-40B4-BE49-F238E27FC236}">
                <a16:creationId xmlns:a16="http://schemas.microsoft.com/office/drawing/2014/main" id="{1B830580-49BE-9E63-60BF-476DF0CA9EDD}"/>
              </a:ext>
            </a:extLst>
          </p:cNvPr>
          <p:cNvSpPr/>
          <p:nvPr/>
        </p:nvSpPr>
        <p:spPr>
          <a:xfrm rot="10800000">
            <a:off x="2099088" y="2311522"/>
            <a:ext cx="1801092" cy="928539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4" name="Blockbåge 13">
            <a:extLst>
              <a:ext uri="{FF2B5EF4-FFF2-40B4-BE49-F238E27FC236}">
                <a16:creationId xmlns:a16="http://schemas.microsoft.com/office/drawing/2014/main" id="{DE685688-4BF9-B27B-D339-D7FD07B9D003}"/>
              </a:ext>
            </a:extLst>
          </p:cNvPr>
          <p:cNvSpPr/>
          <p:nvPr/>
        </p:nvSpPr>
        <p:spPr>
          <a:xfrm rot="10800000">
            <a:off x="4679642" y="2345197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9AB624FC-651A-8E27-2646-4D98C39A0F1F}"/>
              </a:ext>
            </a:extLst>
          </p:cNvPr>
          <p:cNvCxnSpPr/>
          <p:nvPr/>
        </p:nvCxnSpPr>
        <p:spPr>
          <a:xfrm>
            <a:off x="3112701" y="4086428"/>
            <a:ext cx="0" cy="441759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409FC1AD-3C36-A159-8953-4FB359D54730}"/>
              </a:ext>
            </a:extLst>
          </p:cNvPr>
          <p:cNvSpPr txBox="1"/>
          <p:nvPr/>
        </p:nvSpPr>
        <p:spPr>
          <a:xfrm>
            <a:off x="501988" y="373182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jan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8AA01C2-D58C-71CE-B9B0-9CD436A0C0DC}"/>
              </a:ext>
            </a:extLst>
          </p:cNvPr>
          <p:cNvSpPr txBox="1"/>
          <p:nvPr/>
        </p:nvSpPr>
        <p:spPr>
          <a:xfrm>
            <a:off x="4750155" y="373150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jun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A9CF91BF-BB1D-11C5-76BC-8406C3C68FC8}"/>
              </a:ext>
            </a:extLst>
          </p:cNvPr>
          <p:cNvSpPr txBox="1"/>
          <p:nvPr/>
        </p:nvSpPr>
        <p:spPr>
          <a:xfrm>
            <a:off x="5623199" y="3729031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jul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06DD7D8-A228-157C-958E-581D33F04762}"/>
              </a:ext>
            </a:extLst>
          </p:cNvPr>
          <p:cNvSpPr txBox="1"/>
          <p:nvPr/>
        </p:nvSpPr>
        <p:spPr>
          <a:xfrm>
            <a:off x="6515321" y="3734614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aug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C35A41E7-5E4C-2D94-229F-AC43DFB005C1}"/>
              </a:ext>
            </a:extLst>
          </p:cNvPr>
          <p:cNvSpPr txBox="1"/>
          <p:nvPr/>
        </p:nvSpPr>
        <p:spPr>
          <a:xfrm>
            <a:off x="7404155" y="373150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sep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4516A47-DF08-82A9-C22E-4187B3C4F2C8}"/>
              </a:ext>
            </a:extLst>
          </p:cNvPr>
          <p:cNvSpPr txBox="1"/>
          <p:nvPr/>
        </p:nvSpPr>
        <p:spPr>
          <a:xfrm>
            <a:off x="8317742" y="3731985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okt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3DEC3A11-51C7-908D-AA6A-B2C22CE11432}"/>
              </a:ext>
            </a:extLst>
          </p:cNvPr>
          <p:cNvSpPr txBox="1"/>
          <p:nvPr/>
        </p:nvSpPr>
        <p:spPr>
          <a:xfrm>
            <a:off x="9189466" y="3717255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nov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EB29A89A-0DAF-DD50-40CB-54328E819CC8}"/>
              </a:ext>
            </a:extLst>
          </p:cNvPr>
          <p:cNvSpPr txBox="1"/>
          <p:nvPr/>
        </p:nvSpPr>
        <p:spPr>
          <a:xfrm>
            <a:off x="10061191" y="3715634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chemeClr val="bg1"/>
                </a:solidFill>
                <a:latin typeface="Arial"/>
                <a:cs typeface="Arial"/>
              </a:rPr>
              <a:t>dec</a:t>
            </a:r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7804462C-94FD-E235-D269-513325210EB7}"/>
              </a:ext>
            </a:extLst>
          </p:cNvPr>
          <p:cNvCxnSpPr>
            <a:cxnSpLocks/>
          </p:cNvCxnSpPr>
          <p:nvPr/>
        </p:nvCxnSpPr>
        <p:spPr>
          <a:xfrm flipH="1">
            <a:off x="5580017" y="3271373"/>
            <a:ext cx="975" cy="416986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Blockbåge 24">
            <a:extLst>
              <a:ext uri="{FF2B5EF4-FFF2-40B4-BE49-F238E27FC236}">
                <a16:creationId xmlns:a16="http://schemas.microsoft.com/office/drawing/2014/main" id="{FD8F5082-6107-74E3-5E8E-4869D60D92EC}"/>
              </a:ext>
            </a:extLst>
          </p:cNvPr>
          <p:cNvSpPr/>
          <p:nvPr/>
        </p:nvSpPr>
        <p:spPr>
          <a:xfrm rot="10800000" flipV="1">
            <a:off x="2212153" y="4491000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7BA4FEB1-1576-3D0D-C0E4-59C0EC23368C}"/>
              </a:ext>
            </a:extLst>
          </p:cNvPr>
          <p:cNvSpPr txBox="1"/>
          <p:nvPr/>
        </p:nvSpPr>
        <p:spPr>
          <a:xfrm>
            <a:off x="9565436" y="4866154"/>
            <a:ext cx="248827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31 december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Sista dag för intyg om att kontouppgifter i unionsregistret fortfarande 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är fullständiga, aktuella, tillförlitliga och sanningsenliga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D4FE293F-A957-8443-9F0D-1927F146BBBF}"/>
              </a:ext>
            </a:extLst>
          </p:cNvPr>
          <p:cNvSpPr txBox="1"/>
          <p:nvPr/>
        </p:nvSpPr>
        <p:spPr>
          <a:xfrm>
            <a:off x="9815616" y="1979168"/>
            <a:ext cx="183986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31 december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Sista dag för betalning av årsavgift för </a:t>
            </a:r>
            <a:r>
              <a:rPr lang="sv-SE" sz="1400" err="1">
                <a:latin typeface="Arial"/>
                <a:cs typeface="Arial"/>
              </a:rPr>
              <a:t>handelskonton</a:t>
            </a:r>
            <a:endParaRPr lang="sv-SE" sz="1400">
              <a:latin typeface="Arial"/>
              <a:cs typeface="Arial"/>
            </a:endParaRPr>
          </a:p>
        </p:txBody>
      </p:sp>
      <p:sp>
        <p:nvSpPr>
          <p:cNvPr id="28" name="Blockbåge 27">
            <a:extLst>
              <a:ext uri="{FF2B5EF4-FFF2-40B4-BE49-F238E27FC236}">
                <a16:creationId xmlns:a16="http://schemas.microsoft.com/office/drawing/2014/main" id="{84737002-0C76-F125-6142-E4CAD962A601}"/>
              </a:ext>
            </a:extLst>
          </p:cNvPr>
          <p:cNvSpPr/>
          <p:nvPr/>
        </p:nvSpPr>
        <p:spPr>
          <a:xfrm rot="10800000">
            <a:off x="9831491" y="2379830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5F6F08F6-F4BA-00D0-1983-090E3C1B93E0}"/>
              </a:ext>
            </a:extLst>
          </p:cNvPr>
          <p:cNvCxnSpPr>
            <a:cxnSpLocks/>
          </p:cNvCxnSpPr>
          <p:nvPr/>
        </p:nvCxnSpPr>
        <p:spPr>
          <a:xfrm>
            <a:off x="10734898" y="3300773"/>
            <a:ext cx="1" cy="420321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ckbåge 29">
            <a:extLst>
              <a:ext uri="{FF2B5EF4-FFF2-40B4-BE49-F238E27FC236}">
                <a16:creationId xmlns:a16="http://schemas.microsoft.com/office/drawing/2014/main" id="{58BAEB5F-FA37-F140-E505-70D4C298D565}"/>
              </a:ext>
            </a:extLst>
          </p:cNvPr>
          <p:cNvSpPr/>
          <p:nvPr/>
        </p:nvSpPr>
        <p:spPr>
          <a:xfrm rot="10800000" flipV="1">
            <a:off x="9845420" y="4594195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23BE3EC-6E3D-32EB-DF61-D75C5BD5BD49}"/>
              </a:ext>
            </a:extLst>
          </p:cNvPr>
          <p:cNvCxnSpPr>
            <a:cxnSpLocks/>
          </p:cNvCxnSpPr>
          <p:nvPr/>
        </p:nvCxnSpPr>
        <p:spPr>
          <a:xfrm>
            <a:off x="10730091" y="4092903"/>
            <a:ext cx="4807" cy="530796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6FD7C455-F7C1-B16E-D796-6060C05FD7FA}"/>
              </a:ext>
            </a:extLst>
          </p:cNvPr>
          <p:cNvCxnSpPr>
            <a:cxnSpLocks/>
          </p:cNvCxnSpPr>
          <p:nvPr/>
        </p:nvCxnSpPr>
        <p:spPr>
          <a:xfrm>
            <a:off x="2997020" y="3205747"/>
            <a:ext cx="4807" cy="491109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:a16="http://schemas.microsoft.com/office/drawing/2014/main" id="{B54012FA-5F82-E100-6D2B-0CAEF5D3DE58}"/>
              </a:ext>
            </a:extLst>
          </p:cNvPr>
          <p:cNvSpPr txBox="1"/>
          <p:nvPr/>
        </p:nvSpPr>
        <p:spPr>
          <a:xfrm>
            <a:off x="7234675" y="1437206"/>
            <a:ext cx="2304473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>
                <a:latin typeface="Arial"/>
                <a:cs typeface="Arial"/>
              </a:rPr>
              <a:t>30 november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Energimyndigheten skickar e-post till alla kontoombud och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kontoinnehavare som omfattas av årets granskning av </a:t>
            </a:r>
          </a:p>
          <a:p>
            <a:pPr algn="ctr"/>
            <a:r>
              <a:rPr lang="sv-SE" sz="1400">
                <a:latin typeface="Arial"/>
                <a:cs typeface="Arial"/>
              </a:rPr>
              <a:t>behörighet</a:t>
            </a:r>
          </a:p>
        </p:txBody>
      </p:sp>
      <p:sp>
        <p:nvSpPr>
          <p:cNvPr id="34" name="Blockbåge 33">
            <a:extLst>
              <a:ext uri="{FF2B5EF4-FFF2-40B4-BE49-F238E27FC236}">
                <a16:creationId xmlns:a16="http://schemas.microsoft.com/office/drawing/2014/main" id="{67BE06BD-1DE2-654C-9F54-304B81B059F3}"/>
              </a:ext>
            </a:extLst>
          </p:cNvPr>
          <p:cNvSpPr/>
          <p:nvPr/>
        </p:nvSpPr>
        <p:spPr>
          <a:xfrm rot="10800000" flipV="1">
            <a:off x="7391696" y="4410570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35" name="Blockbåge 34">
            <a:extLst>
              <a:ext uri="{FF2B5EF4-FFF2-40B4-BE49-F238E27FC236}">
                <a16:creationId xmlns:a16="http://schemas.microsoft.com/office/drawing/2014/main" id="{6ADFA3EB-CA07-93F6-596D-269D739E143C}"/>
              </a:ext>
            </a:extLst>
          </p:cNvPr>
          <p:cNvSpPr/>
          <p:nvPr/>
        </p:nvSpPr>
        <p:spPr>
          <a:xfrm rot="10800000">
            <a:off x="7486366" y="2428441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36" name="Rak koppling 35">
            <a:extLst>
              <a:ext uri="{FF2B5EF4-FFF2-40B4-BE49-F238E27FC236}">
                <a16:creationId xmlns:a16="http://schemas.microsoft.com/office/drawing/2014/main" id="{5C50109F-E6A9-E7AF-3D09-231EE78B65C3}"/>
              </a:ext>
            </a:extLst>
          </p:cNvPr>
          <p:cNvCxnSpPr>
            <a:cxnSpLocks/>
          </p:cNvCxnSpPr>
          <p:nvPr/>
        </p:nvCxnSpPr>
        <p:spPr>
          <a:xfrm>
            <a:off x="8270117" y="4015124"/>
            <a:ext cx="1" cy="420321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Koppling: vinklad 36">
            <a:extLst>
              <a:ext uri="{FF2B5EF4-FFF2-40B4-BE49-F238E27FC236}">
                <a16:creationId xmlns:a16="http://schemas.microsoft.com/office/drawing/2014/main" id="{A42016DD-68F1-753A-3ADC-DB1147D76B79}"/>
              </a:ext>
            </a:extLst>
          </p:cNvPr>
          <p:cNvCxnSpPr>
            <a:cxnSpLocks/>
          </p:cNvCxnSpPr>
          <p:nvPr/>
        </p:nvCxnSpPr>
        <p:spPr>
          <a:xfrm>
            <a:off x="8515719" y="3338464"/>
            <a:ext cx="1995262" cy="424795"/>
          </a:xfrm>
          <a:prstGeom prst="bentConnector3">
            <a:avLst>
              <a:gd name="adj1" fmla="val 74023"/>
            </a:avLst>
          </a:prstGeom>
          <a:ln w="38100">
            <a:solidFill>
              <a:srgbClr val="50B26C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E8B348-1E2F-2363-AE45-5B1FADDCC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Avgifter för konton i unionsregistret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E874FF-A2C8-101F-3565-2024328CA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4" y="1580884"/>
            <a:ext cx="10377256" cy="34990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Årsavgiften debiteras i förskott enligt förordning (2020:1180) om vissa utsläpp av växthusgaser.</a:t>
            </a:r>
          </a:p>
          <a:p>
            <a:pPr marL="541020" lvl="1" indent="-283845"/>
            <a:r>
              <a:rPr lang="sv-SE"/>
              <a:t>Fakturering för 2025 årsavgifter skickades ut i oktober. </a:t>
            </a:r>
            <a:endParaRPr lang="sv-SE">
              <a:cs typeface="Arial"/>
            </a:endParaRPr>
          </a:p>
          <a:p>
            <a:endParaRPr lang="sv-SE"/>
          </a:p>
          <a:p>
            <a:r>
              <a:rPr lang="sv-SE"/>
              <a:t>Handelskonton &amp; Persondepåkonton </a:t>
            </a:r>
            <a:endParaRPr lang="sv-SE">
              <a:cs typeface="Arial"/>
            </a:endParaRPr>
          </a:p>
          <a:p>
            <a:pPr marL="541020" lvl="1" indent="-283845"/>
            <a:r>
              <a:rPr lang="sv-SE"/>
              <a:t>Ansökningsavgift SEK 3 600 + Årsavgift SEK 2 000</a:t>
            </a:r>
            <a:endParaRPr lang="sv-SE">
              <a:cs typeface="Arial"/>
            </a:endParaRPr>
          </a:p>
          <a:p>
            <a:endParaRPr lang="sv-SE"/>
          </a:p>
          <a:p>
            <a:pPr marL="0" indent="0">
              <a:buNone/>
            </a:pPr>
            <a:endParaRPr lang="sv-SE">
              <a:cs typeface="Arial"/>
            </a:endParaRPr>
          </a:p>
          <a:p>
            <a:endParaRPr lang="sv-SE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38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CD498-9C9E-E5A9-1312-8023C18F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Granskning av dokumentation – för dig som kontoombud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B32083-2484-BA27-1A5B-7C860417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			</a:t>
            </a:r>
          </a:p>
          <a:p>
            <a:endParaRPr lang="sv-SE"/>
          </a:p>
          <a:p>
            <a:r>
              <a:rPr lang="sv-SE"/>
              <a:t>M</a:t>
            </a:r>
            <a:r>
              <a:rPr lang="sv-SE" sz="2400"/>
              <a:t>inst två aktiva kontoombud</a:t>
            </a:r>
          </a:p>
          <a:p>
            <a:r>
              <a:rPr lang="sv-SE"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 info om dokumentation finns på energimyndigheten.se (länk)</a:t>
            </a:r>
            <a:endParaRPr lang="sv-SE" sz="2400">
              <a:cs typeface="Arial"/>
            </a:endParaRPr>
          </a:p>
          <a:p>
            <a:endParaRPr lang="sv-SE"/>
          </a:p>
        </p:txBody>
      </p:sp>
      <p:pic>
        <p:nvPicPr>
          <p:cNvPr id="38" name="Bildobjekt 37" descr="En bild som visar text, skärmbild, Teckensnitt, Grafik&#10;&#10;Automatiskt genererad beskrivning">
            <a:extLst>
              <a:ext uri="{FF2B5EF4-FFF2-40B4-BE49-F238E27FC236}">
                <a16:creationId xmlns:a16="http://schemas.microsoft.com/office/drawing/2014/main" id="{5391CA9A-8874-7BCB-C8C2-D66B21815E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51"/>
          <a:stretch/>
        </p:blipFill>
        <p:spPr>
          <a:xfrm>
            <a:off x="1121710" y="2370435"/>
            <a:ext cx="983316" cy="1465825"/>
          </a:xfrm>
          <a:prstGeom prst="rect">
            <a:avLst/>
          </a:prstGeom>
        </p:spPr>
      </p:pic>
      <p:pic>
        <p:nvPicPr>
          <p:cNvPr id="40" name="Bildobjekt 39" descr="En bild som visar text, skärmbild, Teckensnitt, Grafik&#10;&#10;Automatiskt genererad beskrivning">
            <a:extLst>
              <a:ext uri="{FF2B5EF4-FFF2-40B4-BE49-F238E27FC236}">
                <a16:creationId xmlns:a16="http://schemas.microsoft.com/office/drawing/2014/main" id="{D61DB9DF-9BC8-6570-323A-0EBA38C535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63"/>
          <a:stretch/>
        </p:blipFill>
        <p:spPr>
          <a:xfrm>
            <a:off x="2705100" y="2370435"/>
            <a:ext cx="4882901" cy="1465825"/>
          </a:xfrm>
          <a:prstGeom prst="rect">
            <a:avLst/>
          </a:prstGeom>
        </p:spPr>
      </p:pic>
      <p:pic>
        <p:nvPicPr>
          <p:cNvPr id="42" name="Bildobjekt 41" descr="En bild som visar text, skärmbild, Teckensnitt, Grafik&#10;&#10;Automatiskt genererad beskrivning">
            <a:extLst>
              <a:ext uri="{FF2B5EF4-FFF2-40B4-BE49-F238E27FC236}">
                <a16:creationId xmlns:a16="http://schemas.microsoft.com/office/drawing/2014/main" id="{749BFBEE-7F88-F0C9-3E20-3DE6439B82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3" r="59010"/>
          <a:stretch/>
        </p:blipFill>
        <p:spPr>
          <a:xfrm>
            <a:off x="8667750" y="2286779"/>
            <a:ext cx="2209800" cy="146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2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CD498-9C9E-E5A9-1312-8023C18F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Granskning av dokumentation – för dig som kontoinnehavare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B32083-2484-BA27-1A5B-7C860417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			</a:t>
            </a:r>
          </a:p>
          <a:p>
            <a:endParaRPr lang="sv-SE"/>
          </a:p>
          <a:p>
            <a:r>
              <a:rPr lang="sv-SE" sz="2400"/>
              <a:t>Kontoinnehavare som har ett handelskonto/persondepåkonto</a:t>
            </a:r>
            <a:endParaRPr lang="sv-SE" sz="2400">
              <a:cs typeface="Arial"/>
            </a:endParaRPr>
          </a:p>
          <a:p>
            <a:r>
              <a:rPr lang="sv-SE"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 info om dokumentation finns på energimyndigheten.se (länk)</a:t>
            </a:r>
            <a:endParaRPr lang="sv-SE" sz="2400">
              <a:cs typeface="Arial"/>
            </a:endParaRPr>
          </a:p>
          <a:p>
            <a:endParaRPr lang="sv-SE"/>
          </a:p>
        </p:txBody>
      </p:sp>
      <p:grpSp>
        <p:nvGrpSpPr>
          <p:cNvPr id="20" name="Grupp 19">
            <a:extLst>
              <a:ext uri="{FF2B5EF4-FFF2-40B4-BE49-F238E27FC236}">
                <a16:creationId xmlns:a16="http://schemas.microsoft.com/office/drawing/2014/main" id="{BB813DE1-285C-3192-C7F1-79E876C03523}"/>
              </a:ext>
            </a:extLst>
          </p:cNvPr>
          <p:cNvGrpSpPr/>
          <p:nvPr/>
        </p:nvGrpSpPr>
        <p:grpSpPr>
          <a:xfrm>
            <a:off x="976126" y="2453717"/>
            <a:ext cx="10338338" cy="1606512"/>
            <a:chOff x="2738251" y="2434667"/>
            <a:chExt cx="10338338" cy="1606512"/>
          </a:xfrm>
        </p:grpSpPr>
        <p:pic>
          <p:nvPicPr>
            <p:cNvPr id="5" name="Bild 4" descr="Adressbok med hel fyllning">
              <a:extLst>
                <a:ext uri="{FF2B5EF4-FFF2-40B4-BE49-F238E27FC236}">
                  <a16:creationId xmlns:a16="http://schemas.microsoft.com/office/drawing/2014/main" id="{C240D3B2-6184-CBB0-6E84-F59460D23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1167" y="2434667"/>
              <a:ext cx="914400" cy="914400"/>
            </a:xfrm>
            <a:prstGeom prst="rect">
              <a:avLst/>
            </a:prstGeom>
          </p:spPr>
        </p:pic>
        <p:pic>
          <p:nvPicPr>
            <p:cNvPr id="11" name="Bild 10" descr="Mappsökning med hel fyllning">
              <a:extLst>
                <a:ext uri="{FF2B5EF4-FFF2-40B4-BE49-F238E27FC236}">
                  <a16:creationId xmlns:a16="http://schemas.microsoft.com/office/drawing/2014/main" id="{C3C571C2-061C-24D7-7C9A-0DBBB7A35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50763" y="2459786"/>
              <a:ext cx="914400" cy="914400"/>
            </a:xfrm>
            <a:prstGeom prst="rect">
              <a:avLst/>
            </a:prstGeom>
          </p:spPr>
        </p:pic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85971DE9-A783-AC0B-ECCB-E57FA15D5A81}"/>
                </a:ext>
              </a:extLst>
            </p:cNvPr>
            <p:cNvSpPr txBox="1"/>
            <p:nvPr/>
          </p:nvSpPr>
          <p:spPr>
            <a:xfrm>
              <a:off x="2738251" y="3374186"/>
              <a:ext cx="139506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Bevis på öppet bankkonto</a:t>
              </a: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91E25A30-A541-6D53-230D-F5C5A4AFF357}"/>
                </a:ext>
              </a:extLst>
            </p:cNvPr>
            <p:cNvSpPr txBox="1"/>
            <p:nvPr/>
          </p:nvSpPr>
          <p:spPr>
            <a:xfrm>
              <a:off x="10739337" y="3348682"/>
              <a:ext cx="2337252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Belastningsregister-</a:t>
              </a:r>
            </a:p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utdrag firmatecknare</a:t>
              </a:r>
              <a:br>
                <a:rPr lang="sv-SE" sz="1300" b="1">
                  <a:solidFill>
                    <a:schemeClr val="bg1"/>
                  </a:solidFill>
                  <a:latin typeface="+mj-lt"/>
                </a:rPr>
              </a:br>
              <a:r>
                <a:rPr lang="sv-SE" sz="1300" b="1">
                  <a:solidFill>
                    <a:schemeClr val="bg1"/>
                  </a:solidFill>
                  <a:latin typeface="+mj-lt"/>
                </a:rPr>
                <a:t>(oöppnat kuvert)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4AE2E99A-0C48-3E0A-EDC7-2564D900356F}"/>
                </a:ext>
              </a:extLst>
            </p:cNvPr>
            <p:cNvSpPr txBox="1"/>
            <p:nvPr/>
          </p:nvSpPr>
          <p:spPr>
            <a:xfrm>
              <a:off x="5649741" y="3348682"/>
              <a:ext cx="233725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Bevis på </a:t>
              </a:r>
            </a:p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identitet</a:t>
              </a:r>
              <a:endParaRPr lang="sv-SE" sz="1300">
                <a:solidFill>
                  <a:schemeClr val="bg1"/>
                </a:solidFill>
              </a:endParaRPr>
            </a:p>
          </p:txBody>
        </p: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0009D270-CC34-44C3-F00B-E372C4B6D19E}"/>
                </a:ext>
              </a:extLst>
            </p:cNvPr>
            <p:cNvSpPr txBox="1"/>
            <p:nvPr/>
          </p:nvSpPr>
          <p:spPr>
            <a:xfrm>
              <a:off x="7768926" y="3374186"/>
              <a:ext cx="145193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300" b="1">
                  <a:solidFill>
                    <a:schemeClr val="bg1"/>
                  </a:solidFill>
                  <a:latin typeface="+mj-lt"/>
                </a:rPr>
                <a:t>Årsredovisning</a:t>
              </a:r>
            </a:p>
          </p:txBody>
        </p:sp>
        <p:pic>
          <p:nvPicPr>
            <p:cNvPr id="6" name="Bild 5" descr="Hem med hel fyllning">
              <a:extLst>
                <a:ext uri="{FF2B5EF4-FFF2-40B4-BE49-F238E27FC236}">
                  <a16:creationId xmlns:a16="http://schemas.microsoft.com/office/drawing/2014/main" id="{0D2CA611-A156-EC72-6887-BC7AC2379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90381" y="2434667"/>
              <a:ext cx="914400" cy="914400"/>
            </a:xfrm>
            <a:prstGeom prst="rect">
              <a:avLst/>
            </a:prstGeom>
          </p:spPr>
        </p:pic>
        <p:pic>
          <p:nvPicPr>
            <p:cNvPr id="10" name="Bild 9" descr="Öppen bok med hel fyllning">
              <a:extLst>
                <a:ext uri="{FF2B5EF4-FFF2-40B4-BE49-F238E27FC236}">
                  <a16:creationId xmlns:a16="http://schemas.microsoft.com/office/drawing/2014/main" id="{77B14419-7C93-6654-EC84-0CBCDD727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37694" y="2434667"/>
              <a:ext cx="914400" cy="914400"/>
            </a:xfrm>
            <a:prstGeom prst="rect">
              <a:avLst/>
            </a:prstGeom>
          </p:spPr>
        </p:pic>
        <p:pic>
          <p:nvPicPr>
            <p:cNvPr id="18" name="Bild 17" descr="Spargris med hel fyllning">
              <a:extLst>
                <a:ext uri="{FF2B5EF4-FFF2-40B4-BE49-F238E27FC236}">
                  <a16:creationId xmlns:a16="http://schemas.microsoft.com/office/drawing/2014/main" id="{E8C226D0-D144-9AAE-1F8E-4F169769B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019595" y="2459786"/>
              <a:ext cx="914400" cy="914400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DB6B6360-2CDA-4623-3741-A5FC5FD69817}"/>
                </a:ext>
              </a:extLst>
            </p:cNvPr>
            <p:cNvSpPr txBox="1"/>
            <p:nvPr/>
          </p:nvSpPr>
          <p:spPr>
            <a:xfrm>
              <a:off x="4499958" y="3349067"/>
              <a:ext cx="139506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300" b="1">
                  <a:solidFill>
                    <a:schemeClr val="bg1"/>
                  </a:solidFill>
                  <a:latin typeface="+mj-lt"/>
                </a:rPr>
                <a:t>Bevis på fast adress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465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03CEE0-65C7-4DA0-A06F-96EB7D7A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Det här kan du göra i vår e-tjänst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ED9987D3-24B3-9EF2-8B71-1D039F1D120E}"/>
              </a:ext>
            </a:extLst>
          </p:cNvPr>
          <p:cNvGrpSpPr/>
          <p:nvPr/>
        </p:nvGrpSpPr>
        <p:grpSpPr>
          <a:xfrm>
            <a:off x="1549242" y="1799607"/>
            <a:ext cx="8409686" cy="4024518"/>
            <a:chOff x="1407728" y="2353771"/>
            <a:chExt cx="8409686" cy="4024518"/>
          </a:xfrm>
        </p:grpSpPr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4C7E9550-87C9-FDC2-55E4-4E1325ABE0F5}"/>
                </a:ext>
              </a:extLst>
            </p:cNvPr>
            <p:cNvGrpSpPr/>
            <p:nvPr/>
          </p:nvGrpSpPr>
          <p:grpSpPr>
            <a:xfrm>
              <a:off x="6484520" y="2353771"/>
              <a:ext cx="849405" cy="2044955"/>
              <a:chOff x="7248958" y="2205075"/>
              <a:chExt cx="1039534" cy="2732961"/>
            </a:xfrm>
          </p:grpSpPr>
          <p:pic>
            <p:nvPicPr>
              <p:cNvPr id="9" name="Bild 8" descr="Dator kontur">
                <a:extLst>
                  <a:ext uri="{FF2B5EF4-FFF2-40B4-BE49-F238E27FC236}">
                    <a16:creationId xmlns:a16="http://schemas.microsoft.com/office/drawing/2014/main" id="{FB203E68-656B-C854-2320-B9747BD0A4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64995"/>
              <a:stretch/>
            </p:blipFill>
            <p:spPr>
              <a:xfrm>
                <a:off x="7248958" y="2205075"/>
                <a:ext cx="1039534" cy="2732961"/>
              </a:xfrm>
              <a:prstGeom prst="rect">
                <a:avLst/>
              </a:prstGeom>
            </p:spPr>
          </p:pic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337DC319-BECE-1141-B84B-9C40D4F9C076}"/>
                  </a:ext>
                </a:extLst>
              </p:cNvPr>
              <p:cNvSpPr/>
              <p:nvPr/>
            </p:nvSpPr>
            <p:spPr>
              <a:xfrm>
                <a:off x="7447241" y="3329740"/>
                <a:ext cx="595187" cy="22340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A896FC93-A70B-F1B9-7DB9-746D12649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1222" y="3091618"/>
              <a:ext cx="705952" cy="605147"/>
            </a:xfrm>
            <a:prstGeom prst="rect">
              <a:avLst/>
            </a:prstGeom>
          </p:spPr>
        </p:pic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A4092C86-C4EF-1F74-323C-460B8DFC2AB2}"/>
                </a:ext>
              </a:extLst>
            </p:cNvPr>
            <p:cNvSpPr/>
            <p:nvPr/>
          </p:nvSpPr>
          <p:spPr>
            <a:xfrm>
              <a:off x="1407728" y="3375469"/>
              <a:ext cx="1567543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Ansökan om nytt ombud</a:t>
              </a: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1997FEF0-982D-4F21-91F5-81B8C77119BC}"/>
                </a:ext>
              </a:extLst>
            </p:cNvPr>
            <p:cNvSpPr/>
            <p:nvPr/>
          </p:nvSpPr>
          <p:spPr>
            <a:xfrm>
              <a:off x="2975271" y="5355032"/>
              <a:ext cx="2188198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Uppdatering av dokumentation för ombud</a:t>
              </a: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BE46043C-A62E-8594-B4BF-1866EA07E318}"/>
                </a:ext>
              </a:extLst>
            </p:cNvPr>
            <p:cNvSpPr/>
            <p:nvPr/>
          </p:nvSpPr>
          <p:spPr>
            <a:xfrm>
              <a:off x="6061673" y="5355032"/>
              <a:ext cx="2188198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Uppdatering av dokumentation för konto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56916D97-6FD3-88C2-EB7F-54CBDAA503A5}"/>
                </a:ext>
              </a:extLst>
            </p:cNvPr>
            <p:cNvSpPr/>
            <p:nvPr/>
          </p:nvSpPr>
          <p:spPr>
            <a:xfrm>
              <a:off x="8249871" y="3375470"/>
              <a:ext cx="1567543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Ansökan om nytt konto</a:t>
              </a:r>
            </a:p>
          </p:txBody>
        </p:sp>
      </p:grpSp>
      <p:pic>
        <p:nvPicPr>
          <p:cNvPr id="3" name="Bild 2" descr="Dator kontur">
            <a:extLst>
              <a:ext uri="{FF2B5EF4-FFF2-40B4-BE49-F238E27FC236}">
                <a16:creationId xmlns:a16="http://schemas.microsoft.com/office/drawing/2014/main" id="{DE20EF1B-E7C3-6174-2ED0-9EA57A0DCC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5650"/>
          <a:stretch/>
        </p:blipFill>
        <p:spPr>
          <a:xfrm>
            <a:off x="4156026" y="1374921"/>
            <a:ext cx="2328470" cy="3313590"/>
          </a:xfrm>
          <a:prstGeom prst="rect">
            <a:avLst/>
          </a:prstGeom>
        </p:spPr>
      </p:pic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0DEFDC90-8B06-EA86-7055-5EBA541932BE}"/>
              </a:ext>
            </a:extLst>
          </p:cNvPr>
          <p:cNvCxnSpPr>
            <a:cxnSpLocks/>
          </p:cNvCxnSpPr>
          <p:nvPr/>
        </p:nvCxnSpPr>
        <p:spPr>
          <a:xfrm flipV="1">
            <a:off x="3226016" y="3184079"/>
            <a:ext cx="750022" cy="188459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07D9C6D4-93F9-AAAC-C6D6-F7200F1AB39F}"/>
              </a:ext>
            </a:extLst>
          </p:cNvPr>
          <p:cNvCxnSpPr>
            <a:cxnSpLocks/>
          </p:cNvCxnSpPr>
          <p:nvPr/>
        </p:nvCxnSpPr>
        <p:spPr>
          <a:xfrm flipV="1">
            <a:off x="4156026" y="3864158"/>
            <a:ext cx="191919" cy="728218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4F39927E-54B7-8A0D-5AF0-2E3D6FC33B29}"/>
              </a:ext>
            </a:extLst>
          </p:cNvPr>
          <p:cNvCxnSpPr>
            <a:cxnSpLocks/>
          </p:cNvCxnSpPr>
          <p:nvPr/>
        </p:nvCxnSpPr>
        <p:spPr>
          <a:xfrm flipH="1" flipV="1">
            <a:off x="6558516" y="3899456"/>
            <a:ext cx="480736" cy="721056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617B6EF2-8D4C-A8AD-A3E1-F805C2F590D5}"/>
              </a:ext>
            </a:extLst>
          </p:cNvPr>
          <p:cNvCxnSpPr>
            <a:cxnSpLocks/>
          </p:cNvCxnSpPr>
          <p:nvPr/>
        </p:nvCxnSpPr>
        <p:spPr>
          <a:xfrm flipH="1" flipV="1">
            <a:off x="7622068" y="3253713"/>
            <a:ext cx="608623" cy="214321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84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CD498-9C9E-E5A9-1312-8023C18F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Det här skickar du in via e-tjänsten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B32083-2484-BA27-1A5B-7C860417C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200" y="2155922"/>
            <a:ext cx="6784456" cy="2010726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Kopia på ID-handling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Kopia på fullmakt</a:t>
            </a:r>
          </a:p>
          <a:p>
            <a:pPr marL="0" indent="0">
              <a:buNone/>
            </a:pPr>
            <a:endParaRPr lang="sv-SE" sz="2400">
              <a:cs typeface="Arial"/>
            </a:endParaRPr>
          </a:p>
          <a:p>
            <a:pPr marL="0" indent="0">
              <a:buNone/>
            </a:pPr>
            <a:r>
              <a:rPr lang="sv-SE"/>
              <a:t>Medgivande till att Energimyndigheten beställer belastningsregisterutdrag</a:t>
            </a:r>
          </a:p>
          <a:p>
            <a:pPr marL="0" indent="0">
              <a:buNone/>
            </a:pPr>
            <a:endParaRPr lang="sv-SE" sz="2400">
              <a:cs typeface="Arial"/>
            </a:endParaRPr>
          </a:p>
          <a:p>
            <a:endParaRPr lang="sv-SE"/>
          </a:p>
        </p:txBody>
      </p:sp>
      <p:pic>
        <p:nvPicPr>
          <p:cNvPr id="5" name="Bild 4" descr="Adressbok med hel fyllning">
            <a:extLst>
              <a:ext uri="{FF2B5EF4-FFF2-40B4-BE49-F238E27FC236}">
                <a16:creationId xmlns:a16="http://schemas.microsoft.com/office/drawing/2014/main" id="{C240D3B2-6184-CBB0-6E84-F59460D23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544" y="2048468"/>
            <a:ext cx="914400" cy="914400"/>
          </a:xfrm>
          <a:prstGeom prst="rect">
            <a:avLst/>
          </a:prstGeom>
        </p:spPr>
      </p:pic>
      <p:pic>
        <p:nvPicPr>
          <p:cNvPr id="9" name="Bild 8" descr="Kontrakt med hel fyllning">
            <a:extLst>
              <a:ext uri="{FF2B5EF4-FFF2-40B4-BE49-F238E27FC236}">
                <a16:creationId xmlns:a16="http://schemas.microsoft.com/office/drawing/2014/main" id="{6BD30277-415E-AA08-E282-249FC1568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7117" y="2962868"/>
            <a:ext cx="914400" cy="914400"/>
          </a:xfrm>
          <a:prstGeom prst="rect">
            <a:avLst/>
          </a:prstGeom>
        </p:spPr>
      </p:pic>
      <p:pic>
        <p:nvPicPr>
          <p:cNvPr id="11" name="Bild 10" descr="Mappsökning med hel fyllning">
            <a:extLst>
              <a:ext uri="{FF2B5EF4-FFF2-40B4-BE49-F238E27FC236}">
                <a16:creationId xmlns:a16="http://schemas.microsoft.com/office/drawing/2014/main" id="{C3C571C2-061C-24D7-7C9A-0DBBB7A35C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7117" y="382341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3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BE087C-7CD9-8062-E67A-5CBCFA7B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Nytt inom kontoföringen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7AF95D-7424-BA39-24DE-9FDE4FCEC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>
                <a:cs typeface="Arial"/>
              </a:rPr>
              <a:t>Nytt</a:t>
            </a:r>
            <a:r>
              <a:rPr lang="sv-SE"/>
              <a:t> gränssnitt för unionsregistret</a:t>
            </a:r>
            <a:endParaRPr lang="sv-SE">
              <a:cs typeface="Arial"/>
            </a:endParaRPr>
          </a:p>
          <a:p>
            <a:r>
              <a:rPr lang="sv-SE"/>
              <a:t>EU ETS2 – kontoöppning</a:t>
            </a:r>
          </a:p>
          <a:p>
            <a:r>
              <a:rPr lang="sv-SE"/>
              <a:t>95%-regeln och </a:t>
            </a:r>
            <a:r>
              <a:rPr lang="sv-SE" err="1"/>
              <a:t>opt</a:t>
            </a:r>
            <a:r>
              <a:rPr lang="sv-SE"/>
              <a:t>-in</a:t>
            </a:r>
          </a:p>
          <a:p>
            <a:endParaRPr lang="sv-SE">
              <a:cs typeface="Arial"/>
            </a:endParaRPr>
          </a:p>
          <a:p>
            <a:pPr marL="0" indent="0">
              <a:buNone/>
            </a:pPr>
            <a:endParaRPr lang="sv-S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248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nergimyndigheten Hav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875"/>
      </a:accent1>
      <a:accent2>
        <a:srgbClr val="F6AA72"/>
      </a:accent2>
      <a:accent3>
        <a:srgbClr val="7F1F10"/>
      </a:accent3>
      <a:accent4>
        <a:srgbClr val="C1DEBA"/>
      </a:accent4>
      <a:accent5>
        <a:srgbClr val="EF7B44"/>
      </a:accent5>
      <a:accent6>
        <a:srgbClr val="BBB5A8"/>
      </a:accent6>
      <a:hlink>
        <a:srgbClr val="0563C1"/>
      </a:hlink>
      <a:folHlink>
        <a:srgbClr val="954F72"/>
      </a:folHlink>
    </a:clrScheme>
    <a:fontScheme name="Energimyndighete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myndigheten.potx" id="{A7642BB1-79F1-4359-9808-8B5FE46CC290}" vid="{E6BD18D7-9034-4676-983E-0F4DB69473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43F15479DD42A38CF17BAD109848" ma:contentTypeVersion="13" ma:contentTypeDescription="Skapa ett nytt dokument." ma:contentTypeScope="" ma:versionID="404700e9829d560558b3c2801beaf0ec">
  <xsd:schema xmlns:xsd="http://www.w3.org/2001/XMLSchema" xmlns:xs="http://www.w3.org/2001/XMLSchema" xmlns:p="http://schemas.microsoft.com/office/2006/metadata/properties" xmlns:ns2="52b1d789-09c0-47d4-a859-ecf8b1565756" xmlns:ns3="79690743-4b11-4e95-a995-0854ffc6e933" targetNamespace="http://schemas.microsoft.com/office/2006/metadata/properties" ma:root="true" ma:fieldsID="4568d6a0b2535c0584facb29d376d420" ns2:_="" ns3:_="">
    <xsd:import namespace="52b1d789-09c0-47d4-a859-ecf8b1565756"/>
    <xsd:import namespace="79690743-4b11-4e95-a995-0854ffc6e9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1d789-09c0-47d4-a859-ecf8b1565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690743-4b11-4e95-a995-0854ffc6e93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8D63C7-585C-4138-8A66-09D04712D94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B563DDB-4706-411C-9309-7E30515C70F0}">
  <ds:schemaRefs>
    <ds:schemaRef ds:uri="52b1d789-09c0-47d4-a859-ecf8b1565756"/>
    <ds:schemaRef ds:uri="79690743-4b11-4e95-a995-0854ffc6e9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B3D45E5-420B-4767-83C3-18F090642A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Energimyndigheten</Template>
  <Application>Microsoft Office PowerPoint</Application>
  <PresentationFormat>Widescreen</PresentationFormat>
  <Slides>16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Office-tema</vt:lpstr>
      <vt:lpstr>Unionsregistret</vt:lpstr>
      <vt:lpstr>Agenda</vt:lpstr>
      <vt:lpstr>Viktiga datum inom EU ETS 2025</vt:lpstr>
      <vt:lpstr>Avgifter för konton i unionsregistret</vt:lpstr>
      <vt:lpstr>Granskning av dokumentation – för dig som kontoombud</vt:lpstr>
      <vt:lpstr>Granskning av dokumentation – för dig som kontoinnehavare</vt:lpstr>
      <vt:lpstr>Det här kan du göra i vår e-tjänst</vt:lpstr>
      <vt:lpstr>Det här skickar du in via e-tjänsten</vt:lpstr>
      <vt:lpstr>Nytt inom kontoföringen</vt:lpstr>
      <vt:lpstr>Nytt gränssnitt för unionsregistret</vt:lpstr>
      <vt:lpstr>EU ETS2 - kontoöppning</vt:lpstr>
      <vt:lpstr>95%-regeln och opt-in</vt:lpstr>
      <vt:lpstr>Övrig information</vt:lpstr>
      <vt:lpstr>Orolig för att missa något?</vt:lpstr>
      <vt:lpstr>Frågor eller funderingar?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Jessicka Strandell</dc:creator>
  <dc:description>EM7000, v5.2, 2022-09-19</dc:description>
  <cp:revision>1</cp:revision>
  <dcterms:created xsi:type="dcterms:W3CDTF">2022-09-22T09:24:06Z</dcterms:created>
  <dcterms:modified xsi:type="dcterms:W3CDTF">2024-11-07T10:19:43Z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0x010100BCF643F15479DD42A38CF17BAD109848</vt:lpwstr>
  </property>
</Properties>
</file>