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7"/>
  </p:notesMasterIdLst>
  <p:sldIdLst>
    <p:sldId id="455" r:id="rId4"/>
    <p:sldId id="456" r:id="rId5"/>
    <p:sldId id="457" r:id="rId6"/>
    <p:sldId id="458" r:id="rId7"/>
    <p:sldId id="459" r:id="rId8"/>
    <p:sldId id="460" r:id="rId9"/>
    <p:sldId id="461" r:id="rId10"/>
    <p:sldId id="462" r:id="rId11"/>
    <p:sldId id="463" r:id="rId12"/>
    <p:sldId id="464" r:id="rId13"/>
    <p:sldId id="465" r:id="rId14"/>
    <p:sldId id="467" r:id="rId15"/>
    <p:sldId id="446" r:id="rId16"/>
    <p:sldId id="394" r:id="rId17"/>
    <p:sldId id="258" r:id="rId18"/>
    <p:sldId id="423" r:id="rId19"/>
    <p:sldId id="398" r:id="rId20"/>
    <p:sldId id="360" r:id="rId21"/>
    <p:sldId id="438" r:id="rId22"/>
    <p:sldId id="439" r:id="rId23"/>
    <p:sldId id="440" r:id="rId24"/>
    <p:sldId id="426" r:id="rId25"/>
    <p:sldId id="406" r:id="rId26"/>
    <p:sldId id="451" r:id="rId27"/>
    <p:sldId id="410" r:id="rId28"/>
    <p:sldId id="408" r:id="rId29"/>
    <p:sldId id="452" r:id="rId30"/>
    <p:sldId id="289" r:id="rId31"/>
    <p:sldId id="454" r:id="rId32"/>
    <p:sldId id="311" r:id="rId33"/>
    <p:sldId id="308" r:id="rId34"/>
    <p:sldId id="304" r:id="rId35"/>
    <p:sldId id="468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8FAADC"/>
    <a:srgbClr val="00B050"/>
    <a:srgbClr val="C4663C"/>
    <a:srgbClr val="ED7D31"/>
    <a:srgbClr val="000000"/>
    <a:srgbClr val="FBE5D6"/>
    <a:srgbClr val="4472C4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E1419B-10EA-477F-B33B-84996178E4D8}" v="4" dt="2023-11-22T12:23:22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ustomXml" Target="../customXml/item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sson, Niclas" userId="4ffe730e-9bce-44fc-a16b-943b42ecac09" providerId="ADAL" clId="{BCE1419B-10EA-477F-B33B-84996178E4D8}"/>
    <pc:docChg chg="custSel modSld">
      <pc:chgData name="Johansson, Niclas" userId="4ffe730e-9bce-44fc-a16b-943b42ecac09" providerId="ADAL" clId="{BCE1419B-10EA-477F-B33B-84996178E4D8}" dt="2023-11-22T12:23:22.158" v="1" actId="27636"/>
      <pc:docMkLst>
        <pc:docMk/>
      </pc:docMkLst>
      <pc:sldChg chg="modSp mod">
        <pc:chgData name="Johansson, Niclas" userId="4ffe730e-9bce-44fc-a16b-943b42ecac09" providerId="ADAL" clId="{BCE1419B-10EA-477F-B33B-84996178E4D8}" dt="2023-11-22T12:23:22.080" v="0" actId="27636"/>
        <pc:sldMkLst>
          <pc:docMk/>
          <pc:sldMk cId="2840081544" sldId="394"/>
        </pc:sldMkLst>
        <pc:spChg chg="mod">
          <ac:chgData name="Johansson, Niclas" userId="4ffe730e-9bce-44fc-a16b-943b42ecac09" providerId="ADAL" clId="{BCE1419B-10EA-477F-B33B-84996178E4D8}" dt="2023-11-22T12:23:22.080" v="0" actId="27636"/>
          <ac:spMkLst>
            <pc:docMk/>
            <pc:sldMk cId="2840081544" sldId="394"/>
            <ac:spMk id="3" creationId="{8B628DF7-DFB0-4D95-B5A3-70CA70D050F8}"/>
          </ac:spMkLst>
        </pc:spChg>
      </pc:sldChg>
      <pc:sldChg chg="modSp mod">
        <pc:chgData name="Johansson, Niclas" userId="4ffe730e-9bce-44fc-a16b-943b42ecac09" providerId="ADAL" clId="{BCE1419B-10EA-477F-B33B-84996178E4D8}" dt="2023-11-22T12:23:22.158" v="1" actId="27636"/>
        <pc:sldMkLst>
          <pc:docMk/>
          <pc:sldMk cId="2179191124" sldId="452"/>
        </pc:sldMkLst>
        <pc:spChg chg="mod">
          <ac:chgData name="Johansson, Niclas" userId="4ffe730e-9bce-44fc-a16b-943b42ecac09" providerId="ADAL" clId="{BCE1419B-10EA-477F-B33B-84996178E4D8}" dt="2023-11-22T12:23:22.158" v="1" actId="27636"/>
          <ac:spMkLst>
            <pc:docMk/>
            <pc:sldMk cId="2179191124" sldId="452"/>
            <ac:spMk id="3" creationId="{8B628DF7-DFB0-4D95-B5A3-70CA70D050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6EC05-2BCE-4B1B-BE1F-B5D35AD5D58F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52642-CC14-4903-B133-3EAF8E2BB55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3692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546FFC-D1D0-41E7-AB3E-0F3B228FB260}" type="slidenum">
              <a:rPr lang="sv-SE" altLang="sv-SE" smtClean="0"/>
              <a:pPr>
                <a:spcBef>
                  <a:spcPct val="0"/>
                </a:spcBef>
              </a:pPr>
              <a:t>6</a:t>
            </a:fld>
            <a:endParaRPr lang="sv-SE" altLang="sv-SE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8288" cy="3724275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99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/>
              <a:t>So, </a:t>
            </a:r>
            <a:r>
              <a:rPr lang="sv-SE" sz="1800" err="1"/>
              <a:t>what</a:t>
            </a:r>
            <a:r>
              <a:rPr lang="sv-SE" sz="1800"/>
              <a:t> </a:t>
            </a:r>
            <a:r>
              <a:rPr lang="sv-SE" sz="1800" err="1"/>
              <a:t>about</a:t>
            </a:r>
            <a:r>
              <a:rPr lang="sv-SE" sz="1800"/>
              <a:t> </a:t>
            </a:r>
            <a:r>
              <a:rPr lang="sv-SE" sz="1800" err="1"/>
              <a:t>outcomes</a:t>
            </a:r>
            <a:r>
              <a:rPr lang="sv-SE" sz="1800"/>
              <a:t>?</a:t>
            </a:r>
          </a:p>
          <a:p>
            <a:endParaRPr lang="sv-SE" sz="1800"/>
          </a:p>
          <a:p>
            <a:r>
              <a:rPr lang="sv-SE" sz="1800" err="1"/>
              <a:t>There</a:t>
            </a:r>
            <a:r>
              <a:rPr lang="sv-SE" sz="1800"/>
              <a:t> is a long list </a:t>
            </a:r>
            <a:r>
              <a:rPr lang="sv-SE" sz="1800" err="1"/>
              <a:t>of</a:t>
            </a:r>
            <a:r>
              <a:rPr lang="sv-SE" sz="1800"/>
              <a:t> </a:t>
            </a:r>
            <a:r>
              <a:rPr lang="sv-SE" sz="1800" err="1"/>
              <a:t>outcomes</a:t>
            </a:r>
            <a:r>
              <a:rPr lang="sv-SE" sz="1800"/>
              <a:t> </a:t>
            </a:r>
            <a:r>
              <a:rPr lang="sv-SE" sz="1800" err="1"/>
              <a:t>studied</a:t>
            </a:r>
            <a:r>
              <a:rPr lang="sv-SE" sz="1800"/>
              <a:t> – </a:t>
            </a:r>
            <a:r>
              <a:rPr lang="sv-SE" sz="1800" err="1"/>
              <a:t>those</a:t>
            </a:r>
            <a:r>
              <a:rPr lang="sv-SE" sz="1800"/>
              <a:t> in PRPR </a:t>
            </a:r>
            <a:r>
              <a:rPr lang="sv-SE" sz="1800" err="1"/>
              <a:t>encircled</a:t>
            </a:r>
            <a:endParaRPr lang="sv-SE" sz="1800"/>
          </a:p>
          <a:p>
            <a:endParaRPr lang="sv-SE" sz="1800"/>
          </a:p>
          <a:p>
            <a:r>
              <a:rPr lang="sv-SE" sz="1800"/>
              <a:t>I </a:t>
            </a:r>
            <a:r>
              <a:rPr lang="sv-SE" sz="1800" err="1"/>
              <a:t>can</a:t>
            </a:r>
            <a:r>
              <a:rPr lang="sv-SE" sz="1800"/>
              <a:t> </a:t>
            </a:r>
            <a:r>
              <a:rPr lang="sv-SE" sz="1800" err="1"/>
              <a:t>summarize</a:t>
            </a:r>
            <a:r>
              <a:rPr lang="sv-SE" sz="1800"/>
              <a:t> </a:t>
            </a:r>
            <a:r>
              <a:rPr lang="sv-SE" sz="1800" err="1"/>
              <a:t>them</a:t>
            </a:r>
            <a:r>
              <a:rPr lang="sv-SE" sz="1800"/>
              <a:t> as</a:t>
            </a:r>
          </a:p>
          <a:p>
            <a:pPr marL="286179" indent="-286179">
              <a:buFont typeface="Arial" panose="020B0604020202020204" pitchFamily="34" charset="0"/>
              <a:buChar char="•"/>
            </a:pPr>
            <a:r>
              <a:rPr lang="sv-SE" sz="1800" err="1"/>
              <a:t>Functional</a:t>
            </a:r>
            <a:r>
              <a:rPr lang="sv-SE" sz="1800"/>
              <a:t> </a:t>
            </a:r>
            <a:r>
              <a:rPr lang="sv-SE" sz="1800" err="1"/>
              <a:t>changes</a:t>
            </a:r>
            <a:r>
              <a:rPr lang="sv-SE" sz="1800"/>
              <a:t>, </a:t>
            </a:r>
            <a:r>
              <a:rPr lang="sv-SE" sz="1800" err="1"/>
              <a:t>which</a:t>
            </a:r>
            <a:r>
              <a:rPr lang="sv-SE" sz="1800"/>
              <a:t> </a:t>
            </a:r>
            <a:r>
              <a:rPr lang="sv-SE" sz="1800" err="1"/>
              <a:t>are</a:t>
            </a:r>
            <a:r>
              <a:rPr lang="sv-SE" sz="1800"/>
              <a:t> </a:t>
            </a:r>
            <a:r>
              <a:rPr lang="sv-SE" sz="1800" err="1"/>
              <a:t>reversible</a:t>
            </a:r>
            <a:endParaRPr lang="sv-SE" sz="1800"/>
          </a:p>
          <a:p>
            <a:endParaRPr lang="sv-SE" sz="1800"/>
          </a:p>
          <a:p>
            <a:pPr marL="286179" indent="-286179">
              <a:buFont typeface="Arial" panose="020B0604020202020204" pitchFamily="34" charset="0"/>
              <a:buChar char="•"/>
            </a:pPr>
            <a:r>
              <a:rPr lang="sv-SE" sz="1800" err="1"/>
              <a:t>Functional</a:t>
            </a:r>
            <a:r>
              <a:rPr lang="sv-SE" sz="1800"/>
              <a:t> </a:t>
            </a:r>
            <a:r>
              <a:rPr lang="sv-SE" sz="1800" err="1"/>
              <a:t>changes</a:t>
            </a:r>
            <a:r>
              <a:rPr lang="sv-SE" sz="1800"/>
              <a:t> </a:t>
            </a:r>
            <a:r>
              <a:rPr lang="sv-SE" sz="1800" err="1"/>
              <a:t>that</a:t>
            </a:r>
            <a:r>
              <a:rPr lang="sv-SE" sz="1800"/>
              <a:t> </a:t>
            </a:r>
            <a:r>
              <a:rPr lang="sv-SE" sz="1800" err="1"/>
              <a:t>are</a:t>
            </a:r>
            <a:r>
              <a:rPr lang="sv-SE" sz="1800"/>
              <a:t> </a:t>
            </a:r>
            <a:r>
              <a:rPr lang="sv-SE" sz="1800" err="1"/>
              <a:t>reversible</a:t>
            </a:r>
            <a:r>
              <a:rPr lang="sv-SE" sz="1800"/>
              <a:t>, </a:t>
            </a:r>
            <a:r>
              <a:rPr lang="sv-SE" sz="1800" err="1"/>
              <a:t>but</a:t>
            </a:r>
            <a:r>
              <a:rPr lang="sv-SE" sz="1800"/>
              <a:t> </a:t>
            </a:r>
            <a:r>
              <a:rPr lang="sv-SE" sz="1800" err="1"/>
              <a:t>can</a:t>
            </a:r>
            <a:r>
              <a:rPr lang="sv-SE" sz="1800"/>
              <a:t> be </a:t>
            </a:r>
            <a:r>
              <a:rPr lang="sv-SE" sz="1800" err="1"/>
              <a:t>seen</a:t>
            </a:r>
            <a:r>
              <a:rPr lang="sv-SE" sz="1800"/>
              <a:t> as risk </a:t>
            </a:r>
            <a:r>
              <a:rPr lang="sv-SE" sz="1800" err="1"/>
              <a:t>factors</a:t>
            </a:r>
            <a:r>
              <a:rPr lang="sv-SE" sz="1800"/>
              <a:t> for </a:t>
            </a:r>
            <a:r>
              <a:rPr lang="sv-SE" sz="1800" err="1"/>
              <a:t>future</a:t>
            </a:r>
            <a:r>
              <a:rPr lang="sv-SE" sz="1800"/>
              <a:t> </a:t>
            </a:r>
            <a:r>
              <a:rPr lang="sv-SE" sz="1800" err="1"/>
              <a:t>disease</a:t>
            </a:r>
            <a:r>
              <a:rPr lang="sv-SE" sz="1800"/>
              <a:t> </a:t>
            </a:r>
          </a:p>
          <a:p>
            <a:r>
              <a:rPr lang="sv-SE" sz="1800"/>
              <a:t>	– on population </a:t>
            </a:r>
            <a:r>
              <a:rPr lang="sv-SE" sz="1800" err="1"/>
              <a:t>level</a:t>
            </a:r>
            <a:r>
              <a:rPr lang="sv-SE" sz="1800"/>
              <a:t>, </a:t>
            </a:r>
          </a:p>
          <a:p>
            <a:r>
              <a:rPr lang="sv-SE" sz="1800"/>
              <a:t>	-  at </a:t>
            </a:r>
            <a:r>
              <a:rPr lang="sv-SE" sz="1800" err="1"/>
              <a:t>individual</a:t>
            </a:r>
            <a:r>
              <a:rPr lang="sv-SE" sz="1800"/>
              <a:t> </a:t>
            </a:r>
            <a:r>
              <a:rPr lang="sv-SE" sz="1800" err="1"/>
              <a:t>level</a:t>
            </a:r>
            <a:r>
              <a:rPr lang="sv-SE" sz="1800"/>
              <a:t> </a:t>
            </a:r>
            <a:r>
              <a:rPr lang="sv-SE" sz="1800" err="1"/>
              <a:t>when</a:t>
            </a:r>
            <a:r>
              <a:rPr lang="sv-SE" sz="1800"/>
              <a:t> </a:t>
            </a:r>
            <a:r>
              <a:rPr lang="sv-SE" sz="1800" err="1"/>
              <a:t>exceeding</a:t>
            </a:r>
            <a:r>
              <a:rPr lang="sv-SE" sz="1800"/>
              <a:t> </a:t>
            </a:r>
            <a:r>
              <a:rPr lang="sv-SE" sz="1800" err="1"/>
              <a:t>health</a:t>
            </a:r>
            <a:r>
              <a:rPr lang="sv-SE" sz="1800"/>
              <a:t>-	</a:t>
            </a:r>
            <a:r>
              <a:rPr lang="sv-SE" sz="1800" err="1"/>
              <a:t>based</a:t>
            </a:r>
            <a:r>
              <a:rPr lang="sv-SE" sz="1800"/>
              <a:t>  </a:t>
            </a:r>
            <a:r>
              <a:rPr lang="sv-SE" sz="1800" err="1"/>
              <a:t>reference</a:t>
            </a:r>
            <a:r>
              <a:rPr lang="sv-SE" sz="1800"/>
              <a:t> </a:t>
            </a:r>
            <a:r>
              <a:rPr lang="sv-SE" sz="1800" err="1"/>
              <a:t>ranges</a:t>
            </a:r>
            <a:endParaRPr lang="sv-SE" sz="1800"/>
          </a:p>
          <a:p>
            <a:pPr marL="286179" indent="-286179">
              <a:buFont typeface="Arial" panose="020B0604020202020204" pitchFamily="34" charset="0"/>
              <a:buChar char="•"/>
            </a:pPr>
            <a:r>
              <a:rPr lang="sv-SE" sz="1800" err="1"/>
              <a:t>Diseases</a:t>
            </a:r>
            <a:endParaRPr lang="sv-SE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49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/>
              <a:t>So, </a:t>
            </a:r>
            <a:r>
              <a:rPr lang="sv-SE" sz="1800" err="1"/>
              <a:t>what</a:t>
            </a:r>
            <a:r>
              <a:rPr lang="sv-SE" sz="1800"/>
              <a:t> </a:t>
            </a:r>
            <a:r>
              <a:rPr lang="sv-SE" sz="1800" err="1"/>
              <a:t>about</a:t>
            </a:r>
            <a:r>
              <a:rPr lang="sv-SE" sz="1800"/>
              <a:t> </a:t>
            </a:r>
            <a:r>
              <a:rPr lang="sv-SE" sz="1800" err="1"/>
              <a:t>outcomes</a:t>
            </a:r>
            <a:r>
              <a:rPr lang="sv-SE" sz="1800"/>
              <a:t>?</a:t>
            </a:r>
          </a:p>
          <a:p>
            <a:endParaRPr lang="sv-SE" sz="1800"/>
          </a:p>
          <a:p>
            <a:r>
              <a:rPr lang="sv-SE" sz="1800"/>
              <a:t>Rött – här har vi funnit samband</a:t>
            </a:r>
          </a:p>
          <a:p>
            <a:endParaRPr lang="sv-SE" sz="1800"/>
          </a:p>
          <a:p>
            <a:r>
              <a:rPr lang="sv-SE" sz="1800"/>
              <a:t>Vitt -  här hr vi inte funnit något samband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6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3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196" y="4598512"/>
            <a:ext cx="5547066" cy="4436379"/>
          </a:xfrm>
        </p:spPr>
        <p:txBody>
          <a:bodyPr/>
          <a:lstStyle/>
          <a:p>
            <a:r>
              <a:rPr lang="sv-SE"/>
              <a:t>CANCER</a:t>
            </a:r>
          </a:p>
          <a:p>
            <a:r>
              <a:rPr lang="sv-SE"/>
              <a:t>For </a:t>
            </a:r>
            <a:r>
              <a:rPr lang="sv-SE" err="1"/>
              <a:t>prostate</a:t>
            </a:r>
            <a:r>
              <a:rPr lang="sv-SE"/>
              <a:t> and </a:t>
            </a:r>
            <a:r>
              <a:rPr lang="sv-SE" err="1"/>
              <a:t>breast</a:t>
            </a:r>
            <a:r>
              <a:rPr lang="sv-SE"/>
              <a:t> – the </a:t>
            </a:r>
            <a:r>
              <a:rPr lang="sv-SE" err="1"/>
              <a:t>two</a:t>
            </a:r>
            <a:r>
              <a:rPr lang="sv-SE"/>
              <a:t> </a:t>
            </a:r>
            <a:r>
              <a:rPr lang="sv-SE" err="1"/>
              <a:t>most</a:t>
            </a:r>
            <a:r>
              <a:rPr lang="sv-SE"/>
              <a:t> common cancers -  a </a:t>
            </a:r>
            <a:r>
              <a:rPr lang="sv-SE" err="1"/>
              <a:t>clear</a:t>
            </a:r>
            <a:r>
              <a:rPr lang="sv-SE"/>
              <a:t> NO from </a:t>
            </a:r>
            <a:r>
              <a:rPr lang="sv-SE" err="1"/>
              <a:t>both</a:t>
            </a:r>
            <a:r>
              <a:rPr lang="sv-SE"/>
              <a:t> </a:t>
            </a:r>
            <a:r>
              <a:rPr lang="sv-SE" err="1"/>
              <a:t>high</a:t>
            </a:r>
            <a:r>
              <a:rPr lang="sv-SE"/>
              <a:t> exposure populations. If </a:t>
            </a:r>
            <a:r>
              <a:rPr lang="sv-SE" err="1"/>
              <a:t>anything</a:t>
            </a:r>
            <a:r>
              <a:rPr lang="sv-SE"/>
              <a:t>, </a:t>
            </a:r>
            <a:r>
              <a:rPr lang="sv-SE" err="1"/>
              <a:t>rather</a:t>
            </a:r>
            <a:r>
              <a:rPr lang="sv-SE"/>
              <a:t> a </a:t>
            </a:r>
            <a:r>
              <a:rPr lang="sv-SE" err="1"/>
              <a:t>protective</a:t>
            </a:r>
            <a:r>
              <a:rPr lang="sv-SE"/>
              <a:t> </a:t>
            </a:r>
            <a:r>
              <a:rPr lang="sv-SE" err="1"/>
              <a:t>effect</a:t>
            </a:r>
            <a:r>
              <a:rPr lang="sv-SE"/>
              <a:t> </a:t>
            </a:r>
            <a:r>
              <a:rPr lang="sv-SE" err="1"/>
              <a:t>was</a:t>
            </a:r>
            <a:r>
              <a:rPr lang="sv-SE"/>
              <a:t> </a:t>
            </a:r>
            <a:r>
              <a:rPr lang="sv-SE" err="1"/>
              <a:t>observed</a:t>
            </a:r>
            <a:endParaRPr lang="sv-SE"/>
          </a:p>
          <a:p>
            <a:endParaRPr lang="sv-SE"/>
          </a:p>
          <a:p>
            <a:r>
              <a:rPr lang="sv-SE"/>
              <a:t>For </a:t>
            </a:r>
            <a:r>
              <a:rPr lang="sv-SE" err="1"/>
              <a:t>Kidney</a:t>
            </a:r>
            <a:r>
              <a:rPr lang="sv-SE"/>
              <a:t>, </a:t>
            </a:r>
            <a:r>
              <a:rPr lang="sv-SE" err="1"/>
              <a:t>testes</a:t>
            </a:r>
            <a:r>
              <a:rPr lang="sv-SE"/>
              <a:t> and </a:t>
            </a:r>
            <a:r>
              <a:rPr lang="sv-SE" err="1"/>
              <a:t>perhaps</a:t>
            </a:r>
            <a:r>
              <a:rPr lang="sv-SE"/>
              <a:t> </a:t>
            </a:r>
            <a:r>
              <a:rPr lang="sv-SE" err="1"/>
              <a:t>also</a:t>
            </a:r>
            <a:r>
              <a:rPr lang="sv-SE"/>
              <a:t> </a:t>
            </a:r>
            <a:r>
              <a:rPr lang="sv-SE" err="1"/>
              <a:t>thyroid</a:t>
            </a:r>
            <a:r>
              <a:rPr lang="sv-SE"/>
              <a:t> cancers,  the observations </a:t>
            </a:r>
            <a:r>
              <a:rPr lang="sv-SE" err="1"/>
              <a:t>are</a:t>
            </a:r>
            <a:r>
              <a:rPr lang="sv-SE"/>
              <a:t> in </a:t>
            </a:r>
            <a:r>
              <a:rPr lang="sv-SE" err="1"/>
              <a:t>agreement</a:t>
            </a:r>
            <a:r>
              <a:rPr lang="sv-SE"/>
              <a:t>, </a:t>
            </a:r>
            <a:r>
              <a:rPr lang="sv-SE" err="1"/>
              <a:t>indicating</a:t>
            </a:r>
            <a:r>
              <a:rPr lang="sv-SE"/>
              <a:t> a </a:t>
            </a:r>
            <a:r>
              <a:rPr lang="sv-SE" err="1"/>
              <a:t>modestly</a:t>
            </a:r>
            <a:r>
              <a:rPr lang="sv-SE"/>
              <a:t>  </a:t>
            </a:r>
            <a:r>
              <a:rPr lang="sv-SE" err="1"/>
              <a:t>increased</a:t>
            </a:r>
            <a:r>
              <a:rPr lang="sv-SE"/>
              <a:t> risk.</a:t>
            </a:r>
          </a:p>
          <a:p>
            <a:endParaRPr lang="sv-SE"/>
          </a:p>
          <a:p>
            <a:r>
              <a:rPr lang="sv-SE"/>
              <a:t>DISEASE</a:t>
            </a:r>
          </a:p>
          <a:p>
            <a:r>
              <a:rPr lang="sv-SE"/>
              <a:t>For non-</a:t>
            </a:r>
            <a:r>
              <a:rPr lang="sv-SE" err="1"/>
              <a:t>communicable</a:t>
            </a:r>
            <a:r>
              <a:rPr lang="sv-SE"/>
              <a:t> </a:t>
            </a:r>
            <a:r>
              <a:rPr lang="sv-SE" err="1"/>
              <a:t>diseases</a:t>
            </a:r>
            <a:r>
              <a:rPr lang="sv-SE"/>
              <a:t>, </a:t>
            </a:r>
            <a:r>
              <a:rPr lang="sv-SE" err="1"/>
              <a:t>important</a:t>
            </a:r>
            <a:r>
              <a:rPr lang="sv-SE"/>
              <a:t> from a public </a:t>
            </a:r>
            <a:r>
              <a:rPr lang="sv-SE" err="1"/>
              <a:t>health</a:t>
            </a:r>
            <a:r>
              <a:rPr lang="sv-SE"/>
              <a:t> </a:t>
            </a:r>
            <a:r>
              <a:rPr lang="sv-SE" err="1"/>
              <a:t>perspective</a:t>
            </a:r>
            <a:r>
              <a:rPr lang="sv-SE"/>
              <a:t>, a NO from the C8 </a:t>
            </a:r>
            <a:r>
              <a:rPr lang="sv-SE" err="1"/>
              <a:t>study</a:t>
            </a:r>
            <a:r>
              <a:rPr lang="sv-SE"/>
              <a:t>, and still </a:t>
            </a:r>
            <a:r>
              <a:rPr lang="sv-SE" err="1"/>
              <a:t>ongoing</a:t>
            </a:r>
            <a:r>
              <a:rPr lang="sv-SE"/>
              <a:t> studies from Ronneby. </a:t>
            </a:r>
          </a:p>
          <a:p>
            <a:endParaRPr lang="sv-SE"/>
          </a:p>
          <a:p>
            <a:r>
              <a:rPr lang="sv-SE"/>
              <a:t>REPRODUCTIVE OUTCOMES</a:t>
            </a:r>
          </a:p>
          <a:p>
            <a:r>
              <a:rPr lang="sv-SE"/>
              <a:t>NO support for </a:t>
            </a:r>
            <a:r>
              <a:rPr lang="sv-SE" err="1"/>
              <a:t>gestational</a:t>
            </a:r>
            <a:r>
              <a:rPr lang="sv-SE"/>
              <a:t> diabetes, </a:t>
            </a:r>
            <a:r>
              <a:rPr lang="sv-SE" err="1"/>
              <a:t>diverging</a:t>
            </a:r>
            <a:r>
              <a:rPr lang="sv-SE"/>
              <a:t> </a:t>
            </a:r>
            <a:r>
              <a:rPr lang="sv-SE" err="1"/>
              <a:t>results</a:t>
            </a:r>
            <a:r>
              <a:rPr lang="sv-SE"/>
              <a:t> for </a:t>
            </a:r>
            <a:r>
              <a:rPr lang="sv-SE" err="1"/>
              <a:t>preeclampsia</a:t>
            </a:r>
            <a:r>
              <a:rPr lang="sv-SE"/>
              <a:t> and not </a:t>
            </a:r>
            <a:r>
              <a:rPr lang="sv-SE" err="1"/>
              <a:t>much</a:t>
            </a:r>
            <a:r>
              <a:rPr lang="sv-SE"/>
              <a:t> on </a:t>
            </a:r>
            <a:r>
              <a:rPr lang="sv-SE" err="1"/>
              <a:t>birth</a:t>
            </a:r>
            <a:r>
              <a:rPr lang="sv-SE"/>
              <a:t> </a:t>
            </a:r>
            <a:r>
              <a:rPr lang="sv-SE" err="1"/>
              <a:t>weight</a:t>
            </a:r>
            <a:r>
              <a:rPr lang="sv-SE"/>
              <a:t>  ( I </a:t>
            </a:r>
            <a:r>
              <a:rPr lang="sv-SE" err="1"/>
              <a:t>will</a:t>
            </a:r>
            <a:r>
              <a:rPr lang="sv-SE"/>
              <a:t> come back to </a:t>
            </a:r>
            <a:r>
              <a:rPr lang="sv-SE" err="1"/>
              <a:t>that</a:t>
            </a:r>
            <a:r>
              <a:rPr lang="sv-SE"/>
              <a:t>) </a:t>
            </a:r>
          </a:p>
          <a:p>
            <a:endParaRPr lang="sv-SE"/>
          </a:p>
          <a:p>
            <a:r>
              <a:rPr lang="sv-SE"/>
              <a:t>BIOMARKERS:  </a:t>
            </a:r>
          </a:p>
          <a:p>
            <a:r>
              <a:rPr lang="sv-SE" err="1"/>
              <a:t>Agreement</a:t>
            </a:r>
            <a:r>
              <a:rPr lang="sv-SE"/>
              <a:t> for </a:t>
            </a:r>
            <a:r>
              <a:rPr lang="sv-SE" err="1"/>
              <a:t>cholesterol</a:t>
            </a:r>
            <a:r>
              <a:rPr lang="sv-SE"/>
              <a:t>,  and </a:t>
            </a:r>
            <a:r>
              <a:rPr lang="sv-SE" err="1"/>
              <a:t>also</a:t>
            </a:r>
            <a:r>
              <a:rPr lang="sv-SE"/>
              <a:t> </a:t>
            </a:r>
            <a:r>
              <a:rPr lang="sv-SE" err="1"/>
              <a:t>agreement</a:t>
            </a:r>
            <a:r>
              <a:rPr lang="sv-SE"/>
              <a:t> </a:t>
            </a:r>
            <a:r>
              <a:rPr lang="sv-SE" err="1"/>
              <a:t>that</a:t>
            </a:r>
            <a:r>
              <a:rPr lang="sv-SE"/>
              <a:t> NO </a:t>
            </a:r>
            <a:r>
              <a:rPr lang="sv-SE" err="1"/>
              <a:t>consistent</a:t>
            </a:r>
            <a:r>
              <a:rPr lang="sv-SE"/>
              <a:t> </a:t>
            </a:r>
            <a:r>
              <a:rPr lang="sv-SE" err="1"/>
              <a:t>effects</a:t>
            </a:r>
            <a:r>
              <a:rPr lang="sv-SE"/>
              <a:t> on </a:t>
            </a:r>
            <a:r>
              <a:rPr lang="sv-SE" err="1"/>
              <a:t>thyroid</a:t>
            </a:r>
            <a:r>
              <a:rPr lang="sv-SE"/>
              <a:t> </a:t>
            </a:r>
            <a:r>
              <a:rPr lang="sv-SE" err="1"/>
              <a:t>hormones</a:t>
            </a:r>
            <a:r>
              <a:rPr lang="sv-SE"/>
              <a:t> </a:t>
            </a:r>
            <a:r>
              <a:rPr lang="sv-SE" err="1"/>
              <a:t>were</a:t>
            </a:r>
            <a:r>
              <a:rPr lang="sv-SE"/>
              <a:t> </a:t>
            </a:r>
            <a:r>
              <a:rPr lang="sv-SE" err="1"/>
              <a:t>observed</a:t>
            </a:r>
            <a:endParaRPr lang="sv-SE"/>
          </a:p>
          <a:p>
            <a:endParaRPr lang="sv-SE"/>
          </a:p>
          <a:p>
            <a:endParaRPr lang="sv-SE"/>
          </a:p>
          <a:p>
            <a:r>
              <a:rPr lang="sv-SE" b="1" err="1"/>
              <a:t>We</a:t>
            </a:r>
            <a:r>
              <a:rPr lang="sv-SE" b="1"/>
              <a:t> </a:t>
            </a:r>
            <a:r>
              <a:rPr lang="sv-SE" b="1" err="1"/>
              <a:t>can</a:t>
            </a:r>
            <a:r>
              <a:rPr lang="sv-SE" b="1"/>
              <a:t> </a:t>
            </a:r>
            <a:r>
              <a:rPr lang="sv-SE" b="1" err="1"/>
              <a:t>reflect</a:t>
            </a:r>
            <a:r>
              <a:rPr lang="sv-SE" b="1"/>
              <a:t> on </a:t>
            </a:r>
            <a:r>
              <a:rPr lang="sv-SE" b="1" err="1"/>
              <a:t>what</a:t>
            </a:r>
            <a:r>
              <a:rPr lang="sv-SE" b="1"/>
              <a:t> </a:t>
            </a:r>
            <a:r>
              <a:rPr lang="sv-SE" b="1" err="1"/>
              <a:t>these</a:t>
            </a:r>
            <a:r>
              <a:rPr lang="sv-SE" b="1"/>
              <a:t> </a:t>
            </a:r>
            <a:r>
              <a:rPr lang="sv-SE" b="1" err="1"/>
              <a:t>findings</a:t>
            </a:r>
            <a:r>
              <a:rPr lang="sv-SE" b="1"/>
              <a:t> </a:t>
            </a:r>
            <a:r>
              <a:rPr lang="sv-SE" b="1" err="1"/>
              <a:t>mean</a:t>
            </a:r>
            <a:r>
              <a:rPr lang="sv-SE" b="1"/>
              <a:t> for </a:t>
            </a:r>
            <a:r>
              <a:rPr lang="sv-SE" b="1" err="1"/>
              <a:t>assessment</a:t>
            </a:r>
            <a:r>
              <a:rPr lang="sv-SE" b="1"/>
              <a:t> </a:t>
            </a:r>
            <a:r>
              <a:rPr lang="sv-SE" b="1" err="1"/>
              <a:t>of</a:t>
            </a:r>
            <a:r>
              <a:rPr lang="sv-SE" b="1"/>
              <a:t> </a:t>
            </a:r>
            <a:r>
              <a:rPr lang="sv-SE" b="1" err="1"/>
              <a:t>causality</a:t>
            </a:r>
            <a:r>
              <a:rPr lang="sv-SE" b="1"/>
              <a:t>,  </a:t>
            </a:r>
            <a:r>
              <a:rPr lang="sv-SE" b="1" err="1"/>
              <a:t>being</a:t>
            </a:r>
            <a:r>
              <a:rPr lang="sv-SE" b="1"/>
              <a:t> </a:t>
            </a:r>
            <a:r>
              <a:rPr lang="sv-SE" b="1" err="1"/>
              <a:t>fully</a:t>
            </a:r>
            <a:r>
              <a:rPr lang="sv-SE" b="1"/>
              <a:t> </a:t>
            </a:r>
            <a:r>
              <a:rPr lang="sv-SE" b="1" err="1"/>
              <a:t>aware</a:t>
            </a:r>
            <a:r>
              <a:rPr lang="sv-SE" b="1"/>
              <a:t> </a:t>
            </a:r>
            <a:r>
              <a:rPr lang="sv-SE" b="1" err="1"/>
              <a:t>that</a:t>
            </a:r>
            <a:r>
              <a:rPr lang="sv-SE" b="1"/>
              <a:t> </a:t>
            </a:r>
            <a:r>
              <a:rPr lang="sv-SE" b="1" err="1"/>
              <a:t>such</a:t>
            </a:r>
            <a:r>
              <a:rPr lang="sv-SE" b="1"/>
              <a:t> </a:t>
            </a:r>
            <a:r>
              <a:rPr lang="sv-SE" b="1" err="1"/>
              <a:t>assessmnet</a:t>
            </a:r>
            <a:r>
              <a:rPr lang="sv-SE" b="1"/>
              <a:t> </a:t>
            </a:r>
            <a:r>
              <a:rPr lang="sv-SE" b="1" err="1"/>
              <a:t>also</a:t>
            </a:r>
            <a:r>
              <a:rPr lang="sv-SE" b="1"/>
              <a:t> </a:t>
            </a:r>
            <a:r>
              <a:rPr lang="sv-SE" b="1" err="1"/>
              <a:t>need</a:t>
            </a:r>
            <a:r>
              <a:rPr lang="sv-SE" b="1"/>
              <a:t> a </a:t>
            </a:r>
            <a:r>
              <a:rPr lang="sv-SE" b="1" err="1"/>
              <a:t>lot</a:t>
            </a:r>
            <a:r>
              <a:rPr lang="sv-SE" b="1"/>
              <a:t> </a:t>
            </a:r>
            <a:r>
              <a:rPr lang="sv-SE" b="1" err="1"/>
              <a:t>of</a:t>
            </a:r>
            <a:r>
              <a:rPr lang="sv-SE" b="1"/>
              <a:t> </a:t>
            </a:r>
            <a:r>
              <a:rPr lang="sv-SE" b="1" err="1"/>
              <a:t>additional</a:t>
            </a:r>
            <a:r>
              <a:rPr lang="sv-SE" b="1"/>
              <a:t>  information</a:t>
            </a:r>
          </a:p>
          <a:p>
            <a:endParaRPr lang="sv-S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3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BIRTH WEIGHT</a:t>
            </a:r>
          </a:p>
          <a:p>
            <a:endParaRPr lang="sv-SE"/>
          </a:p>
          <a:p>
            <a:pPr marL="171707" indent="-171707">
              <a:buFont typeface="Arial" panose="020B0604020202020204" pitchFamily="34" charset="0"/>
              <a:buChar char="•"/>
            </a:pPr>
            <a:r>
              <a:rPr lang="sv-SE" err="1"/>
              <a:t>Varying</a:t>
            </a:r>
            <a:r>
              <a:rPr lang="sv-SE"/>
              <a:t> </a:t>
            </a:r>
            <a:r>
              <a:rPr lang="sv-SE" err="1"/>
              <a:t>estimates</a:t>
            </a:r>
            <a:r>
              <a:rPr lang="sv-SE"/>
              <a:t>, </a:t>
            </a:r>
            <a:r>
              <a:rPr lang="sv-SE" err="1"/>
              <a:t>using</a:t>
            </a:r>
            <a:r>
              <a:rPr lang="sv-SE"/>
              <a:t> </a:t>
            </a:r>
            <a:r>
              <a:rPr lang="sv-SE" err="1"/>
              <a:t>maternal</a:t>
            </a:r>
            <a:r>
              <a:rPr lang="sv-SE"/>
              <a:t> </a:t>
            </a:r>
            <a:r>
              <a:rPr lang="sv-SE" err="1"/>
              <a:t>pregnancy</a:t>
            </a:r>
            <a:r>
              <a:rPr lang="sv-SE"/>
              <a:t> serum </a:t>
            </a:r>
            <a:r>
              <a:rPr lang="sv-SE" err="1"/>
              <a:t>levels</a:t>
            </a:r>
            <a:r>
              <a:rPr lang="sv-SE"/>
              <a:t> for exposure </a:t>
            </a:r>
            <a:r>
              <a:rPr lang="sv-SE" err="1"/>
              <a:t>assessment</a:t>
            </a:r>
            <a:r>
              <a:rPr lang="sv-SE"/>
              <a:t>, </a:t>
            </a:r>
            <a:r>
              <a:rPr lang="sv-SE" err="1"/>
              <a:t>some</a:t>
            </a:r>
            <a:r>
              <a:rPr lang="sv-SE"/>
              <a:t> 25-50 g/1 </a:t>
            </a:r>
            <a:r>
              <a:rPr lang="sv-SE" err="1"/>
              <a:t>ng</a:t>
            </a:r>
            <a:r>
              <a:rPr lang="sv-SE"/>
              <a:t>/ml.</a:t>
            </a:r>
          </a:p>
          <a:p>
            <a:pPr marL="171707" indent="-171707">
              <a:buFont typeface="Arial" panose="020B0604020202020204" pitchFamily="34" charset="0"/>
              <a:buChar char="•"/>
            </a:pPr>
            <a:endParaRPr lang="sv-SE"/>
          </a:p>
          <a:p>
            <a:pPr marL="171707" indent="-171707">
              <a:buFont typeface="Arial" panose="020B0604020202020204" pitchFamily="34" charset="0"/>
              <a:buChar char="•"/>
            </a:pPr>
            <a:r>
              <a:rPr lang="sv-SE"/>
              <a:t>If </a:t>
            </a:r>
            <a:r>
              <a:rPr lang="sv-SE" err="1"/>
              <a:t>linear</a:t>
            </a:r>
            <a:r>
              <a:rPr lang="sv-SE"/>
              <a:t>, </a:t>
            </a:r>
            <a:r>
              <a:rPr lang="sv-SE" err="1"/>
              <a:t>this</a:t>
            </a:r>
            <a:r>
              <a:rPr lang="sv-SE"/>
              <a:t> </a:t>
            </a:r>
            <a:r>
              <a:rPr lang="sv-SE" err="1"/>
              <a:t>would</a:t>
            </a:r>
            <a:r>
              <a:rPr lang="sv-SE"/>
              <a:t> </a:t>
            </a:r>
            <a:r>
              <a:rPr lang="sv-SE" err="1"/>
              <a:t>have</a:t>
            </a:r>
            <a:r>
              <a:rPr lang="sv-SE"/>
              <a:t> </a:t>
            </a:r>
            <a:r>
              <a:rPr lang="sv-SE" err="1"/>
              <a:t>implied</a:t>
            </a:r>
            <a:r>
              <a:rPr lang="sv-SE"/>
              <a:t> negative </a:t>
            </a:r>
            <a:r>
              <a:rPr lang="sv-SE" err="1"/>
              <a:t>birth</a:t>
            </a:r>
            <a:r>
              <a:rPr lang="sv-SE"/>
              <a:t> </a:t>
            </a:r>
            <a:r>
              <a:rPr lang="sv-SE" err="1"/>
              <a:t>weights</a:t>
            </a:r>
            <a:r>
              <a:rPr lang="sv-SE"/>
              <a:t> in Ronneby, </a:t>
            </a:r>
          </a:p>
          <a:p>
            <a:endParaRPr lang="sv-SE"/>
          </a:p>
          <a:p>
            <a:r>
              <a:rPr lang="sv-SE" b="1"/>
              <a:t>C8</a:t>
            </a:r>
          </a:p>
          <a:p>
            <a:pPr marL="171707" indent="-171707">
              <a:buFont typeface="Arial" panose="020B0604020202020204" pitchFamily="34" charset="0"/>
              <a:buChar char="•"/>
            </a:pPr>
            <a:r>
              <a:rPr lang="sv-SE" err="1"/>
              <a:t>There</a:t>
            </a:r>
            <a:r>
              <a:rPr lang="sv-SE"/>
              <a:t> </a:t>
            </a:r>
            <a:r>
              <a:rPr lang="sv-SE" err="1"/>
              <a:t>was</a:t>
            </a:r>
            <a:r>
              <a:rPr lang="sv-SE"/>
              <a:t> no </a:t>
            </a:r>
            <a:r>
              <a:rPr lang="sv-SE" err="1"/>
              <a:t>effect</a:t>
            </a:r>
            <a:r>
              <a:rPr lang="sv-SE"/>
              <a:t> on </a:t>
            </a:r>
            <a:r>
              <a:rPr lang="sv-SE" err="1"/>
              <a:t>birth</a:t>
            </a:r>
            <a:r>
              <a:rPr lang="sv-SE"/>
              <a:t> </a:t>
            </a:r>
            <a:r>
              <a:rPr lang="sv-SE" err="1"/>
              <a:t>weight</a:t>
            </a:r>
            <a:r>
              <a:rPr lang="sv-SE"/>
              <a:t> as </a:t>
            </a:r>
            <a:r>
              <a:rPr lang="sv-SE" err="1"/>
              <a:t>reported</a:t>
            </a:r>
            <a:r>
              <a:rPr lang="sv-SE"/>
              <a:t> from the C8 studies</a:t>
            </a:r>
          </a:p>
          <a:p>
            <a:endParaRPr lang="sv-SE"/>
          </a:p>
          <a:p>
            <a:r>
              <a:rPr lang="sv-SE" b="1"/>
              <a:t>Ronneby</a:t>
            </a:r>
            <a:endParaRPr lang="sv-SE"/>
          </a:p>
          <a:p>
            <a:pPr marL="171707" indent="-171707">
              <a:buFont typeface="Arial" panose="020B0604020202020204" pitchFamily="34" charset="0"/>
              <a:buChar char="•"/>
            </a:pPr>
            <a:r>
              <a:rPr lang="sv-SE" err="1"/>
              <a:t>We</a:t>
            </a:r>
            <a:r>
              <a:rPr lang="sv-SE"/>
              <a:t> </a:t>
            </a:r>
            <a:r>
              <a:rPr lang="sv-SE" err="1"/>
              <a:t>observed</a:t>
            </a:r>
            <a:r>
              <a:rPr lang="sv-SE"/>
              <a:t> a </a:t>
            </a:r>
            <a:r>
              <a:rPr lang="sv-SE" err="1"/>
              <a:t>large</a:t>
            </a:r>
            <a:r>
              <a:rPr lang="sv-SE"/>
              <a:t> </a:t>
            </a:r>
            <a:r>
              <a:rPr lang="sv-SE" err="1"/>
              <a:t>cohort</a:t>
            </a:r>
            <a:r>
              <a:rPr lang="sv-SE"/>
              <a:t> from the </a:t>
            </a:r>
            <a:r>
              <a:rPr lang="sv-SE" err="1"/>
              <a:t>whole</a:t>
            </a:r>
            <a:r>
              <a:rPr lang="sv-SE"/>
              <a:t> </a:t>
            </a:r>
            <a:r>
              <a:rPr lang="sv-SE" err="1"/>
              <a:t>county</a:t>
            </a:r>
            <a:r>
              <a:rPr lang="sv-SE"/>
              <a:t>, </a:t>
            </a:r>
            <a:r>
              <a:rPr lang="sv-SE" err="1"/>
              <a:t>using</a:t>
            </a:r>
            <a:r>
              <a:rPr lang="sv-SE"/>
              <a:t> </a:t>
            </a:r>
            <a:r>
              <a:rPr lang="sv-SE" err="1"/>
              <a:t>address</a:t>
            </a:r>
            <a:r>
              <a:rPr lang="sv-SE"/>
              <a:t> information to </a:t>
            </a:r>
            <a:r>
              <a:rPr lang="sv-SE" err="1"/>
              <a:t>linking</a:t>
            </a:r>
            <a:r>
              <a:rPr lang="sv-SE"/>
              <a:t> </a:t>
            </a:r>
            <a:r>
              <a:rPr lang="sv-SE" err="1"/>
              <a:t>maternal</a:t>
            </a:r>
            <a:r>
              <a:rPr lang="sv-SE"/>
              <a:t> </a:t>
            </a:r>
            <a:r>
              <a:rPr lang="sv-SE" err="1"/>
              <a:t>addresses</a:t>
            </a:r>
            <a:r>
              <a:rPr lang="sv-SE"/>
              <a:t> to </a:t>
            </a:r>
            <a:r>
              <a:rPr lang="sv-SE" err="1"/>
              <a:t>waterworks</a:t>
            </a:r>
            <a:r>
              <a:rPr lang="sv-SE"/>
              <a:t>  </a:t>
            </a:r>
          </a:p>
          <a:p>
            <a:pPr marL="171707" indent="-171707">
              <a:buFont typeface="Arial" panose="020B0604020202020204" pitchFamily="34" charset="0"/>
              <a:buChar char="•"/>
            </a:pPr>
            <a:endParaRPr lang="sv-SE"/>
          </a:p>
          <a:p>
            <a:pPr marL="171707" indent="-171707">
              <a:buFont typeface="Arial" panose="020B0604020202020204" pitchFamily="34" charset="0"/>
              <a:buChar char="•"/>
            </a:pPr>
            <a:r>
              <a:rPr lang="sv-SE"/>
              <a:t>A small </a:t>
            </a:r>
            <a:r>
              <a:rPr lang="sv-SE" err="1"/>
              <a:t>decreased</a:t>
            </a:r>
            <a:r>
              <a:rPr lang="sv-SE"/>
              <a:t> </a:t>
            </a:r>
            <a:r>
              <a:rPr lang="sv-SE" err="1"/>
              <a:t>mean</a:t>
            </a:r>
            <a:r>
              <a:rPr lang="sv-SE"/>
              <a:t> </a:t>
            </a:r>
            <a:r>
              <a:rPr lang="sv-SE" err="1"/>
              <a:t>weight</a:t>
            </a:r>
            <a:r>
              <a:rPr lang="sv-SE"/>
              <a:t> in boys, and a small </a:t>
            </a:r>
            <a:r>
              <a:rPr lang="sv-SE" err="1"/>
              <a:t>increased</a:t>
            </a:r>
            <a:r>
              <a:rPr lang="sv-SE"/>
              <a:t> </a:t>
            </a:r>
            <a:r>
              <a:rPr lang="sv-SE" err="1"/>
              <a:t>weighe</a:t>
            </a:r>
            <a:r>
              <a:rPr lang="sv-SE"/>
              <a:t> in </a:t>
            </a:r>
            <a:r>
              <a:rPr lang="sv-SE" err="1"/>
              <a:t>girls</a:t>
            </a:r>
            <a:r>
              <a:rPr lang="sv-SE"/>
              <a:t> </a:t>
            </a:r>
            <a:r>
              <a:rPr lang="sv-SE" err="1"/>
              <a:t>was</a:t>
            </a:r>
            <a:r>
              <a:rPr lang="sv-SE"/>
              <a:t> </a:t>
            </a:r>
            <a:r>
              <a:rPr lang="sv-SE" err="1"/>
              <a:t>observed</a:t>
            </a:r>
            <a:endParaRPr lang="sv-SE"/>
          </a:p>
          <a:p>
            <a:endParaRPr lang="sv-SE"/>
          </a:p>
          <a:p>
            <a:pPr marL="171707" indent="-171707">
              <a:buFont typeface="Arial" panose="020B0604020202020204" pitchFamily="34" charset="0"/>
              <a:buChar char="•"/>
            </a:pPr>
            <a:r>
              <a:rPr lang="sv-SE" err="1"/>
              <a:t>Roughly</a:t>
            </a:r>
            <a:r>
              <a:rPr lang="sv-SE"/>
              <a:t> </a:t>
            </a:r>
            <a:r>
              <a:rPr lang="sv-SE" err="1"/>
              <a:t>equivalent</a:t>
            </a:r>
            <a:r>
              <a:rPr lang="sv-SE"/>
              <a:t> to a PFOS </a:t>
            </a:r>
            <a:r>
              <a:rPr lang="sv-SE" err="1"/>
              <a:t>effect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 ½ g  </a:t>
            </a:r>
            <a:r>
              <a:rPr lang="sv-SE" err="1"/>
              <a:t>effect</a:t>
            </a:r>
            <a:r>
              <a:rPr lang="sv-SE"/>
              <a:t> per 1 </a:t>
            </a:r>
            <a:r>
              <a:rPr lang="sv-SE" err="1"/>
              <a:t>ng</a:t>
            </a:r>
            <a:r>
              <a:rPr lang="sv-SE"/>
              <a:t>/ml, plus or </a:t>
            </a:r>
            <a:r>
              <a:rPr lang="sv-SE" err="1"/>
              <a:t>minius</a:t>
            </a:r>
            <a:endParaRPr lang="sv-SE"/>
          </a:p>
          <a:p>
            <a:endParaRPr lang="sv-SE"/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19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400"/>
          </a:p>
          <a:p>
            <a:r>
              <a:rPr lang="sv-SE" sz="1400" err="1"/>
              <a:t>But</a:t>
            </a:r>
            <a:r>
              <a:rPr lang="sv-SE" sz="1400"/>
              <a:t> I </a:t>
            </a:r>
            <a:r>
              <a:rPr lang="sv-SE" sz="1400" err="1"/>
              <a:t>would</a:t>
            </a:r>
            <a:r>
              <a:rPr lang="sv-SE" sz="1400"/>
              <a:t> like to </a:t>
            </a:r>
            <a:r>
              <a:rPr lang="sv-SE" sz="1400" err="1"/>
              <a:t>proceed</a:t>
            </a:r>
            <a:r>
              <a:rPr lang="sv-SE" sz="1400"/>
              <a:t> to </a:t>
            </a:r>
            <a:r>
              <a:rPr lang="sv-SE" sz="1400" err="1"/>
              <a:t>reflections</a:t>
            </a:r>
            <a:r>
              <a:rPr lang="sv-SE" sz="1400"/>
              <a:t> on </a:t>
            </a:r>
            <a:r>
              <a:rPr lang="sv-SE" sz="1400" err="1"/>
              <a:t>effect</a:t>
            </a:r>
            <a:r>
              <a:rPr lang="sv-SE" sz="1400"/>
              <a:t> </a:t>
            </a:r>
            <a:r>
              <a:rPr lang="sv-SE" sz="1400" err="1"/>
              <a:t>estimates</a:t>
            </a:r>
            <a:r>
              <a:rPr lang="sv-SE" sz="1400"/>
              <a:t> and </a:t>
            </a:r>
            <a:r>
              <a:rPr lang="sv-SE" sz="1400" err="1"/>
              <a:t>dose-response</a:t>
            </a:r>
            <a:r>
              <a:rPr lang="sv-SE" sz="1400"/>
              <a:t>, </a:t>
            </a:r>
            <a:r>
              <a:rPr lang="sv-SE" sz="1400" err="1"/>
              <a:t>with</a:t>
            </a:r>
            <a:r>
              <a:rPr lang="sv-SE" sz="1400"/>
              <a:t> </a:t>
            </a:r>
            <a:r>
              <a:rPr lang="sv-SE" sz="1400" err="1"/>
              <a:t>two</a:t>
            </a:r>
            <a:r>
              <a:rPr lang="sv-SE" sz="1400"/>
              <a:t> different  </a:t>
            </a:r>
            <a:r>
              <a:rPr lang="sv-SE" sz="1400" err="1"/>
              <a:t>examples</a:t>
            </a:r>
            <a:r>
              <a:rPr lang="sv-SE" sz="1400"/>
              <a:t>. </a:t>
            </a:r>
          </a:p>
          <a:p>
            <a:endParaRPr lang="sv-SE" sz="1400"/>
          </a:p>
          <a:p>
            <a:r>
              <a:rPr lang="sv-SE" sz="1400"/>
              <a:t>PFOA – </a:t>
            </a:r>
          </a:p>
          <a:p>
            <a:pPr marL="286179" indent="-286179">
              <a:buFont typeface="Arial" panose="020B0604020202020204" pitchFamily="34" charset="0"/>
              <a:buChar char="•"/>
            </a:pPr>
            <a:r>
              <a:rPr lang="sv-SE" sz="1400" err="1"/>
              <a:t>Very</a:t>
            </a:r>
            <a:r>
              <a:rPr lang="sv-SE" sz="1400"/>
              <a:t> </a:t>
            </a:r>
            <a:r>
              <a:rPr lang="sv-SE" sz="1400" err="1"/>
              <a:t>little</a:t>
            </a:r>
            <a:r>
              <a:rPr lang="sv-SE" sz="1400"/>
              <a:t> </a:t>
            </a:r>
            <a:r>
              <a:rPr lang="sv-SE" sz="1400" err="1"/>
              <a:t>effect</a:t>
            </a:r>
            <a:r>
              <a:rPr lang="sv-SE" sz="1400"/>
              <a:t> </a:t>
            </a:r>
            <a:r>
              <a:rPr lang="sv-SE" sz="1400" err="1"/>
              <a:t>even</a:t>
            </a:r>
            <a:r>
              <a:rPr lang="sv-SE" sz="1400"/>
              <a:t> at </a:t>
            </a:r>
            <a:r>
              <a:rPr lang="sv-SE" sz="1400" err="1"/>
              <a:t>very</a:t>
            </a:r>
            <a:r>
              <a:rPr lang="sv-SE" sz="1400"/>
              <a:t> </a:t>
            </a:r>
            <a:r>
              <a:rPr lang="sv-SE" sz="1400" err="1"/>
              <a:t>high</a:t>
            </a:r>
            <a:r>
              <a:rPr lang="sv-SE" sz="1400"/>
              <a:t> exposure </a:t>
            </a:r>
            <a:r>
              <a:rPr lang="sv-SE" sz="1400" err="1"/>
              <a:t>levels</a:t>
            </a:r>
            <a:r>
              <a:rPr lang="sv-SE" sz="1400"/>
              <a:t> in PFOA </a:t>
            </a:r>
            <a:r>
              <a:rPr lang="sv-SE" sz="1400" err="1"/>
              <a:t>workers</a:t>
            </a:r>
            <a:endParaRPr lang="sv-SE" sz="1400"/>
          </a:p>
          <a:p>
            <a:pPr marL="286179" indent="-286179">
              <a:buFont typeface="Arial" panose="020B0604020202020204" pitchFamily="34" charset="0"/>
              <a:buChar char="•"/>
            </a:pPr>
            <a:endParaRPr lang="sv-SE" sz="1400"/>
          </a:p>
          <a:p>
            <a:pPr marL="286179" indent="-286179">
              <a:buFont typeface="Arial" panose="020B0604020202020204" pitchFamily="34" charset="0"/>
              <a:buChar char="•"/>
            </a:pPr>
            <a:r>
              <a:rPr lang="sv-SE" sz="1400"/>
              <a:t>A </a:t>
            </a:r>
            <a:r>
              <a:rPr lang="sv-SE" sz="1400" err="1"/>
              <a:t>slight</a:t>
            </a:r>
            <a:r>
              <a:rPr lang="sv-SE" sz="1400"/>
              <a:t> </a:t>
            </a:r>
            <a:r>
              <a:rPr lang="sv-SE" sz="1400" err="1"/>
              <a:t>effect</a:t>
            </a:r>
            <a:r>
              <a:rPr lang="sv-SE" sz="1400"/>
              <a:t> from </a:t>
            </a:r>
            <a:r>
              <a:rPr lang="sv-SE" sz="1400" err="1"/>
              <a:t>lowest</a:t>
            </a:r>
            <a:r>
              <a:rPr lang="sv-SE" sz="1400"/>
              <a:t> to median serum </a:t>
            </a:r>
            <a:r>
              <a:rPr lang="sv-SE" sz="1400" err="1"/>
              <a:t>levels</a:t>
            </a:r>
            <a:r>
              <a:rPr lang="sv-SE" sz="1400"/>
              <a:t> in the general population</a:t>
            </a:r>
          </a:p>
          <a:p>
            <a:endParaRPr lang="sv-SE" sz="1400"/>
          </a:p>
          <a:p>
            <a:r>
              <a:rPr lang="sv-SE" sz="1400"/>
              <a:t> PFOS and </a:t>
            </a:r>
            <a:r>
              <a:rPr lang="sv-SE" sz="1400" err="1"/>
              <a:t>PFHxS</a:t>
            </a:r>
            <a:r>
              <a:rPr lang="sv-SE" sz="1400"/>
              <a:t>: </a:t>
            </a:r>
          </a:p>
          <a:p>
            <a:pPr marL="286179" indent="-286179">
              <a:buFont typeface="Arial" panose="020B0604020202020204" pitchFamily="34" charset="0"/>
              <a:buChar char="•"/>
            </a:pPr>
            <a:r>
              <a:rPr lang="sv-SE" sz="1400"/>
              <a:t>observations </a:t>
            </a:r>
            <a:r>
              <a:rPr lang="sv-SE" sz="1400" err="1"/>
              <a:t>indicate</a:t>
            </a:r>
            <a:r>
              <a:rPr lang="sv-SE" sz="1400"/>
              <a:t> a </a:t>
            </a:r>
            <a:r>
              <a:rPr lang="sv-SE" sz="1400" err="1"/>
              <a:t>steep</a:t>
            </a:r>
            <a:r>
              <a:rPr lang="sv-SE" sz="1400"/>
              <a:t> </a:t>
            </a:r>
            <a:r>
              <a:rPr lang="sv-SE" sz="1400" err="1"/>
              <a:t>slope</a:t>
            </a:r>
            <a:r>
              <a:rPr lang="sv-SE" sz="1400"/>
              <a:t> </a:t>
            </a:r>
            <a:r>
              <a:rPr lang="sv-SE" sz="1400" err="1"/>
              <a:t>up</a:t>
            </a:r>
            <a:r>
              <a:rPr lang="sv-SE" sz="1400"/>
              <a:t> to </a:t>
            </a:r>
            <a:r>
              <a:rPr lang="sv-SE" sz="1400" err="1"/>
              <a:t>about</a:t>
            </a:r>
            <a:r>
              <a:rPr lang="sv-SE" sz="1400"/>
              <a:t> 100 </a:t>
            </a:r>
            <a:r>
              <a:rPr lang="sv-SE" sz="1400" err="1"/>
              <a:t>ng</a:t>
            </a:r>
            <a:r>
              <a:rPr lang="sv-SE" sz="1400"/>
              <a:t>/L </a:t>
            </a:r>
            <a:r>
              <a:rPr lang="sv-SE" sz="1400" err="1"/>
              <a:t>with</a:t>
            </a:r>
            <a:r>
              <a:rPr lang="sv-SE" sz="1400"/>
              <a:t>  10% </a:t>
            </a:r>
            <a:r>
              <a:rPr lang="sv-SE" sz="1400" err="1"/>
              <a:t>increase</a:t>
            </a:r>
            <a:r>
              <a:rPr lang="sv-SE" sz="1400"/>
              <a:t>, </a:t>
            </a:r>
          </a:p>
          <a:p>
            <a:pPr marL="286179" indent="-286179">
              <a:buFont typeface="Arial" panose="020B0604020202020204" pitchFamily="34" charset="0"/>
              <a:buChar char="•"/>
            </a:pPr>
            <a:r>
              <a:rPr lang="sv-SE" sz="1400"/>
              <a:t>and </a:t>
            </a:r>
            <a:r>
              <a:rPr lang="sv-SE" sz="1400" err="1"/>
              <a:t>then</a:t>
            </a:r>
            <a:r>
              <a:rPr lang="sv-SE" sz="1400"/>
              <a:t> </a:t>
            </a:r>
            <a:r>
              <a:rPr lang="sv-SE" sz="1400" err="1"/>
              <a:t>totally</a:t>
            </a:r>
            <a:r>
              <a:rPr lang="sv-SE" sz="1400"/>
              <a:t> </a:t>
            </a:r>
            <a:r>
              <a:rPr lang="sv-SE" sz="1400" err="1"/>
              <a:t>levelling</a:t>
            </a:r>
            <a:r>
              <a:rPr lang="sv-SE" sz="1400"/>
              <a:t> 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00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0C8D5-55B4-419B-9DE5-0326395C4187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95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9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0BF1A8-8F69-4236-9B97-33B1D45A779D}" type="slidenum">
              <a:rPr lang="sv-SE" altLang="sv-SE"/>
              <a:pPr/>
              <a:t>30</a:t>
            </a:fld>
            <a:endParaRPr lang="sv-SE" altLang="sv-SE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00664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546FFC-D1D0-41E7-AB3E-0F3B228FB260}" type="slidenum">
              <a:rPr lang="sv-SE" altLang="sv-SE" smtClean="0"/>
              <a:pPr>
                <a:spcBef>
                  <a:spcPct val="0"/>
                </a:spcBef>
              </a:pPr>
              <a:t>7</a:t>
            </a:fld>
            <a:endParaRPr lang="sv-SE" altLang="sv-SE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8288" cy="3724275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4875"/>
            <a:ext cx="49815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v-SE" altLang="sv-S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8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400"/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12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0C8D5-55B4-419B-9DE5-0326395C4187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7650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52642-CC14-4903-B133-3EAF8E2BB556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369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400"/>
              <a:t>So,  for a </a:t>
            </a:r>
            <a:r>
              <a:rPr lang="sv-SE" sz="1400" err="1"/>
              <a:t>hotspot</a:t>
            </a:r>
            <a:r>
              <a:rPr lang="sv-SE" sz="1400"/>
              <a:t> population </a:t>
            </a:r>
            <a:r>
              <a:rPr lang="sv-SE" sz="1400" err="1"/>
              <a:t>with</a:t>
            </a:r>
            <a:r>
              <a:rPr lang="sv-SE" sz="1400"/>
              <a:t> </a:t>
            </a:r>
            <a:r>
              <a:rPr lang="sv-SE" sz="1400" err="1"/>
              <a:t>modestly</a:t>
            </a:r>
            <a:r>
              <a:rPr lang="sv-SE" sz="1400"/>
              <a:t> </a:t>
            </a:r>
            <a:r>
              <a:rPr lang="sv-SE" sz="1400" err="1"/>
              <a:t>higher</a:t>
            </a:r>
            <a:r>
              <a:rPr lang="sv-SE" sz="1400"/>
              <a:t> </a:t>
            </a:r>
            <a:r>
              <a:rPr lang="sv-SE" sz="1400" err="1"/>
              <a:t>than</a:t>
            </a:r>
            <a:r>
              <a:rPr lang="sv-SE" sz="1400"/>
              <a:t> </a:t>
            </a:r>
            <a:r>
              <a:rPr lang="sv-SE" sz="1400" err="1"/>
              <a:t>background</a:t>
            </a:r>
            <a:r>
              <a:rPr lang="sv-SE" sz="1400"/>
              <a:t> exposure</a:t>
            </a:r>
          </a:p>
          <a:p>
            <a:endParaRPr lang="sv-SE" sz="1400"/>
          </a:p>
          <a:p>
            <a:r>
              <a:rPr lang="sv-SE" sz="1400" err="1"/>
              <a:t>Should</a:t>
            </a:r>
            <a:r>
              <a:rPr lang="sv-SE" sz="1400"/>
              <a:t> </a:t>
            </a:r>
            <a:r>
              <a:rPr lang="sv-SE" sz="1400" err="1"/>
              <a:t>we</a:t>
            </a:r>
            <a:r>
              <a:rPr lang="sv-SE" sz="1400"/>
              <a:t> </a:t>
            </a:r>
            <a:r>
              <a:rPr lang="sv-SE" sz="1400" err="1"/>
              <a:t>extrapolate</a:t>
            </a:r>
            <a:r>
              <a:rPr lang="sv-SE" sz="1400"/>
              <a:t> </a:t>
            </a:r>
            <a:r>
              <a:rPr lang="sv-SE" sz="1400" err="1"/>
              <a:t>upwards</a:t>
            </a:r>
            <a:r>
              <a:rPr lang="sv-SE" sz="1400"/>
              <a:t> or </a:t>
            </a:r>
            <a:r>
              <a:rPr lang="sv-SE" sz="1400" err="1"/>
              <a:t>downwards</a:t>
            </a:r>
            <a:r>
              <a:rPr lang="sv-SE" sz="1400"/>
              <a:t>?</a:t>
            </a:r>
          </a:p>
          <a:p>
            <a:endParaRPr lang="sv-SE" sz="1400"/>
          </a:p>
          <a:p>
            <a:endParaRPr lang="sv-SE" sz="1400"/>
          </a:p>
          <a:p>
            <a:r>
              <a:rPr lang="sv-SE" sz="1400"/>
              <a:t>AT THE LOW END</a:t>
            </a:r>
          </a:p>
          <a:p>
            <a:pPr marL="171707" indent="-171707">
              <a:buFont typeface="Arial" panose="020B0604020202020204" pitchFamily="34" charset="0"/>
              <a:buChar char="•"/>
            </a:pPr>
            <a:r>
              <a:rPr lang="sv-SE" sz="1400" err="1"/>
              <a:t>Uncertainties</a:t>
            </a:r>
            <a:r>
              <a:rPr lang="sv-SE" sz="1400"/>
              <a:t> </a:t>
            </a:r>
            <a:r>
              <a:rPr lang="sv-SE" sz="1400" err="1"/>
              <a:t>of</a:t>
            </a:r>
            <a:r>
              <a:rPr lang="sv-SE" sz="1400"/>
              <a:t> </a:t>
            </a:r>
            <a:r>
              <a:rPr lang="sv-SE" sz="1400" err="1"/>
              <a:t>reverse</a:t>
            </a:r>
            <a:r>
              <a:rPr lang="sv-SE" sz="1400"/>
              <a:t> </a:t>
            </a:r>
            <a:r>
              <a:rPr lang="sv-SE" sz="1400" err="1"/>
              <a:t>causation</a:t>
            </a:r>
            <a:r>
              <a:rPr lang="sv-SE" sz="1400"/>
              <a:t>, </a:t>
            </a:r>
            <a:r>
              <a:rPr lang="sv-SE" sz="1400" err="1"/>
              <a:t>misclassification</a:t>
            </a:r>
            <a:r>
              <a:rPr lang="sv-SE" sz="1400"/>
              <a:t> </a:t>
            </a:r>
            <a:r>
              <a:rPr lang="sv-SE" sz="1400" err="1"/>
              <a:t>of</a:t>
            </a:r>
            <a:r>
              <a:rPr lang="sv-SE" sz="1400"/>
              <a:t> exposure and </a:t>
            </a:r>
            <a:r>
              <a:rPr lang="sv-SE" sz="1400" err="1"/>
              <a:t>unmeasured</a:t>
            </a:r>
            <a:r>
              <a:rPr lang="sv-SE" sz="1400"/>
              <a:t> </a:t>
            </a:r>
            <a:r>
              <a:rPr lang="sv-SE" sz="1400" err="1"/>
              <a:t>residual</a:t>
            </a:r>
            <a:r>
              <a:rPr lang="sv-SE" sz="1400"/>
              <a:t> </a:t>
            </a:r>
            <a:r>
              <a:rPr lang="sv-SE" sz="1400" err="1"/>
              <a:t>confounding</a:t>
            </a:r>
            <a:r>
              <a:rPr lang="sv-SE" sz="1400"/>
              <a:t>  at </a:t>
            </a:r>
            <a:r>
              <a:rPr lang="sv-SE" sz="1400" err="1"/>
              <a:t>low</a:t>
            </a:r>
            <a:r>
              <a:rPr lang="sv-SE" sz="1400"/>
              <a:t> and </a:t>
            </a:r>
            <a:r>
              <a:rPr lang="sv-SE" sz="1400" err="1"/>
              <a:t>narrow</a:t>
            </a:r>
            <a:r>
              <a:rPr lang="sv-SE" sz="1400"/>
              <a:t> exposure </a:t>
            </a:r>
            <a:r>
              <a:rPr lang="sv-SE" sz="1400" err="1"/>
              <a:t>ranges</a:t>
            </a:r>
            <a:endParaRPr lang="sv-SE" sz="1400"/>
          </a:p>
          <a:p>
            <a:r>
              <a:rPr lang="sv-SE" sz="1400"/>
              <a:t>AT THE HIGH END</a:t>
            </a:r>
          </a:p>
          <a:p>
            <a:pPr marL="286179" indent="-286179">
              <a:buFont typeface="Arial" panose="020B0604020202020204" pitchFamily="34" charset="0"/>
              <a:buChar char="•"/>
            </a:pPr>
            <a:r>
              <a:rPr lang="sv-SE" sz="1400" err="1"/>
              <a:t>Limited</a:t>
            </a:r>
            <a:r>
              <a:rPr lang="sv-SE" sz="1400"/>
              <a:t> </a:t>
            </a:r>
            <a:r>
              <a:rPr lang="sv-SE" sz="1400" err="1"/>
              <a:t>mechanistical</a:t>
            </a:r>
            <a:r>
              <a:rPr lang="sv-SE" sz="1400"/>
              <a:t> </a:t>
            </a:r>
            <a:r>
              <a:rPr lang="sv-SE" sz="1400" err="1"/>
              <a:t>understanding</a:t>
            </a:r>
            <a:r>
              <a:rPr lang="sv-SE" sz="1400"/>
              <a:t> </a:t>
            </a:r>
            <a:r>
              <a:rPr lang="sv-SE" sz="1400" err="1"/>
              <a:t>about</a:t>
            </a:r>
            <a:r>
              <a:rPr lang="sv-SE" sz="1400"/>
              <a:t> </a:t>
            </a:r>
            <a:r>
              <a:rPr lang="sv-SE" sz="1400" err="1"/>
              <a:t>thresholds</a:t>
            </a:r>
            <a:r>
              <a:rPr lang="sv-SE" sz="1400"/>
              <a:t>, and </a:t>
            </a:r>
            <a:r>
              <a:rPr lang="sv-SE" sz="1400" err="1"/>
              <a:t>saturation</a:t>
            </a:r>
            <a:r>
              <a:rPr lang="sv-SE" sz="1400"/>
              <a:t> </a:t>
            </a:r>
            <a:r>
              <a:rPr lang="sv-SE" sz="1400" err="1"/>
              <a:t>of</a:t>
            </a:r>
            <a:r>
              <a:rPr lang="sv-SE" sz="1400"/>
              <a:t> </a:t>
            </a:r>
            <a:r>
              <a:rPr lang="sv-SE" sz="1400" err="1"/>
              <a:t>pathways</a:t>
            </a:r>
            <a:endParaRPr lang="sv-SE" sz="1400"/>
          </a:p>
          <a:p>
            <a:endParaRPr lang="sv-SE" sz="1400"/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3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400"/>
              <a:t>Ronneby is a </a:t>
            </a:r>
            <a:r>
              <a:rPr lang="sv-SE" sz="1400" err="1"/>
              <a:t>municipality</a:t>
            </a:r>
            <a:r>
              <a:rPr lang="sv-SE" sz="1400"/>
              <a:t> in the </a:t>
            </a:r>
            <a:r>
              <a:rPr lang="sv-SE" sz="1400" err="1"/>
              <a:t>south</a:t>
            </a:r>
            <a:r>
              <a:rPr lang="sv-SE" sz="1400"/>
              <a:t> </a:t>
            </a:r>
            <a:r>
              <a:rPr lang="sv-SE" sz="1400" err="1"/>
              <a:t>of</a:t>
            </a:r>
            <a:r>
              <a:rPr lang="sv-SE" sz="1400"/>
              <a:t> Sweden </a:t>
            </a:r>
            <a:r>
              <a:rPr lang="sv-SE" sz="1400" err="1"/>
              <a:t>with</a:t>
            </a:r>
            <a:r>
              <a:rPr lang="sv-SE" sz="1400"/>
              <a:t> </a:t>
            </a:r>
            <a:r>
              <a:rPr lang="sv-SE" sz="1400" err="1"/>
              <a:t>approximately</a:t>
            </a:r>
            <a:r>
              <a:rPr lang="sv-SE" sz="1400"/>
              <a:t>  </a:t>
            </a:r>
          </a:p>
          <a:p>
            <a:r>
              <a:rPr lang="sv-SE" sz="1400"/>
              <a:t>30 000 </a:t>
            </a:r>
            <a:r>
              <a:rPr lang="sv-SE" sz="1400" err="1"/>
              <a:t>inhabitants</a:t>
            </a:r>
            <a:endParaRPr lang="sv-SE" sz="1400"/>
          </a:p>
          <a:p>
            <a:endParaRPr lang="sv-SE" sz="1400"/>
          </a:p>
          <a:p>
            <a:r>
              <a:rPr lang="sv-SE" sz="1400" err="1"/>
              <a:t>One</a:t>
            </a:r>
            <a:r>
              <a:rPr lang="sv-SE" sz="1400"/>
              <a:t> </a:t>
            </a:r>
            <a:r>
              <a:rPr lang="sv-SE" sz="1400" err="1"/>
              <a:t>out</a:t>
            </a:r>
            <a:r>
              <a:rPr lang="sv-SE" sz="1400"/>
              <a:t> </a:t>
            </a:r>
            <a:r>
              <a:rPr lang="sv-SE" sz="1400" err="1"/>
              <a:t>of</a:t>
            </a:r>
            <a:r>
              <a:rPr lang="sv-SE" sz="1400"/>
              <a:t> the </a:t>
            </a:r>
            <a:r>
              <a:rPr lang="sv-SE" sz="1400" err="1"/>
              <a:t>two</a:t>
            </a:r>
            <a:r>
              <a:rPr lang="sv-SE" sz="1400"/>
              <a:t> </a:t>
            </a:r>
            <a:r>
              <a:rPr lang="sv-SE" sz="1400" err="1"/>
              <a:t>waterworks</a:t>
            </a:r>
            <a:r>
              <a:rPr lang="sv-SE" sz="1400"/>
              <a:t> in the </a:t>
            </a:r>
            <a:r>
              <a:rPr lang="sv-SE" sz="1400" err="1"/>
              <a:t>municipality</a:t>
            </a:r>
            <a:r>
              <a:rPr lang="sv-SE" sz="1400"/>
              <a:t> </a:t>
            </a:r>
            <a:r>
              <a:rPr lang="sv-SE" sz="1400" err="1"/>
              <a:t>had</a:t>
            </a:r>
            <a:r>
              <a:rPr lang="sv-SE" sz="1400"/>
              <a:t> </a:t>
            </a:r>
            <a:r>
              <a:rPr lang="sv-SE" sz="1400" err="1"/>
              <a:t>its</a:t>
            </a:r>
            <a:r>
              <a:rPr lang="sv-SE" sz="1400"/>
              <a:t> </a:t>
            </a:r>
            <a:r>
              <a:rPr lang="sv-SE" sz="1400" err="1"/>
              <a:t>wells</a:t>
            </a:r>
            <a:r>
              <a:rPr lang="sv-SE" sz="1400"/>
              <a:t> not far from the </a:t>
            </a:r>
            <a:r>
              <a:rPr lang="sv-SE" sz="1400" err="1"/>
              <a:t>firefighting</a:t>
            </a:r>
            <a:r>
              <a:rPr lang="sv-SE" sz="1400"/>
              <a:t> </a:t>
            </a:r>
            <a:r>
              <a:rPr lang="sv-SE" sz="1400" err="1"/>
              <a:t>training</a:t>
            </a:r>
            <a:r>
              <a:rPr lang="sv-SE" sz="1400"/>
              <a:t> area. </a:t>
            </a:r>
          </a:p>
          <a:p>
            <a:endParaRPr lang="sv-SE" sz="1400"/>
          </a:p>
          <a:p>
            <a:endParaRPr lang="sv-SE" sz="1400"/>
          </a:p>
          <a:p>
            <a:r>
              <a:rPr lang="sv-SE" sz="1400"/>
              <a:t>The </a:t>
            </a:r>
            <a:r>
              <a:rPr lang="sv-SE" sz="1400" err="1"/>
              <a:t>airfield</a:t>
            </a:r>
            <a:r>
              <a:rPr lang="sv-SE" sz="1400"/>
              <a:t> </a:t>
            </a:r>
            <a:r>
              <a:rPr lang="sv-SE" sz="1400" err="1"/>
              <a:t>was</a:t>
            </a:r>
            <a:r>
              <a:rPr lang="sv-SE" sz="1400"/>
              <a:t> </a:t>
            </a:r>
            <a:r>
              <a:rPr lang="sv-SE" sz="1400" err="1"/>
              <a:t>located</a:t>
            </a:r>
            <a:r>
              <a:rPr lang="sv-SE" sz="1400"/>
              <a:t> in the </a:t>
            </a:r>
            <a:r>
              <a:rPr lang="sv-SE" sz="1400" err="1"/>
              <a:t>middle</a:t>
            </a:r>
            <a:r>
              <a:rPr lang="sv-SE" sz="1400"/>
              <a:t> </a:t>
            </a:r>
            <a:r>
              <a:rPr lang="sv-SE" sz="1400" err="1"/>
              <a:t>of</a:t>
            </a:r>
            <a:r>
              <a:rPr lang="sv-SE" sz="1400"/>
              <a:t> a </a:t>
            </a:r>
            <a:r>
              <a:rPr lang="sv-SE" sz="1400" err="1"/>
              <a:t>large</a:t>
            </a:r>
            <a:r>
              <a:rPr lang="sv-SE" sz="1400"/>
              <a:t> </a:t>
            </a:r>
            <a:r>
              <a:rPr lang="sv-SE" sz="1400" err="1"/>
              <a:t>groundwater</a:t>
            </a:r>
            <a:r>
              <a:rPr lang="sv-SE" sz="1400"/>
              <a:t> </a:t>
            </a:r>
            <a:r>
              <a:rPr lang="sv-SE" sz="1400" err="1"/>
              <a:t>reservoir</a:t>
            </a:r>
            <a:endParaRPr lang="sv-SE" sz="1400"/>
          </a:p>
          <a:p>
            <a:endParaRPr lang="sv-SE" sz="1400"/>
          </a:p>
          <a:p>
            <a:endParaRPr lang="sv-SE" sz="1400"/>
          </a:p>
          <a:p>
            <a:endParaRPr lang="sv-SE" sz="1400"/>
          </a:p>
          <a:p>
            <a:r>
              <a:rPr lang="sv-SE" sz="1400"/>
              <a:t>AFFF </a:t>
            </a:r>
            <a:r>
              <a:rPr lang="sv-SE" sz="1400" err="1"/>
              <a:t>firefighting</a:t>
            </a:r>
            <a:r>
              <a:rPr lang="sv-SE" sz="1400"/>
              <a:t> </a:t>
            </a:r>
            <a:r>
              <a:rPr lang="sv-SE" sz="1400" err="1"/>
              <a:t>foam</a:t>
            </a:r>
            <a:r>
              <a:rPr lang="sv-SE" sz="1400"/>
              <a:t> </a:t>
            </a:r>
            <a:r>
              <a:rPr lang="sv-SE" sz="1400" err="1"/>
              <a:t>with</a:t>
            </a:r>
            <a:r>
              <a:rPr lang="sv-SE" sz="1400"/>
              <a:t> PFAS </a:t>
            </a:r>
            <a:r>
              <a:rPr lang="sv-SE" sz="1400" err="1"/>
              <a:t>was</a:t>
            </a:r>
            <a:r>
              <a:rPr lang="sv-SE" sz="1400"/>
              <a:t> </a:t>
            </a:r>
            <a:r>
              <a:rPr lang="sv-SE" sz="1400" err="1"/>
              <a:t>introduced</a:t>
            </a:r>
            <a:r>
              <a:rPr lang="sv-SE" sz="1400"/>
              <a:t> in the mid 1980s at the </a:t>
            </a:r>
            <a:r>
              <a:rPr lang="sv-SE" sz="1400" err="1"/>
              <a:t>military</a:t>
            </a:r>
            <a:r>
              <a:rPr lang="sv-SE" sz="1400"/>
              <a:t> </a:t>
            </a:r>
            <a:r>
              <a:rPr lang="sv-SE" sz="1400" err="1"/>
              <a:t>airfield</a:t>
            </a:r>
            <a:r>
              <a:rPr lang="sv-SE" sz="1400"/>
              <a:t>,  </a:t>
            </a:r>
            <a:r>
              <a:rPr lang="sv-SE" sz="1400" err="1"/>
              <a:t>where</a:t>
            </a:r>
            <a:r>
              <a:rPr lang="sv-SE" sz="1400"/>
              <a:t> </a:t>
            </a:r>
            <a:r>
              <a:rPr lang="sv-SE" sz="1400" err="1"/>
              <a:t>also</a:t>
            </a:r>
            <a:r>
              <a:rPr lang="sv-SE" sz="1400"/>
              <a:t> </a:t>
            </a:r>
            <a:r>
              <a:rPr lang="sv-SE" sz="1400" err="1"/>
              <a:t>conscript</a:t>
            </a:r>
            <a:r>
              <a:rPr lang="sv-SE" sz="1400"/>
              <a:t> </a:t>
            </a:r>
            <a:r>
              <a:rPr lang="sv-SE" sz="1400" err="1"/>
              <a:t>firefighters</a:t>
            </a:r>
            <a:r>
              <a:rPr lang="sv-SE" sz="1400"/>
              <a:t> </a:t>
            </a:r>
            <a:r>
              <a:rPr lang="sv-SE" sz="1400" err="1"/>
              <a:t>were</a:t>
            </a:r>
            <a:r>
              <a:rPr lang="sv-SE" sz="1400"/>
              <a:t> </a:t>
            </a:r>
            <a:r>
              <a:rPr lang="sv-SE" sz="1400" err="1"/>
              <a:t>regularly</a:t>
            </a:r>
            <a:r>
              <a:rPr lang="sv-SE" sz="1400"/>
              <a:t> </a:t>
            </a:r>
            <a:r>
              <a:rPr lang="sv-SE" sz="1400" err="1"/>
              <a:t>trained</a:t>
            </a:r>
            <a:r>
              <a:rPr lang="sv-SE" sz="1400"/>
              <a:t>.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55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600"/>
              <a:t>Serum </a:t>
            </a:r>
            <a:r>
              <a:rPr lang="sv-SE" sz="1600" err="1"/>
              <a:t>levels</a:t>
            </a:r>
            <a:r>
              <a:rPr lang="sv-SE" sz="1600"/>
              <a:t> in </a:t>
            </a:r>
            <a:r>
              <a:rPr lang="sv-SE" sz="1600" err="1"/>
              <a:t>these</a:t>
            </a:r>
            <a:r>
              <a:rPr lang="sv-SE" sz="1600"/>
              <a:t> </a:t>
            </a:r>
            <a:r>
              <a:rPr lang="sv-SE" sz="1600" err="1"/>
              <a:t>two</a:t>
            </a:r>
            <a:r>
              <a:rPr lang="sv-SE" sz="1600"/>
              <a:t> </a:t>
            </a:r>
            <a:r>
              <a:rPr lang="sv-SE" sz="1600" err="1"/>
              <a:t>study</a:t>
            </a:r>
            <a:r>
              <a:rPr lang="sv-SE" sz="1600"/>
              <a:t> populations </a:t>
            </a:r>
            <a:r>
              <a:rPr lang="sv-SE" sz="1600" err="1"/>
              <a:t>vary</a:t>
            </a:r>
            <a:r>
              <a:rPr lang="sv-SE" sz="1600"/>
              <a:t> from </a:t>
            </a:r>
            <a:r>
              <a:rPr lang="sv-SE" sz="1600" err="1"/>
              <a:t>background</a:t>
            </a:r>
            <a:r>
              <a:rPr lang="sv-SE" sz="1600"/>
              <a:t> to </a:t>
            </a:r>
            <a:r>
              <a:rPr lang="sv-SE" sz="1600" err="1"/>
              <a:t>very</a:t>
            </a:r>
            <a:r>
              <a:rPr lang="sv-SE" sz="1600"/>
              <a:t> </a:t>
            </a:r>
            <a:r>
              <a:rPr lang="sv-SE" sz="1600" err="1"/>
              <a:t>high</a:t>
            </a:r>
            <a:r>
              <a:rPr lang="sv-SE" sz="1600"/>
              <a:t> PFAS </a:t>
            </a:r>
            <a:r>
              <a:rPr lang="sv-SE" sz="1600" err="1"/>
              <a:t>levels</a:t>
            </a:r>
            <a:r>
              <a:rPr lang="sv-SE" sz="1600"/>
              <a:t>, </a:t>
            </a:r>
            <a:r>
              <a:rPr lang="sv-SE" sz="1600" err="1"/>
              <a:t>with</a:t>
            </a:r>
            <a:r>
              <a:rPr lang="sv-SE" sz="1600"/>
              <a:t> </a:t>
            </a:r>
            <a:r>
              <a:rPr lang="sv-SE" sz="1600" err="1"/>
              <a:t>marked</a:t>
            </a:r>
            <a:r>
              <a:rPr lang="sv-SE" sz="1600"/>
              <a:t> </a:t>
            </a:r>
            <a:r>
              <a:rPr lang="sv-SE" sz="1600" err="1"/>
              <a:t>contrasts</a:t>
            </a:r>
            <a:r>
              <a:rPr lang="sv-SE" sz="1600"/>
              <a:t> by </a:t>
            </a:r>
            <a:r>
              <a:rPr lang="sv-SE" sz="1600" err="1"/>
              <a:t>geographical</a:t>
            </a:r>
            <a:r>
              <a:rPr lang="sv-SE" sz="1600"/>
              <a:t> area </a:t>
            </a:r>
            <a:r>
              <a:rPr lang="sv-SE" sz="1600" err="1"/>
              <a:t>of</a:t>
            </a:r>
            <a:r>
              <a:rPr lang="sv-SE" sz="1600"/>
              <a:t> </a:t>
            </a:r>
            <a:r>
              <a:rPr lang="sv-SE" sz="1600" err="1"/>
              <a:t>living</a:t>
            </a:r>
            <a:r>
              <a:rPr lang="sv-SE" sz="1600"/>
              <a:t> </a:t>
            </a:r>
          </a:p>
          <a:p>
            <a:endParaRPr lang="sv-SE" sz="1600"/>
          </a:p>
          <a:p>
            <a:r>
              <a:rPr lang="sv-SE" sz="1600" err="1"/>
              <a:t>One</a:t>
            </a:r>
            <a:r>
              <a:rPr lang="sv-SE" sz="1600"/>
              <a:t> </a:t>
            </a:r>
            <a:r>
              <a:rPr lang="sv-SE" sz="1600" err="1"/>
              <a:t>dominated</a:t>
            </a:r>
            <a:r>
              <a:rPr lang="sv-SE" sz="1600"/>
              <a:t> by </a:t>
            </a:r>
            <a:r>
              <a:rPr lang="sv-SE" sz="1600" err="1"/>
              <a:t>perfluorinted</a:t>
            </a:r>
            <a:r>
              <a:rPr lang="sv-SE" sz="1600"/>
              <a:t> </a:t>
            </a:r>
            <a:r>
              <a:rPr lang="sv-SE" sz="1600" err="1"/>
              <a:t>sulfonic</a:t>
            </a:r>
            <a:r>
              <a:rPr lang="sv-SE" sz="1600"/>
              <a:t> </a:t>
            </a:r>
            <a:r>
              <a:rPr lang="sv-SE" sz="1600" err="1"/>
              <a:t>acids</a:t>
            </a:r>
            <a:r>
              <a:rPr lang="sv-SE" sz="1600"/>
              <a:t>,  the </a:t>
            </a:r>
            <a:r>
              <a:rPr lang="sv-SE" sz="1600" err="1"/>
              <a:t>other</a:t>
            </a:r>
            <a:r>
              <a:rPr lang="sv-SE" sz="1600"/>
              <a:t> by PFOA.</a:t>
            </a:r>
          </a:p>
          <a:p>
            <a:endParaRPr lang="sv-SE" sz="1600"/>
          </a:p>
          <a:p>
            <a:r>
              <a:rPr lang="sv-SE" sz="1600"/>
              <a:t>HOWEVER</a:t>
            </a:r>
          </a:p>
          <a:p>
            <a:endParaRPr lang="sv-SE" sz="1600"/>
          </a:p>
          <a:p>
            <a:r>
              <a:rPr lang="sv-SE" sz="1600"/>
              <a:t>The </a:t>
            </a:r>
            <a:r>
              <a:rPr lang="sv-SE" sz="1600" err="1"/>
              <a:t>largest</a:t>
            </a:r>
            <a:r>
              <a:rPr lang="sv-SE" sz="1600"/>
              <a:t> </a:t>
            </a:r>
            <a:r>
              <a:rPr lang="sv-SE" sz="1600" err="1"/>
              <a:t>number</a:t>
            </a:r>
            <a:r>
              <a:rPr lang="sv-SE" sz="1600"/>
              <a:t> </a:t>
            </a:r>
            <a:r>
              <a:rPr lang="sv-SE" sz="1600" err="1"/>
              <a:t>of</a:t>
            </a:r>
            <a:r>
              <a:rPr lang="sv-SE" sz="1600"/>
              <a:t> studies on PFAS and </a:t>
            </a:r>
            <a:r>
              <a:rPr lang="sv-SE" sz="1600" err="1"/>
              <a:t>health</a:t>
            </a:r>
            <a:r>
              <a:rPr lang="sv-SE" sz="1600"/>
              <a:t> </a:t>
            </a:r>
            <a:r>
              <a:rPr lang="sv-SE" sz="1600" err="1"/>
              <a:t>are</a:t>
            </a:r>
            <a:r>
              <a:rPr lang="sv-SE" sz="1600"/>
              <a:t> from the general population, and </a:t>
            </a:r>
            <a:r>
              <a:rPr lang="sv-SE" sz="1600" err="1"/>
              <a:t>with</a:t>
            </a:r>
            <a:r>
              <a:rPr lang="sv-SE" sz="1600"/>
              <a:t> a </a:t>
            </a:r>
            <a:r>
              <a:rPr lang="sv-SE" sz="1600" err="1"/>
              <a:t>rather</a:t>
            </a:r>
            <a:r>
              <a:rPr lang="sv-SE" sz="1600"/>
              <a:t> </a:t>
            </a:r>
            <a:r>
              <a:rPr lang="sv-SE" sz="1600" err="1"/>
              <a:t>narrow</a:t>
            </a:r>
            <a:r>
              <a:rPr lang="sv-SE" sz="1600"/>
              <a:t> </a:t>
            </a:r>
            <a:r>
              <a:rPr lang="sv-SE" sz="1600" err="1"/>
              <a:t>range</a:t>
            </a:r>
            <a:r>
              <a:rPr lang="sv-SE" sz="1600"/>
              <a:t> </a:t>
            </a:r>
            <a:r>
              <a:rPr lang="sv-SE" sz="1600" err="1"/>
              <a:t>of</a:t>
            </a:r>
            <a:r>
              <a:rPr lang="sv-SE" sz="1600"/>
              <a:t> exposure </a:t>
            </a:r>
            <a:r>
              <a:rPr lang="sv-SE" sz="1600" err="1"/>
              <a:t>levels</a:t>
            </a:r>
            <a:endParaRPr lang="sv-SE" sz="1600"/>
          </a:p>
          <a:p>
            <a:endParaRPr lang="sv-SE" sz="1600"/>
          </a:p>
          <a:p>
            <a:r>
              <a:rPr lang="sv-SE" sz="1600" err="1"/>
              <a:t>Recently</a:t>
            </a:r>
            <a:r>
              <a:rPr lang="sv-SE" sz="1600"/>
              <a:t> </a:t>
            </a:r>
            <a:r>
              <a:rPr lang="sv-SE" sz="1600" err="1"/>
              <a:t>identified</a:t>
            </a:r>
            <a:r>
              <a:rPr lang="sv-SE" sz="1600"/>
              <a:t> </a:t>
            </a:r>
            <a:r>
              <a:rPr lang="sv-SE" sz="1600" err="1"/>
              <a:t>hotspots</a:t>
            </a:r>
            <a:r>
              <a:rPr lang="sv-SE" sz="1600"/>
              <a:t> </a:t>
            </a:r>
            <a:r>
              <a:rPr lang="sv-SE" sz="1600" err="1"/>
              <a:t>have</a:t>
            </a:r>
            <a:r>
              <a:rPr lang="sv-SE" sz="1600"/>
              <a:t> </a:t>
            </a:r>
            <a:r>
              <a:rPr lang="sv-SE" sz="1600" err="1"/>
              <a:t>had</a:t>
            </a:r>
            <a:r>
              <a:rPr lang="sv-SE" sz="1600"/>
              <a:t> </a:t>
            </a:r>
            <a:r>
              <a:rPr lang="sv-SE" sz="1600" err="1"/>
              <a:t>approximately</a:t>
            </a:r>
            <a:r>
              <a:rPr lang="sv-SE" sz="1600"/>
              <a:t> median </a:t>
            </a:r>
            <a:r>
              <a:rPr lang="sv-SE" sz="1600" err="1"/>
              <a:t>levels</a:t>
            </a:r>
            <a:r>
              <a:rPr lang="sv-SE" sz="1600"/>
              <a:t>  x 4-5 </a:t>
            </a:r>
            <a:r>
              <a:rPr lang="sv-SE" sz="1600" err="1"/>
              <a:t>higher</a:t>
            </a:r>
            <a:r>
              <a:rPr lang="sv-SE" sz="1600"/>
              <a:t> </a:t>
            </a:r>
            <a:r>
              <a:rPr lang="sv-SE" sz="1600" err="1"/>
              <a:t>than</a:t>
            </a:r>
            <a:r>
              <a:rPr lang="sv-SE" sz="1600"/>
              <a:t> </a:t>
            </a:r>
            <a:r>
              <a:rPr lang="sv-SE" sz="1600" err="1"/>
              <a:t>background</a:t>
            </a:r>
            <a:r>
              <a:rPr lang="sv-SE" sz="1600"/>
              <a:t>  </a:t>
            </a:r>
            <a:r>
              <a:rPr lang="sv-SE" sz="1600" i="1"/>
              <a:t>(show </a:t>
            </a:r>
            <a:r>
              <a:rPr lang="sv-SE" sz="1600" i="1" err="1"/>
              <a:t>with</a:t>
            </a:r>
            <a:r>
              <a:rPr lang="sv-SE" sz="1600" i="1"/>
              <a:t>  cursor)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37B64-F558-47BD-8D6A-F08EA6107B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0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E4945-DFFE-CC1D-FFA5-13B23155C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27F34-8762-D91B-D776-4BBE841B7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A1FA8-271E-27CA-968C-E1AB27F3A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8DE0D-0848-8AE0-976C-A6970FBD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E31B9-0290-B4E9-C668-C9A30E6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9601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50A3-21D0-8EC5-DF44-D56138C1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DDD67-9687-FE99-CF58-8C8EB2F2E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CFE67-9ED0-BE4A-A21B-FD084AD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7E4BB-EF22-94A0-D43A-FC71E1088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70F65-90C9-57E5-4A16-6A3431428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3848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02286D-A774-B2D3-3852-C5C0211B0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197C2-6A10-1E94-4C5F-BA22962B4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EC8E5-7D80-DA35-CA0B-F7F54CCE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DD8E2-D457-1533-3ADB-BFCDF706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F72C-99EF-DE41-02E8-67841A2C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3953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tabell eller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8">
            <a:extLst>
              <a:ext uri="{FF2B5EF4-FFF2-40B4-BE49-F238E27FC236}">
                <a16:creationId xmlns:a16="http://schemas.microsoft.com/office/drawing/2014/main" id="{72F526EF-00E3-1C7B-2CC1-97129E97A0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4" y="5791060"/>
            <a:ext cx="10642454" cy="565200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lang="sv-SE"/>
              <a:t>Tabell/diagram XX. Text som kort förklarar innehållet i tabellen eller diagrammet.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24C37A10-88DB-9360-448A-20639F3D6A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6763" y="1952626"/>
            <a:ext cx="10642454" cy="3547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Platshållare för tabell eller diagram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645A8886-10A5-7F0F-9E0A-F9BCBACC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226129"/>
            <a:ext cx="10642454" cy="4572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251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kil och utbytbar lit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098BC990-E3F0-4969-A62C-2B2DAB821C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4669" y="1014582"/>
            <a:ext cx="1543488" cy="5849336"/>
          </a:xfrm>
          <a:custGeom>
            <a:avLst/>
            <a:gdLst>
              <a:gd name="connsiteX0" fmla="*/ 0 w 1533233"/>
              <a:gd name="connsiteY0" fmla="*/ 6008703 h 6008703"/>
              <a:gd name="connsiteX1" fmla="*/ 1533233 w 1533233"/>
              <a:gd name="connsiteY1" fmla="*/ 0 h 6008703"/>
              <a:gd name="connsiteX2" fmla="*/ 1533233 w 1533233"/>
              <a:gd name="connsiteY2" fmla="*/ 6008703 h 6008703"/>
              <a:gd name="connsiteX3" fmla="*/ 0 w 1533233"/>
              <a:gd name="connsiteY3" fmla="*/ 6008703 h 6008703"/>
              <a:gd name="connsiteX0" fmla="*/ 0 w 1533233"/>
              <a:gd name="connsiteY0" fmla="*/ 6008703 h 6014621"/>
              <a:gd name="connsiteX1" fmla="*/ 1533233 w 1533233"/>
              <a:gd name="connsiteY1" fmla="*/ 0 h 6014621"/>
              <a:gd name="connsiteX2" fmla="*/ 314033 w 1533233"/>
              <a:gd name="connsiteY2" fmla="*/ 6014621 h 6014621"/>
              <a:gd name="connsiteX3" fmla="*/ 0 w 1533233"/>
              <a:gd name="connsiteY3" fmla="*/ 6008703 h 6014621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314033 w 1538565"/>
              <a:gd name="connsiteY2" fmla="*/ 5849336 h 5849336"/>
              <a:gd name="connsiteX3" fmla="*/ 0 w 1538565"/>
              <a:gd name="connsiteY3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492752 w 1538565"/>
              <a:gd name="connsiteY2" fmla="*/ 216524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42759"/>
              <a:gd name="connsiteY0" fmla="*/ 5843418 h 5849336"/>
              <a:gd name="connsiteX1" fmla="*/ 1538565 w 1542759"/>
              <a:gd name="connsiteY1" fmla="*/ 0 h 5849336"/>
              <a:gd name="connsiteX2" fmla="*/ 1542759 w 1542759"/>
              <a:gd name="connsiteY2" fmla="*/ 54599 h 5849336"/>
              <a:gd name="connsiteX3" fmla="*/ 314033 w 1542759"/>
              <a:gd name="connsiteY3" fmla="*/ 5849336 h 5849336"/>
              <a:gd name="connsiteX4" fmla="*/ 0 w 1542759"/>
              <a:gd name="connsiteY4" fmla="*/ 5843418 h 5849336"/>
              <a:gd name="connsiteX0" fmla="*/ 0 w 1538565"/>
              <a:gd name="connsiteY0" fmla="*/ 5843418 h 5849336"/>
              <a:gd name="connsiteX1" fmla="*/ 1538565 w 1538565"/>
              <a:gd name="connsiteY1" fmla="*/ 0 h 5849336"/>
              <a:gd name="connsiteX2" fmla="*/ 1535615 w 1538565"/>
              <a:gd name="connsiteY2" fmla="*/ 56980 h 5849336"/>
              <a:gd name="connsiteX3" fmla="*/ 314033 w 1538565"/>
              <a:gd name="connsiteY3" fmla="*/ 5849336 h 5849336"/>
              <a:gd name="connsiteX4" fmla="*/ 0 w 1538565"/>
              <a:gd name="connsiteY4" fmla="*/ 5843418 h 5849336"/>
              <a:gd name="connsiteX0" fmla="*/ 0 w 1578477"/>
              <a:gd name="connsiteY0" fmla="*/ 5843418 h 5849336"/>
              <a:gd name="connsiteX1" fmla="*/ 1538565 w 1578477"/>
              <a:gd name="connsiteY1" fmla="*/ 0 h 5849336"/>
              <a:gd name="connsiteX2" fmla="*/ 1578477 w 1578477"/>
              <a:gd name="connsiteY2" fmla="*/ 87937 h 5849336"/>
              <a:gd name="connsiteX3" fmla="*/ 314033 w 1578477"/>
              <a:gd name="connsiteY3" fmla="*/ 5849336 h 5849336"/>
              <a:gd name="connsiteX4" fmla="*/ 0 w 1578477"/>
              <a:gd name="connsiteY4" fmla="*/ 5843418 h 5849336"/>
              <a:gd name="connsiteX0" fmla="*/ 0 w 1578502"/>
              <a:gd name="connsiteY0" fmla="*/ 5843418 h 5849336"/>
              <a:gd name="connsiteX1" fmla="*/ 1538565 w 1578502"/>
              <a:gd name="connsiteY1" fmla="*/ 0 h 5849336"/>
              <a:gd name="connsiteX2" fmla="*/ 1578477 w 1578502"/>
              <a:gd name="connsiteY2" fmla="*/ 87937 h 5849336"/>
              <a:gd name="connsiteX3" fmla="*/ 314033 w 1578502"/>
              <a:gd name="connsiteY3" fmla="*/ 5849336 h 5849336"/>
              <a:gd name="connsiteX4" fmla="*/ 0 w 1578502"/>
              <a:gd name="connsiteY4" fmla="*/ 5843418 h 5849336"/>
              <a:gd name="connsiteX0" fmla="*/ 0 w 1543111"/>
              <a:gd name="connsiteY0" fmla="*/ 5843418 h 5849336"/>
              <a:gd name="connsiteX1" fmla="*/ 1538565 w 1543111"/>
              <a:gd name="connsiteY1" fmla="*/ 0 h 5849336"/>
              <a:gd name="connsiteX2" fmla="*/ 1530852 w 1543111"/>
              <a:gd name="connsiteY2" fmla="*/ 83174 h 5849336"/>
              <a:gd name="connsiteX3" fmla="*/ 314033 w 1543111"/>
              <a:gd name="connsiteY3" fmla="*/ 5849336 h 5849336"/>
              <a:gd name="connsiteX4" fmla="*/ 0 w 1543111"/>
              <a:gd name="connsiteY4" fmla="*/ 5843418 h 5849336"/>
              <a:gd name="connsiteX0" fmla="*/ 0 w 1540225"/>
              <a:gd name="connsiteY0" fmla="*/ 5843418 h 5849336"/>
              <a:gd name="connsiteX1" fmla="*/ 1538565 w 1540225"/>
              <a:gd name="connsiteY1" fmla="*/ 0 h 5849336"/>
              <a:gd name="connsiteX2" fmla="*/ 1530852 w 1540225"/>
              <a:gd name="connsiteY2" fmla="*/ 83174 h 5849336"/>
              <a:gd name="connsiteX3" fmla="*/ 314033 w 1540225"/>
              <a:gd name="connsiteY3" fmla="*/ 5849336 h 5849336"/>
              <a:gd name="connsiteX4" fmla="*/ 0 w 1540225"/>
              <a:gd name="connsiteY4" fmla="*/ 5843418 h 5849336"/>
              <a:gd name="connsiteX0" fmla="*/ 0 w 1545425"/>
              <a:gd name="connsiteY0" fmla="*/ 5843418 h 5849336"/>
              <a:gd name="connsiteX1" fmla="*/ 1538565 w 1545425"/>
              <a:gd name="connsiteY1" fmla="*/ 0 h 5849336"/>
              <a:gd name="connsiteX2" fmla="*/ 1545139 w 1545425"/>
              <a:gd name="connsiteY2" fmla="*/ 80793 h 5849336"/>
              <a:gd name="connsiteX3" fmla="*/ 314033 w 1545425"/>
              <a:gd name="connsiteY3" fmla="*/ 5849336 h 5849336"/>
              <a:gd name="connsiteX4" fmla="*/ 0 w 1545425"/>
              <a:gd name="connsiteY4" fmla="*/ 5843418 h 5849336"/>
              <a:gd name="connsiteX0" fmla="*/ 0 w 1543488"/>
              <a:gd name="connsiteY0" fmla="*/ 5843418 h 5849336"/>
              <a:gd name="connsiteX1" fmla="*/ 1538565 w 1543488"/>
              <a:gd name="connsiteY1" fmla="*/ 0 h 5849336"/>
              <a:gd name="connsiteX2" fmla="*/ 1542758 w 1543488"/>
              <a:gd name="connsiteY2" fmla="*/ 49836 h 5849336"/>
              <a:gd name="connsiteX3" fmla="*/ 314033 w 1543488"/>
              <a:gd name="connsiteY3" fmla="*/ 5849336 h 5849336"/>
              <a:gd name="connsiteX4" fmla="*/ 0 w 1543488"/>
              <a:gd name="connsiteY4" fmla="*/ 5843418 h 584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3488" h="5849336">
                <a:moveTo>
                  <a:pt x="0" y="5843418"/>
                </a:moveTo>
                <a:lnTo>
                  <a:pt x="1538565" y="0"/>
                </a:lnTo>
                <a:cubicBezTo>
                  <a:pt x="1544726" y="26931"/>
                  <a:pt x="1543742" y="13381"/>
                  <a:pt x="1542758" y="49836"/>
                </a:cubicBezTo>
                <a:lnTo>
                  <a:pt x="314033" y="5849336"/>
                </a:lnTo>
                <a:lnTo>
                  <a:pt x="0" y="58434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sv-SE"/>
              <a:t>.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2E0A6B9-3A25-4D77-BE60-0156198942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60963" y="1108695"/>
            <a:ext cx="1233996" cy="5749305"/>
          </a:xfrm>
          <a:custGeom>
            <a:avLst/>
            <a:gdLst>
              <a:gd name="connsiteX0" fmla="*/ 0 w 1233996"/>
              <a:gd name="connsiteY0" fmla="*/ 5825504 h 5825504"/>
              <a:gd name="connsiteX1" fmla="*/ 1233996 w 1233996"/>
              <a:gd name="connsiteY1" fmla="*/ 0 h 5825504"/>
              <a:gd name="connsiteX2" fmla="*/ 1233996 w 1233996"/>
              <a:gd name="connsiteY2" fmla="*/ 5825504 h 5825504"/>
              <a:gd name="connsiteX3" fmla="*/ 0 w 1233996"/>
              <a:gd name="connsiteY3" fmla="*/ 5825504 h 5825504"/>
              <a:gd name="connsiteX0" fmla="*/ 0 w 1260190"/>
              <a:gd name="connsiteY0" fmla="*/ 5715967 h 5715967"/>
              <a:gd name="connsiteX1" fmla="*/ 1260190 w 1260190"/>
              <a:gd name="connsiteY1" fmla="*/ 0 h 5715967"/>
              <a:gd name="connsiteX2" fmla="*/ 1233996 w 1260190"/>
              <a:gd name="connsiteY2" fmla="*/ 5715967 h 5715967"/>
              <a:gd name="connsiteX3" fmla="*/ 0 w 1260190"/>
              <a:gd name="connsiteY3" fmla="*/ 5715967 h 5715967"/>
              <a:gd name="connsiteX0" fmla="*/ 0 w 1233996"/>
              <a:gd name="connsiteY0" fmla="*/ 5749305 h 5749305"/>
              <a:gd name="connsiteX1" fmla="*/ 1231615 w 1233996"/>
              <a:gd name="connsiteY1" fmla="*/ 0 h 5749305"/>
              <a:gd name="connsiteX2" fmla="*/ 1233996 w 1233996"/>
              <a:gd name="connsiteY2" fmla="*/ 5749305 h 5749305"/>
              <a:gd name="connsiteX3" fmla="*/ 0 w 1233996"/>
              <a:gd name="connsiteY3" fmla="*/ 5749305 h 574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3996" h="5749305">
                <a:moveTo>
                  <a:pt x="0" y="5749305"/>
                </a:moveTo>
                <a:lnTo>
                  <a:pt x="1231615" y="0"/>
                </a:lnTo>
                <a:cubicBezTo>
                  <a:pt x="1232409" y="1916435"/>
                  <a:pt x="1233202" y="3832870"/>
                  <a:pt x="1233996" y="5749305"/>
                </a:cubicBezTo>
                <a:lnTo>
                  <a:pt x="0" y="5749305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720000" bIns="165600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2CE84D2-A6B0-47F2-BD7C-842E6783A3CA}"/>
              </a:ext>
            </a:extLst>
          </p:cNvPr>
          <p:cNvSpPr/>
          <p:nvPr userDrawn="1"/>
        </p:nvSpPr>
        <p:spPr>
          <a:xfrm>
            <a:off x="-2074460" y="24063"/>
            <a:ext cx="1990236" cy="37508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1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Text, kil och utbytbar liten bild: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Byta till egen bild till höger: klicka på ikonen för ”Bilder” i platshållaren och infoga bild, som inte bör vara för detaljerad.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Flytta bilden inom bildytan: markera bilden, välj ”Beskär”, markera bilden igen och flytta/ändra storlek.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sv-SE" sz="1200" i="0" u="none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Byta färg på kilen: markera kilen, välj annan temafärg med ”Figurfyllning”. Om kilen inte kan markeras, markera bildytan och välj ”Placera längst bak”.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74DDC08D-FA75-4863-947C-517F8BA9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0" y="1250479"/>
            <a:ext cx="9862886" cy="8801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180675CF-18A0-44DC-94A7-B0DBF8A48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0" y="2397440"/>
            <a:ext cx="9862886" cy="36485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424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6D2A-A459-E99C-8760-6E2293426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04872-1080-B132-86E5-6A0C5AA56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1AF31-B45C-0239-C750-1F6840E5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28464-5793-37DE-8770-CB92971C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1D971-B334-2018-DB29-63DBA290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82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387A-B4D5-1240-7A5D-3DD364E5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5CA08-9FC9-6968-D780-5098A4543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7714E-7653-6F9F-B282-7706CA252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49BF-BA94-51E3-F369-3178362B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2934-942C-4BD3-AFDE-5CC6537F8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32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7339-4B6F-C68E-F682-FF1274D0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D7471-7EC6-4B82-2B08-32FA5212E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080D0-4E25-CBB4-10F0-30090B60A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73B61-85A5-03F9-06DF-B2004A100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45BA5-D351-A4E2-0800-FD26AAB8F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77F61-E079-5FE5-EB50-3D1BACF2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576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C8F1A-1171-5ABC-BF9B-AB7979A3A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106B2-2598-CB39-5C71-4BAD858FE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80B06-3103-3A82-E259-578CF94D9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F4E2F-6BD7-9711-6A8E-37AE257BF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0DDB8-6FC5-8EBD-9525-1140A4537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827F8-CB41-0797-16FF-C0356A7C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39A226-51DD-E944-FB3D-12D2AB90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D4824-A9FB-EFE6-4DE0-A0D10CB2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492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CC65F-576A-0B4F-F5BB-4C0B8DCB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49227-95C1-D8A2-5687-9BEC4DF7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770A3-D7BE-49F9-15AD-90544503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B7CE8-9A73-64AF-2D8C-966526965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17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2C085-D218-AFA9-D10C-9F4268EB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88909F-39D6-EF50-A422-459F74A4A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F5C0C-1C86-D8D5-8AC1-B77F0729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170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7D224-7753-B036-6DB2-7E0B8800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91BC9-365A-F6E4-12D5-7C7A1DE38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7AE8D-79D8-A570-133A-A954C9B7B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3BABE-B955-6336-4D47-42BED112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A1B-3B51-2EE3-F696-D96C33F2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01536-4EC3-2EAF-ACCF-E60F54F1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317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C1AE-EAC7-44F7-D8EA-13E17D7F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691261-AB8F-9619-7505-45C1B668F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2F398-CE9B-80B5-C33E-95645D1D1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B9DB6-4C71-8701-027F-D867DEF9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E2AC2-79DC-4249-F8CD-633579486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640C6-2255-50DD-1DF4-E05BF33E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5235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A62BCC-51E2-46D2-9F36-DDEA3D0C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F41A7-2668-9328-1283-C4F867B5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D05D8-8BF6-EE1A-7C97-2CDECE60C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F8B5-B38A-4B0F-A645-7F0BDD283CD8}" type="datetimeFigureOut">
              <a:rPr lang="sv-SE" smtClean="0"/>
              <a:t>2023-11-22</a:t>
            </a:fld>
            <a:endParaRPr lang="sv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4A5B5-0CFF-22D7-3419-1E213499A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48FFD-52D3-1AE6-8862-56A3D6F85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127EA-B4F7-4CCF-B70D-9CA6808E4A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08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se/imgres?imgurl=http://www.fargelanda.se/CMImageLibrary/3146_172_800_drake.jpg&amp;imgrefurl=http://www.fargelanda.se/page/4064/berattelsebocker.htm&amp;h=169&amp;w=172&amp;sz=9&amp;hl=sv&amp;start=8&amp;tbnid=L8OCUMfBR_AsoM:&amp;tbnh=98&amp;tbnw=100&amp;prev=/images?q%3Ddrake%26gbv%3D2%26ndsp%3D18%26svnum%3D10%26hl%3Dsv%26sa%3D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A34803-5DBE-F91B-9671-6212A61C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203" y="516387"/>
            <a:ext cx="10642454" cy="457200"/>
          </a:xfrm>
        </p:spPr>
        <p:txBody>
          <a:bodyPr>
            <a:normAutofit fontScale="90000"/>
          </a:bodyPr>
          <a:lstStyle/>
          <a:p>
            <a:r>
              <a:rPr lang="sv-SE" b="1"/>
              <a:t>Riskvärdering och riskkommunikation för befolkningen i allmänhet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CDDB981-7169-9D7C-B824-78263332F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Möte med PFAS-nätverket 231122</a:t>
            </a:r>
          </a:p>
          <a:p>
            <a:endParaRPr lang="sv-SE"/>
          </a:p>
          <a:p>
            <a:r>
              <a:rPr lang="sv-SE"/>
              <a:t>Anders Glynn</a:t>
            </a:r>
          </a:p>
          <a:p>
            <a:r>
              <a:rPr lang="sv-SE"/>
              <a:t>Institutionen för biomedicin och veterinär folkhälsovetenskap</a:t>
            </a:r>
          </a:p>
          <a:p>
            <a:r>
              <a:rPr lang="sv-SE"/>
              <a:t>Sveriges lantbruksuniversitet, Uppsala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" y="26326"/>
            <a:ext cx="1437322" cy="14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3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8077" y="378942"/>
            <a:ext cx="9862886" cy="880197"/>
          </a:xfrm>
        </p:spPr>
        <p:txBody>
          <a:bodyPr>
            <a:normAutofit fontScale="90000"/>
          </a:bodyPr>
          <a:lstStyle/>
          <a:p>
            <a:r>
              <a:rPr lang="sv-SE" sz="3200"/>
              <a:t>Tolerabelt intag - EFSA</a:t>
            </a:r>
            <a:br>
              <a:rPr lang="sv-SE" sz="3200"/>
            </a:br>
            <a:endParaRPr lang="sv-SE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A88D665-878B-4B97-B443-07CB6C408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18" y="1620662"/>
            <a:ext cx="10553645" cy="3648517"/>
          </a:xfrm>
        </p:spPr>
        <p:txBody>
          <a:bodyPr>
            <a:noAutofit/>
          </a:bodyPr>
          <a:lstStyle/>
          <a:p>
            <a:r>
              <a:rPr lang="sv-SE" sz="2000"/>
              <a:t>1-åringar i Tyskland</a:t>
            </a:r>
          </a:p>
          <a:p>
            <a:endParaRPr lang="sv-SE" sz="2000"/>
          </a:p>
          <a:p>
            <a:r>
              <a:rPr lang="sv-SE" sz="2000"/>
              <a:t>Mycket stor bakgrundsvariation </a:t>
            </a:r>
            <a:r>
              <a:rPr lang="sv-SE" sz="2000">
                <a:sym typeface="Wingdings" panose="05000000000000000000" pitchFamily="2" charset="2"/>
              </a:rPr>
              <a:t>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sv-SE" sz="2000">
                <a:sym typeface="Wingdings" panose="05000000000000000000" pitchFamily="2" charset="2"/>
              </a:rPr>
              <a:t>vilka andra faktorer påverkar?</a:t>
            </a:r>
          </a:p>
          <a:p>
            <a:pPr marL="0" indent="0">
              <a:buNone/>
            </a:pPr>
            <a:r>
              <a:rPr lang="sv-SE" sz="2000">
                <a:sym typeface="Wingdings" panose="05000000000000000000" pitchFamily="2" charset="2"/>
              </a:rPr>
              <a:t>vilken betydelse har PFAS?</a:t>
            </a:r>
            <a:r>
              <a:rPr lang="sv-SE" sz="2000"/>
              <a:t> </a:t>
            </a:r>
          </a:p>
          <a:p>
            <a:pPr marL="0" indent="0">
              <a:buNone/>
            </a:pPr>
            <a:endParaRPr lang="sv-SE" sz="2000"/>
          </a:p>
          <a:p>
            <a:r>
              <a:rPr lang="sv-SE" sz="2000"/>
              <a:t>Orsakar denna effekt sjukdom?</a:t>
            </a:r>
          </a:p>
          <a:p>
            <a:pPr marL="0" indent="0">
              <a:buNone/>
            </a:pPr>
            <a:r>
              <a:rPr lang="sv-SE" sz="2000"/>
              <a:t>	</a:t>
            </a:r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endParaRPr lang="sv-SE" sz="2400"/>
          </a:p>
          <a:p>
            <a:pPr marL="0" indent="0">
              <a:buNone/>
            </a:pPr>
            <a:r>
              <a:rPr lang="sv-SE" sz="2400"/>
              <a:t>		</a:t>
            </a:r>
          </a:p>
          <a:p>
            <a:pPr marL="0" indent="0">
              <a:buNone/>
            </a:pPr>
            <a:r>
              <a:rPr lang="sv-SE" sz="2400"/>
              <a:t>	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246" y="819040"/>
            <a:ext cx="7340754" cy="5251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5041" y="6224160"/>
            <a:ext cx="3402573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3000"/>
              </a:lnSpc>
            </a:pPr>
            <a:r>
              <a:rPr lang="sv-SE" sz="1200"/>
              <a:t>Abraham et al. 2020; EFSA 2020</a:t>
            </a:r>
          </a:p>
        </p:txBody>
      </p:sp>
    </p:spTree>
    <p:extLst>
      <p:ext uri="{BB962C8B-B14F-4D97-AF65-F5344CB8AC3E}">
        <p14:creationId xmlns:p14="http://schemas.microsoft.com/office/powerpoint/2010/main" val="48506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537" y="47809"/>
            <a:ext cx="9862886" cy="880197"/>
          </a:xfrm>
        </p:spPr>
        <p:txBody>
          <a:bodyPr>
            <a:normAutofit/>
          </a:bodyPr>
          <a:lstStyle/>
          <a:p>
            <a:r>
              <a:rPr lang="sv-SE" sz="3600"/>
              <a:t>Exponering vs tolerabelt intag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1783" y="1014582"/>
            <a:ext cx="6243397" cy="58434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sz="2000" err="1">
                <a:cs typeface="Calibri" panose="020F0502020204030204" pitchFamily="34" charset="0"/>
              </a:rPr>
              <a:t>Riksmaten</a:t>
            </a:r>
            <a:r>
              <a:rPr lang="sv-SE" sz="2000">
                <a:cs typeface="Calibri" panose="020F0502020204030204" pitchFamily="34" charset="0"/>
              </a:rPr>
              <a:t> ungdom 2016-17 (N=1100, 10-21 år)</a:t>
            </a:r>
          </a:p>
          <a:p>
            <a:pPr>
              <a:lnSpc>
                <a:spcPct val="100000"/>
              </a:lnSpc>
            </a:pPr>
            <a:r>
              <a:rPr lang="el-GR" sz="2000">
                <a:cs typeface="Calibri" panose="020F0502020204030204" pitchFamily="34" charset="0"/>
              </a:rPr>
              <a:t>Σ</a:t>
            </a:r>
            <a:r>
              <a:rPr lang="sv-SE" sz="2000" baseline="-25000">
                <a:cs typeface="Calibri" panose="020F0502020204030204" pitchFamily="34" charset="0"/>
              </a:rPr>
              <a:t>4</a:t>
            </a:r>
            <a:r>
              <a:rPr lang="sv-SE" sz="2000">
                <a:cs typeface="Calibri" panose="020F0502020204030204" pitchFamily="34" charset="0"/>
              </a:rPr>
              <a:t>PFAS-halt i dricksvatten vs halt i serum</a:t>
            </a:r>
          </a:p>
          <a:p>
            <a:pPr>
              <a:lnSpc>
                <a:spcPct val="100000"/>
              </a:lnSpc>
            </a:pPr>
            <a:r>
              <a:rPr lang="el-GR" sz="2000">
                <a:cs typeface="Calibri" panose="020F0502020204030204" pitchFamily="34" charset="0"/>
              </a:rPr>
              <a:t>Σ</a:t>
            </a:r>
            <a:r>
              <a:rPr lang="sv-SE" sz="2000" baseline="-25000">
                <a:cs typeface="Calibri" panose="020F0502020204030204" pitchFamily="34" charset="0"/>
              </a:rPr>
              <a:t>4</a:t>
            </a:r>
            <a:r>
              <a:rPr lang="sv-SE" sz="2000">
                <a:cs typeface="Calibri" panose="020F0502020204030204" pitchFamily="34" charset="0"/>
              </a:rPr>
              <a:t>PFAS-halt i serum </a:t>
            </a: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v-SE" sz="2000">
                <a:cs typeface="Calibri" panose="020F0502020204030204" pitchFamily="34" charset="0"/>
              </a:rPr>
              <a:t>TWI </a:t>
            </a: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 7 </a:t>
            </a:r>
            <a:r>
              <a:rPr lang="sv-SE" sz="2000" err="1">
                <a:cs typeface="Calibri" panose="020F0502020204030204" pitchFamily="34" charset="0"/>
                <a:sym typeface="Wingdings" panose="05000000000000000000" pitchFamily="2" charset="2"/>
              </a:rPr>
              <a:t>ng</a:t>
            </a: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/g</a:t>
            </a:r>
          </a:p>
          <a:p>
            <a:pPr>
              <a:lnSpc>
                <a:spcPct val="100000"/>
              </a:lnSpc>
            </a:pPr>
            <a:endParaRPr lang="sv-SE" sz="2000"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sv-SE" sz="2000"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Cirka 30 % överstiger 7 </a:t>
            </a:r>
            <a:r>
              <a:rPr lang="sv-SE" sz="2000" err="1">
                <a:cs typeface="Calibri" panose="020F0502020204030204" pitchFamily="34" charset="0"/>
                <a:sym typeface="Wingdings" panose="05000000000000000000" pitchFamily="2" charset="2"/>
              </a:rPr>
              <a:t>ng</a:t>
            </a: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/g serum</a:t>
            </a:r>
          </a:p>
          <a:p>
            <a:pPr>
              <a:lnSpc>
                <a:spcPct val="100000"/>
              </a:lnSpc>
            </a:pPr>
            <a:endParaRPr lang="sv-SE" sz="2000"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sv-SE" sz="2000"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Livsmedelsverkets gränsvärde: </a:t>
            </a:r>
            <a:r>
              <a:rPr lang="sv-SE" sz="2000">
                <a:cs typeface="Calibri" panose="020F0502020204030204" pitchFamily="34" charset="0"/>
              </a:rPr>
              <a:t>4 </a:t>
            </a:r>
            <a:r>
              <a:rPr lang="sv-SE" sz="2000" err="1">
                <a:cs typeface="Calibri" panose="020F0502020204030204" pitchFamily="34" charset="0"/>
              </a:rPr>
              <a:t>ng</a:t>
            </a:r>
            <a:r>
              <a:rPr lang="sv-SE" sz="2000">
                <a:cs typeface="Calibri" panose="020F0502020204030204" pitchFamily="34" charset="0"/>
              </a:rPr>
              <a:t> </a:t>
            </a:r>
            <a:r>
              <a:rPr lang="el-GR" sz="2000">
                <a:cs typeface="Calibri" panose="020F0502020204030204" pitchFamily="34" charset="0"/>
              </a:rPr>
              <a:t>Σ</a:t>
            </a:r>
            <a:r>
              <a:rPr lang="sv-SE" sz="2000" baseline="-25000">
                <a:cs typeface="Calibri" panose="020F0502020204030204" pitchFamily="34" charset="0"/>
              </a:rPr>
              <a:t>4</a:t>
            </a:r>
            <a:r>
              <a:rPr lang="sv-SE" sz="2000">
                <a:cs typeface="Calibri" panose="020F0502020204030204" pitchFamily="34" charset="0"/>
              </a:rPr>
              <a:t>PFAS/L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v-SE" sz="2000">
                <a:cs typeface="Calibri" panose="020F0502020204030204" pitchFamily="34" charset="0"/>
              </a:rPr>
              <a:t>   i dricksvatten</a:t>
            </a:r>
          </a:p>
          <a:p>
            <a:pPr>
              <a:lnSpc>
                <a:spcPct val="100000"/>
              </a:lnSpc>
            </a:pPr>
            <a:r>
              <a:rPr lang="sv-SE" sz="2000">
                <a:cs typeface="Calibri" panose="020F0502020204030204" pitchFamily="34" charset="0"/>
              </a:rPr>
              <a:t>≥4 </a:t>
            </a:r>
            <a:r>
              <a:rPr lang="el-GR" sz="2000">
                <a:cs typeface="Calibri" panose="020F0502020204030204" pitchFamily="34" charset="0"/>
              </a:rPr>
              <a:t>Σ</a:t>
            </a:r>
            <a:r>
              <a:rPr lang="sv-SE" sz="2000" baseline="-25000">
                <a:cs typeface="Calibri" panose="020F0502020204030204" pitchFamily="34" charset="0"/>
              </a:rPr>
              <a:t>4</a:t>
            </a:r>
            <a:r>
              <a:rPr lang="sv-SE" sz="2000">
                <a:cs typeface="Calibri" panose="020F0502020204030204" pitchFamily="34" charset="0"/>
              </a:rPr>
              <a:t>PFAS/L </a:t>
            </a: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 34 % &gt; TWI</a:t>
            </a:r>
          </a:p>
          <a:p>
            <a:pPr>
              <a:lnSpc>
                <a:spcPct val="100000"/>
              </a:lnSpc>
            </a:pP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&lt;</a:t>
            </a:r>
            <a:r>
              <a:rPr lang="sv-SE" sz="2000">
                <a:cs typeface="Calibri" panose="020F0502020204030204" pitchFamily="34" charset="0"/>
              </a:rPr>
              <a:t>4 </a:t>
            </a:r>
            <a:r>
              <a:rPr lang="el-GR" sz="2000">
                <a:cs typeface="Calibri" panose="020F0502020204030204" pitchFamily="34" charset="0"/>
              </a:rPr>
              <a:t>Σ</a:t>
            </a:r>
            <a:r>
              <a:rPr lang="sv-SE" sz="2000" baseline="-25000">
                <a:cs typeface="Calibri" panose="020F0502020204030204" pitchFamily="34" charset="0"/>
              </a:rPr>
              <a:t>4</a:t>
            </a:r>
            <a:r>
              <a:rPr lang="sv-SE" sz="2000">
                <a:cs typeface="Calibri" panose="020F0502020204030204" pitchFamily="34" charset="0"/>
              </a:rPr>
              <a:t>PFAS/L </a:t>
            </a: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 11 % &gt; TWI</a:t>
            </a:r>
          </a:p>
          <a:p>
            <a:pPr>
              <a:lnSpc>
                <a:spcPct val="100000"/>
              </a:lnSpc>
            </a:pPr>
            <a:endParaRPr lang="sv-SE" sz="200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sv-S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819" y="1916667"/>
            <a:ext cx="4232359" cy="484659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7462230" y="5321787"/>
            <a:ext cx="3667535" cy="1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245177" y="5063933"/>
            <a:ext cx="1125015" cy="541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ts val="3000"/>
              </a:lnSpc>
            </a:pPr>
            <a:r>
              <a:rPr lang="sv-SE" sz="1200"/>
              <a:t>7 </a:t>
            </a:r>
            <a:r>
              <a:rPr lang="sv-SE" sz="1200" err="1"/>
              <a:t>ng</a:t>
            </a:r>
            <a:r>
              <a:rPr lang="sv-SE" sz="1200"/>
              <a:t>/g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699" y="262044"/>
            <a:ext cx="4345629" cy="16546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96240" y="6479577"/>
            <a:ext cx="1999513" cy="3784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3000"/>
              </a:lnSpc>
            </a:pPr>
            <a:r>
              <a:rPr lang="sv-SE" sz="2400"/>
              <a:t>Dricksvatten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980955" y="4874721"/>
            <a:ext cx="1999513" cy="37842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3000"/>
              </a:lnSpc>
            </a:pPr>
            <a:r>
              <a:rPr lang="sv-SE" sz="2400"/>
              <a:t>PFAS4-halt serum (</a:t>
            </a:r>
            <a:r>
              <a:rPr lang="sv-SE" sz="2400" err="1"/>
              <a:t>ng</a:t>
            </a:r>
            <a:r>
              <a:rPr lang="sv-SE" sz="2400"/>
              <a:t> PFAA/L)</a:t>
            </a:r>
          </a:p>
        </p:txBody>
      </p:sp>
    </p:spTree>
    <p:extLst>
      <p:ext uri="{BB962C8B-B14F-4D97-AF65-F5344CB8AC3E}">
        <p14:creationId xmlns:p14="http://schemas.microsoft.com/office/powerpoint/2010/main" val="283793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8077" y="-35694"/>
            <a:ext cx="9862886" cy="880197"/>
          </a:xfrm>
        </p:spPr>
        <p:txBody>
          <a:bodyPr/>
          <a:lstStyle/>
          <a:p>
            <a:r>
              <a:rPr lang="sv-SE"/>
              <a:t>Åtgärder i vattenverken har effekt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1783" y="1014581"/>
            <a:ext cx="6243397" cy="1211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 sz="2000">
                <a:cs typeface="Calibri" panose="020F0502020204030204" pitchFamily="34" charset="0"/>
              </a:rPr>
              <a:t>Förstföderskor i Uppsala 1996-2019 </a:t>
            </a: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 PFAS i serum</a:t>
            </a:r>
            <a:endParaRPr lang="sv-SE" sz="200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sv-SE" sz="2000">
                <a:cs typeface="Calibri" panose="020F0502020204030204" pitchFamily="34" charset="0"/>
              </a:rPr>
              <a:t>Förorening av dricksvattnet åtgärdades 2012</a:t>
            </a:r>
          </a:p>
          <a:p>
            <a:pPr>
              <a:lnSpc>
                <a:spcPct val="100000"/>
              </a:lnSpc>
            </a:pPr>
            <a:endParaRPr lang="sv-SE" sz="200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sv-SE" sz="200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sv-S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82" y="2043475"/>
            <a:ext cx="7246367" cy="4953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50" y="732304"/>
            <a:ext cx="3775671" cy="17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7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ak koppling 3">
            <a:extLst>
              <a:ext uri="{FF2B5EF4-FFF2-40B4-BE49-F238E27FC236}">
                <a16:creationId xmlns:a16="http://schemas.microsoft.com/office/drawing/2014/main" id="{7912F367-AC74-4FA9-B184-0E7A23292FFE}"/>
              </a:ext>
            </a:extLst>
          </p:cNvPr>
          <p:cNvCxnSpPr/>
          <p:nvPr/>
        </p:nvCxnSpPr>
        <p:spPr>
          <a:xfrm>
            <a:off x="637630" y="890206"/>
            <a:ext cx="10455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3">
            <a:extLst>
              <a:ext uri="{FF2B5EF4-FFF2-40B4-BE49-F238E27FC236}">
                <a16:creationId xmlns:a16="http://schemas.microsoft.com/office/drawing/2014/main" id="{DA3E2DD8-534C-4FB5-A5DF-57185D4CEAF1}"/>
              </a:ext>
            </a:extLst>
          </p:cNvPr>
          <p:cNvCxnSpPr/>
          <p:nvPr/>
        </p:nvCxnSpPr>
        <p:spPr>
          <a:xfrm>
            <a:off x="584671" y="6003077"/>
            <a:ext cx="10455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4">
            <a:extLst>
              <a:ext uri="{FF2B5EF4-FFF2-40B4-BE49-F238E27FC236}">
                <a16:creationId xmlns:a16="http://schemas.microsoft.com/office/drawing/2014/main" id="{ABA7F039-2923-4BC2-BD42-60F0CB5F10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45" y="6124836"/>
            <a:ext cx="922153" cy="685640"/>
          </a:xfrm>
          <a:prstGeom prst="rect">
            <a:avLst/>
          </a:prstGeom>
        </p:spPr>
      </p:pic>
      <p:pic>
        <p:nvPicPr>
          <p:cNvPr id="15" name="Bildobjekt 5">
            <a:extLst>
              <a:ext uri="{FF2B5EF4-FFF2-40B4-BE49-F238E27FC236}">
                <a16:creationId xmlns:a16="http://schemas.microsoft.com/office/drawing/2014/main" id="{B4E3485B-ED24-43A2-8CC9-AD11D9BE70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48" y="6169875"/>
            <a:ext cx="1245419" cy="597801"/>
          </a:xfrm>
          <a:prstGeom prst="rect">
            <a:avLst/>
          </a:prstGeom>
        </p:spPr>
      </p:pic>
      <p:pic>
        <p:nvPicPr>
          <p:cNvPr id="16" name="Bildobjekt 6">
            <a:extLst>
              <a:ext uri="{FF2B5EF4-FFF2-40B4-BE49-F238E27FC236}">
                <a16:creationId xmlns:a16="http://schemas.microsoft.com/office/drawing/2014/main" id="{7183B2F0-0BE5-44F0-87B4-65253C0C86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24" y="6065374"/>
            <a:ext cx="585014" cy="737085"/>
          </a:xfrm>
          <a:prstGeom prst="rect">
            <a:avLst/>
          </a:prstGeom>
        </p:spPr>
      </p:pic>
      <p:sp>
        <p:nvSpPr>
          <p:cNvPr id="17" name="textruta 7">
            <a:extLst>
              <a:ext uri="{FF2B5EF4-FFF2-40B4-BE49-F238E27FC236}">
                <a16:creationId xmlns:a16="http://schemas.microsoft.com/office/drawing/2014/main" id="{551E8A55-0E01-402C-974E-849110CEDA36}"/>
              </a:ext>
            </a:extLst>
          </p:cNvPr>
          <p:cNvSpPr txBox="1"/>
          <p:nvPr/>
        </p:nvSpPr>
        <p:spPr>
          <a:xfrm>
            <a:off x="857164" y="6164219"/>
            <a:ext cx="4426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>
                <a:latin typeface="Gadugi" panose="020B0502040204020203" pitchFamily="34" charset="0"/>
                <a:ea typeface="Gadugi" panose="020B0502040204020203" pitchFamily="34" charset="0"/>
              </a:rPr>
              <a:t>R</a:t>
            </a:r>
            <a:r>
              <a:rPr lang="sv-SE" sz="2000">
                <a:latin typeface="Gadugi" panose="020B0502040204020203" pitchFamily="34" charset="0"/>
                <a:ea typeface="Gadugi" panose="020B0502040204020203" pitchFamily="34" charset="0"/>
              </a:rPr>
              <a:t>onneby </a:t>
            </a:r>
            <a:r>
              <a:rPr lang="sv-SE" sz="2000" b="1">
                <a:latin typeface="Gadugi" panose="020B0502040204020203" pitchFamily="34" charset="0"/>
                <a:ea typeface="Gadugi" panose="020B0502040204020203" pitchFamily="34" charset="0"/>
              </a:rPr>
              <a:t>P</a:t>
            </a:r>
            <a:r>
              <a:rPr lang="sv-SE" sz="2000">
                <a:latin typeface="Gadugi" panose="020B0502040204020203" pitchFamily="34" charset="0"/>
                <a:ea typeface="Gadugi" panose="020B0502040204020203" pitchFamily="34" charset="0"/>
              </a:rPr>
              <a:t>FAS </a:t>
            </a:r>
            <a:r>
              <a:rPr lang="sv-SE" sz="2000" b="1">
                <a:latin typeface="Gadugi" panose="020B0502040204020203" pitchFamily="34" charset="0"/>
                <a:ea typeface="Gadugi" panose="020B0502040204020203" pitchFamily="34" charset="0"/>
              </a:rPr>
              <a:t>R</a:t>
            </a:r>
            <a:r>
              <a:rPr lang="sv-SE" sz="2000">
                <a:latin typeface="Gadugi" panose="020B0502040204020203" pitchFamily="34" charset="0"/>
                <a:ea typeface="Gadugi" panose="020B0502040204020203" pitchFamily="34" charset="0"/>
              </a:rPr>
              <a:t>esearch </a:t>
            </a:r>
            <a:r>
              <a:rPr lang="sv-SE" sz="2000" b="1">
                <a:latin typeface="Gadugi" panose="020B0502040204020203" pitchFamily="34" charset="0"/>
                <a:ea typeface="Gadugi" panose="020B0502040204020203" pitchFamily="34" charset="0"/>
              </a:rPr>
              <a:t>P</a:t>
            </a:r>
            <a:r>
              <a:rPr lang="sv-SE" sz="2000">
                <a:latin typeface="Gadugi" panose="020B0502040204020203" pitchFamily="34" charset="0"/>
                <a:ea typeface="Gadugi" panose="020B0502040204020203" pitchFamily="34" charset="0"/>
              </a:rPr>
              <a:t>rogram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8D9FC-BA90-4A9E-AB06-165FEFE06A97}"/>
              </a:ext>
            </a:extLst>
          </p:cNvPr>
          <p:cNvSpPr txBox="1"/>
          <p:nvPr/>
        </p:nvSpPr>
        <p:spPr>
          <a:xfrm>
            <a:off x="10263864" y="2461601"/>
            <a:ext cx="165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PFAS halter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E1E1A7-2CBB-04E6-7A60-87754F67A508}"/>
              </a:ext>
            </a:extLst>
          </p:cNvPr>
          <p:cNvSpPr txBox="1">
            <a:spLocks/>
          </p:cNvSpPr>
          <p:nvPr/>
        </p:nvSpPr>
        <p:spPr>
          <a:xfrm>
            <a:off x="-26963" y="-534571"/>
            <a:ext cx="12153314" cy="336550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v-SE" sz="5400"/>
          </a:p>
          <a:p>
            <a:pPr algn="ctr"/>
            <a:endParaRPr lang="sv-SE" sz="5400"/>
          </a:p>
          <a:p>
            <a:pPr algn="ctr"/>
            <a:r>
              <a:rPr lang="sv-SE" sz="4800" b="1"/>
              <a:t>PFAS och hälsa – erfarenheter från en högexponerad befolkning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FFC46FC-9596-149C-2489-489BC8B78B30}"/>
              </a:ext>
            </a:extLst>
          </p:cNvPr>
          <p:cNvSpPr txBox="1">
            <a:spLocks/>
          </p:cNvSpPr>
          <p:nvPr/>
        </p:nvSpPr>
        <p:spPr>
          <a:xfrm>
            <a:off x="1219199" y="2494956"/>
            <a:ext cx="9448801" cy="300615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  <a:p>
            <a:pPr marL="0" indent="0" algn="ctr">
              <a:buNone/>
            </a:pPr>
            <a:r>
              <a:rPr lang="sv-SE" sz="3400"/>
              <a:t>PFAS-nätverk  2023-11-22</a:t>
            </a:r>
          </a:p>
          <a:p>
            <a:pPr marL="0" indent="0" algn="ctr">
              <a:buNone/>
            </a:pPr>
            <a:endParaRPr lang="sv-SE" sz="4300"/>
          </a:p>
          <a:p>
            <a:pPr marL="0" indent="0" algn="ctr">
              <a:buNone/>
            </a:pPr>
            <a:r>
              <a:rPr lang="sv-SE" sz="3400"/>
              <a:t>Kristina Jakobsson</a:t>
            </a:r>
          </a:p>
          <a:p>
            <a:pPr marL="0" indent="0" algn="ctr">
              <a:buNone/>
            </a:pPr>
            <a:r>
              <a:rPr lang="sv-SE" sz="3400"/>
              <a:t>Arbets-och miljömedicin</a:t>
            </a:r>
          </a:p>
          <a:p>
            <a:pPr marL="0" indent="0" algn="ctr">
              <a:buNone/>
            </a:pPr>
            <a:r>
              <a:rPr lang="sv-SE" sz="3400" err="1"/>
              <a:t>Avd</a:t>
            </a:r>
            <a:r>
              <a:rPr lang="sv-SE" sz="3400"/>
              <a:t> för samhällsmedicin och folkhälsa</a:t>
            </a:r>
          </a:p>
          <a:p>
            <a:pPr marL="0" indent="0" algn="ctr">
              <a:buNone/>
            </a:pPr>
            <a:r>
              <a:rPr lang="sv-SE" sz="3400"/>
              <a:t>Göteborgs universitet</a:t>
            </a:r>
          </a:p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476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28DF7-DFB0-4D95-B5A3-70CA70D0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14" y="2076430"/>
            <a:ext cx="3329968" cy="927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v-SE" sz="2400" err="1"/>
              <a:t>Tolerable</a:t>
            </a:r>
            <a:r>
              <a:rPr lang="sv-SE" sz="2400"/>
              <a:t> </a:t>
            </a:r>
            <a:r>
              <a:rPr lang="sv-SE" sz="2400" err="1"/>
              <a:t>Weekly</a:t>
            </a:r>
            <a:r>
              <a:rPr lang="sv-SE" sz="2400"/>
              <a:t> </a:t>
            </a:r>
            <a:r>
              <a:rPr lang="sv-SE" sz="2400" err="1"/>
              <a:t>Intake</a:t>
            </a:r>
            <a:r>
              <a:rPr lang="sv-SE" sz="2400"/>
              <a:t> (TWI) </a:t>
            </a:r>
          </a:p>
          <a:p>
            <a:pPr marL="0" indent="0">
              <a:buNone/>
            </a:pPr>
            <a:r>
              <a:rPr lang="sv-SE" sz="2400"/>
              <a:t>Tillåten halt i dricksvatten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BF90E-0B64-4F65-A506-13E2C976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7370-1861-4CE2-9B5C-251AB10FA56C}" type="slidenum">
              <a:rPr lang="sv-SE" smtClean="0"/>
              <a:t>14</a:t>
            </a:fld>
            <a:endParaRPr lang="sv-SE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D61A92E-8F47-498A-9E0F-C22C19383E42}"/>
              </a:ext>
            </a:extLst>
          </p:cNvPr>
          <p:cNvSpPr/>
          <p:nvPr/>
        </p:nvSpPr>
        <p:spPr>
          <a:xfrm>
            <a:off x="5663084" y="4432087"/>
            <a:ext cx="1060704" cy="1924263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F7391-B5F0-4D94-9CCE-7ED2BDD8CC49}"/>
              </a:ext>
            </a:extLst>
          </p:cNvPr>
          <p:cNvSpPr/>
          <p:nvPr/>
        </p:nvSpPr>
        <p:spPr>
          <a:xfrm flipV="1">
            <a:off x="1612710" y="4345334"/>
            <a:ext cx="896657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ADD10-9B14-4042-BB47-817AE562BB06}"/>
              </a:ext>
            </a:extLst>
          </p:cNvPr>
          <p:cNvSpPr txBox="1"/>
          <p:nvPr/>
        </p:nvSpPr>
        <p:spPr>
          <a:xfrm>
            <a:off x="622470" y="4701041"/>
            <a:ext cx="52885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Sverige 2014:  Dricksvatten 900 </a:t>
            </a:r>
            <a:r>
              <a:rPr lang="sv-SE" sz="160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/L    </a:t>
            </a:r>
          </a:p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		 åtgärdsgräns: 90 </a:t>
            </a:r>
            <a:r>
              <a:rPr lang="sv-SE" sz="160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endParaRPr lang="sv-S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Sverige 2022: Dricksvatten 4 </a:t>
            </a:r>
            <a:r>
              <a:rPr lang="sv-SE" sz="160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endParaRPr lang="sv-S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US EPA 2022: ”</a:t>
            </a:r>
            <a:r>
              <a:rPr lang="sv-SE" sz="160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err="1">
                <a:latin typeface="Arial" panose="020B0604020202020204" pitchFamily="34" charset="0"/>
                <a:cs typeface="Arial" panose="020B0604020202020204" pitchFamily="34" charset="0"/>
              </a:rPr>
              <a:t>advisory</a:t>
            </a:r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”  </a:t>
            </a:r>
            <a:r>
              <a:rPr lang="sv-SE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0.004 </a:t>
            </a:r>
            <a:r>
              <a:rPr lang="sv-SE" sz="160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sv-SE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/L för PFOA,                			0.02 </a:t>
            </a:r>
            <a:r>
              <a:rPr lang="sv-SE" sz="160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sv-SE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/L för PFOS</a:t>
            </a:r>
            <a:endParaRPr lang="sv-SE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61717-4A47-20BA-0B95-62D305C34208}"/>
              </a:ext>
            </a:extLst>
          </p:cNvPr>
          <p:cNvGrpSpPr/>
          <p:nvPr/>
        </p:nvGrpSpPr>
        <p:grpSpPr>
          <a:xfrm>
            <a:off x="1171739" y="3080656"/>
            <a:ext cx="2858630" cy="1111953"/>
            <a:chOff x="1164729" y="2344417"/>
            <a:chExt cx="2858630" cy="111195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4B957372-D8EA-4D8F-9F31-E3D130E580EF}"/>
                </a:ext>
              </a:extLst>
            </p:cNvPr>
            <p:cNvSpPr/>
            <p:nvPr/>
          </p:nvSpPr>
          <p:spPr>
            <a:xfrm>
              <a:off x="1164729" y="2344417"/>
              <a:ext cx="2687119" cy="1111953"/>
            </a:xfrm>
            <a:prstGeom prst="wedgeRoundRectCallou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335B9F-0647-4E06-A5F9-40B019B9B837}"/>
                </a:ext>
              </a:extLst>
            </p:cNvPr>
            <p:cNvSpPr txBox="1"/>
            <p:nvPr/>
          </p:nvSpPr>
          <p:spPr>
            <a:xfrm>
              <a:off x="1203760" y="2587124"/>
              <a:ext cx="2819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/>
                <a:t>Skydda hela befolkningen över generationer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D9319C-4258-3907-4D16-50714AB996B4}"/>
              </a:ext>
            </a:extLst>
          </p:cNvPr>
          <p:cNvGrpSpPr/>
          <p:nvPr/>
        </p:nvGrpSpPr>
        <p:grpSpPr>
          <a:xfrm>
            <a:off x="7868633" y="2388231"/>
            <a:ext cx="4797021" cy="1790931"/>
            <a:chOff x="8063505" y="1642581"/>
            <a:chExt cx="4797021" cy="179093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0D38D56B-F49F-4091-A047-7779E09F8E3B}"/>
                </a:ext>
              </a:extLst>
            </p:cNvPr>
            <p:cNvSpPr/>
            <p:nvPr/>
          </p:nvSpPr>
          <p:spPr>
            <a:xfrm flipH="1">
              <a:off x="8063505" y="2321560"/>
              <a:ext cx="3150957" cy="1111952"/>
            </a:xfrm>
            <a:prstGeom prst="wedgeRoundRectCallou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1F54822-9DA6-77F7-CF37-8B2950677E3C}"/>
                </a:ext>
              </a:extLst>
            </p:cNvPr>
            <p:cNvGrpSpPr/>
            <p:nvPr/>
          </p:nvGrpSpPr>
          <p:grpSpPr>
            <a:xfrm>
              <a:off x="8063505" y="1642581"/>
              <a:ext cx="4797021" cy="1584172"/>
              <a:chOff x="8063505" y="1642581"/>
              <a:chExt cx="4797021" cy="1584172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11212B7-EAE7-4551-92FE-F37169F354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3505" y="1642581"/>
                <a:ext cx="4797021" cy="8587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sv-SE" sz="2400"/>
                  <a:t>”</a:t>
                </a:r>
                <a:r>
                  <a:rPr lang="sv-SE" sz="2400" err="1"/>
                  <a:t>Hotspot</a:t>
                </a:r>
                <a:r>
                  <a:rPr lang="sv-SE" sz="2400"/>
                  <a:t> ”, (arbetsplats)</a:t>
                </a:r>
                <a:endParaRPr lang="sv-SE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ED1555-0BDE-48C7-9F7B-5E5977259278}"/>
                  </a:ext>
                </a:extLst>
              </p:cNvPr>
              <p:cNvSpPr txBox="1"/>
              <p:nvPr/>
            </p:nvSpPr>
            <p:spPr>
              <a:xfrm>
                <a:off x="8186334" y="2303423"/>
                <a:ext cx="29279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En begränsad grupp med högre exponering än i den allmänna befolkningen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B0FE4D-B149-0C0B-D1D7-0559539193D5}"/>
              </a:ext>
            </a:extLst>
          </p:cNvPr>
          <p:cNvSpPr txBox="1"/>
          <p:nvPr/>
        </p:nvSpPr>
        <p:spPr>
          <a:xfrm>
            <a:off x="929390" y="192157"/>
            <a:ext cx="10424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>
                <a:latin typeface="Arial" panose="020B0604020202020204" pitchFamily="34" charset="0"/>
                <a:cs typeface="Arial" panose="020B0604020202020204" pitchFamily="34" charset="0"/>
              </a:rPr>
              <a:t>Riskbedömning och riskkommunikation i två helt olika situationer</a:t>
            </a:r>
          </a:p>
        </p:txBody>
      </p:sp>
    </p:spTree>
    <p:extLst>
      <p:ext uri="{BB962C8B-B14F-4D97-AF65-F5344CB8AC3E}">
        <p14:creationId xmlns:p14="http://schemas.microsoft.com/office/powerpoint/2010/main" val="284008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C8A0E-A59B-66C7-2DE4-B1003ABA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045" y="247650"/>
            <a:ext cx="5331114" cy="636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26D670-8018-CA40-2517-AEDE8A990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5159" y="3690175"/>
            <a:ext cx="2241244" cy="292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F0EBC8-E6F4-99DC-3FFC-A00290F90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815" y="285750"/>
            <a:ext cx="2450636" cy="36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793B55-CE93-3E54-F078-FD9302A8E735}"/>
              </a:ext>
            </a:extLst>
          </p:cNvPr>
          <p:cNvSpPr txBox="1"/>
          <p:nvPr/>
        </p:nvSpPr>
        <p:spPr>
          <a:xfrm>
            <a:off x="215598" y="1413063"/>
            <a:ext cx="404810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/>
              <a:t>Befolkningens halter av de ”gamla” PFAS-ämnena har sjunkit betydligt under de sista 40 åren</a:t>
            </a:r>
          </a:p>
          <a:p>
            <a:endParaRPr lang="sv-SE" sz="3200"/>
          </a:p>
          <a:p>
            <a:r>
              <a:rPr lang="sv-SE" sz="3200"/>
              <a:t>Regleringar har hjälpt!</a:t>
            </a:r>
          </a:p>
          <a:p>
            <a:endParaRPr lang="sv-SE" sz="3200"/>
          </a:p>
          <a:p>
            <a:r>
              <a:rPr lang="sv-SE" sz="3200" i="1"/>
              <a:t>Men fler och fler </a:t>
            </a:r>
            <a:r>
              <a:rPr lang="sv-SE" sz="3200" i="1" err="1"/>
              <a:t>hotspots</a:t>
            </a:r>
            <a:r>
              <a:rPr lang="sv-SE" sz="3200" i="1"/>
              <a:t> upptäcks… </a:t>
            </a:r>
          </a:p>
          <a:p>
            <a:endParaRPr lang="sv-SE" sz="3200"/>
          </a:p>
          <a:p>
            <a:r>
              <a:rPr lang="sv-SE" sz="3200"/>
              <a:t>   </a:t>
            </a:r>
          </a:p>
          <a:p>
            <a:endParaRPr lang="sv-SE" sz="3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A3F043-1E48-C1B1-AD2F-4DB4C2E4A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0815" y="6376987"/>
            <a:ext cx="4438650" cy="390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E3F50C-3E00-DE1A-518E-2C998BE1F10C}"/>
              </a:ext>
            </a:extLst>
          </p:cNvPr>
          <p:cNvSpPr txBox="1"/>
          <p:nvPr/>
        </p:nvSpPr>
        <p:spPr>
          <a:xfrm>
            <a:off x="5636236" y="684850"/>
            <a:ext cx="13362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/>
              <a:t>PFOS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20279B-C43C-EA01-4363-6470E6B928B6}"/>
              </a:ext>
            </a:extLst>
          </p:cNvPr>
          <p:cNvSpPr txBox="1"/>
          <p:nvPr/>
        </p:nvSpPr>
        <p:spPr>
          <a:xfrm>
            <a:off x="9696510" y="3570441"/>
            <a:ext cx="13362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/>
              <a:t>PFOA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DBE8C1-A62B-1B6F-B05D-6723520EC5D0}"/>
              </a:ext>
            </a:extLst>
          </p:cNvPr>
          <p:cNvSpPr/>
          <p:nvPr/>
        </p:nvSpPr>
        <p:spPr>
          <a:xfrm>
            <a:off x="6450037" y="2257865"/>
            <a:ext cx="654148" cy="710418"/>
          </a:xfrm>
          <a:prstGeom prst="ellipse">
            <a:avLst/>
          </a:prstGeom>
          <a:solidFill>
            <a:srgbClr val="4472C4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1BE38E-54E2-F8CC-1F4F-8B943240095E}"/>
              </a:ext>
            </a:extLst>
          </p:cNvPr>
          <p:cNvSpPr/>
          <p:nvPr/>
        </p:nvSpPr>
        <p:spPr>
          <a:xfrm>
            <a:off x="8672117" y="4942449"/>
            <a:ext cx="654148" cy="710418"/>
          </a:xfrm>
          <a:prstGeom prst="ellipse">
            <a:avLst/>
          </a:prstGeom>
          <a:solidFill>
            <a:srgbClr val="4472C4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91738D-39AC-1905-1CDA-D159A0D0EA6B}"/>
              </a:ext>
            </a:extLst>
          </p:cNvPr>
          <p:cNvSpPr txBox="1"/>
          <p:nvPr/>
        </p:nvSpPr>
        <p:spPr>
          <a:xfrm>
            <a:off x="9326265" y="1498209"/>
            <a:ext cx="2582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/>
              <a:t>Undersökningar i Danmark</a:t>
            </a:r>
          </a:p>
        </p:txBody>
      </p:sp>
    </p:spTree>
    <p:extLst>
      <p:ext uri="{BB962C8B-B14F-4D97-AF65-F5344CB8AC3E}">
        <p14:creationId xmlns:p14="http://schemas.microsoft.com/office/powerpoint/2010/main" val="4084834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378970BB-73F6-4531-A27E-2D18F5DC76D4}"/>
              </a:ext>
            </a:extLst>
          </p:cNvPr>
          <p:cNvSpPr/>
          <p:nvPr/>
        </p:nvSpPr>
        <p:spPr>
          <a:xfrm>
            <a:off x="681036" y="2375786"/>
            <a:ext cx="11106150" cy="574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83D703-7640-454C-BD16-4CE9FA31E681}"/>
              </a:ext>
            </a:extLst>
          </p:cNvPr>
          <p:cNvSpPr txBox="1"/>
          <p:nvPr/>
        </p:nvSpPr>
        <p:spPr>
          <a:xfrm>
            <a:off x="5865351" y="1092964"/>
            <a:ext cx="3330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/>
              <a:t>Risk vid högre exponering?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43B16-0A53-48F4-8317-6A5BABB6EC3D}"/>
              </a:ext>
            </a:extLst>
          </p:cNvPr>
          <p:cNvSpPr txBox="1"/>
          <p:nvPr/>
        </p:nvSpPr>
        <p:spPr>
          <a:xfrm>
            <a:off x="584671" y="1714742"/>
            <a:ext cx="313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/>
              <a:t>Risk vid bakgrundsnivå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9BBC13-5B54-4395-AFFE-2E743F4E5573}"/>
              </a:ext>
            </a:extLst>
          </p:cNvPr>
          <p:cNvSpPr txBox="1"/>
          <p:nvPr/>
        </p:nvSpPr>
        <p:spPr>
          <a:xfrm>
            <a:off x="633412" y="47524"/>
            <a:ext cx="109251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i="1">
                <a:latin typeface="+mj-lt"/>
              </a:rPr>
              <a:t>Hur är sambandet mellan dos och effekt?</a:t>
            </a:r>
          </a:p>
        </p:txBody>
      </p:sp>
      <p:cxnSp>
        <p:nvCxnSpPr>
          <p:cNvPr id="10" name="Rak koppling 3">
            <a:extLst>
              <a:ext uri="{FF2B5EF4-FFF2-40B4-BE49-F238E27FC236}">
                <a16:creationId xmlns:a16="http://schemas.microsoft.com/office/drawing/2014/main" id="{7912F367-AC74-4FA9-B184-0E7A23292FFE}"/>
              </a:ext>
            </a:extLst>
          </p:cNvPr>
          <p:cNvCxnSpPr/>
          <p:nvPr/>
        </p:nvCxnSpPr>
        <p:spPr>
          <a:xfrm>
            <a:off x="637630" y="890206"/>
            <a:ext cx="10455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3">
            <a:extLst>
              <a:ext uri="{FF2B5EF4-FFF2-40B4-BE49-F238E27FC236}">
                <a16:creationId xmlns:a16="http://schemas.microsoft.com/office/drawing/2014/main" id="{DA3E2DD8-534C-4FB5-A5DF-57185D4CEAF1}"/>
              </a:ext>
            </a:extLst>
          </p:cNvPr>
          <p:cNvCxnSpPr/>
          <p:nvPr/>
        </p:nvCxnSpPr>
        <p:spPr>
          <a:xfrm>
            <a:off x="584671" y="6003077"/>
            <a:ext cx="10455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4">
            <a:extLst>
              <a:ext uri="{FF2B5EF4-FFF2-40B4-BE49-F238E27FC236}">
                <a16:creationId xmlns:a16="http://schemas.microsoft.com/office/drawing/2014/main" id="{ABA7F039-2923-4BC2-BD42-60F0CB5F10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45" y="6124836"/>
            <a:ext cx="922153" cy="685640"/>
          </a:xfrm>
          <a:prstGeom prst="rect">
            <a:avLst/>
          </a:prstGeom>
        </p:spPr>
      </p:pic>
      <p:pic>
        <p:nvPicPr>
          <p:cNvPr id="15" name="Bildobjekt 5">
            <a:extLst>
              <a:ext uri="{FF2B5EF4-FFF2-40B4-BE49-F238E27FC236}">
                <a16:creationId xmlns:a16="http://schemas.microsoft.com/office/drawing/2014/main" id="{B4E3485B-ED24-43A2-8CC9-AD11D9BE70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48" y="6169875"/>
            <a:ext cx="1245419" cy="597801"/>
          </a:xfrm>
          <a:prstGeom prst="rect">
            <a:avLst/>
          </a:prstGeom>
        </p:spPr>
      </p:pic>
      <p:pic>
        <p:nvPicPr>
          <p:cNvPr id="16" name="Bildobjekt 6">
            <a:extLst>
              <a:ext uri="{FF2B5EF4-FFF2-40B4-BE49-F238E27FC236}">
                <a16:creationId xmlns:a16="http://schemas.microsoft.com/office/drawing/2014/main" id="{7183B2F0-0BE5-44F0-87B4-65253C0C86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24" y="6065374"/>
            <a:ext cx="585014" cy="737085"/>
          </a:xfrm>
          <a:prstGeom prst="rect">
            <a:avLst/>
          </a:prstGeom>
        </p:spPr>
      </p:pic>
      <p:sp>
        <p:nvSpPr>
          <p:cNvPr id="17" name="textruta 7">
            <a:extLst>
              <a:ext uri="{FF2B5EF4-FFF2-40B4-BE49-F238E27FC236}">
                <a16:creationId xmlns:a16="http://schemas.microsoft.com/office/drawing/2014/main" id="{551E8A55-0E01-402C-974E-849110CEDA36}"/>
              </a:ext>
            </a:extLst>
          </p:cNvPr>
          <p:cNvSpPr txBox="1"/>
          <p:nvPr/>
        </p:nvSpPr>
        <p:spPr>
          <a:xfrm>
            <a:off x="857164" y="6164219"/>
            <a:ext cx="4426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>
                <a:latin typeface="Gadugi" panose="020B0502040204020203" pitchFamily="34" charset="0"/>
                <a:ea typeface="Gadugi" panose="020B0502040204020203" pitchFamily="34" charset="0"/>
              </a:rPr>
              <a:t>R</a:t>
            </a:r>
            <a:r>
              <a:rPr lang="sv-SE" sz="2000">
                <a:latin typeface="Gadugi" panose="020B0502040204020203" pitchFamily="34" charset="0"/>
                <a:ea typeface="Gadugi" panose="020B0502040204020203" pitchFamily="34" charset="0"/>
              </a:rPr>
              <a:t>onneby </a:t>
            </a:r>
            <a:r>
              <a:rPr lang="sv-SE" sz="2000" b="1">
                <a:latin typeface="Gadugi" panose="020B0502040204020203" pitchFamily="34" charset="0"/>
                <a:ea typeface="Gadugi" panose="020B0502040204020203" pitchFamily="34" charset="0"/>
              </a:rPr>
              <a:t>P</a:t>
            </a:r>
            <a:r>
              <a:rPr lang="sv-SE" sz="2000">
                <a:latin typeface="Gadugi" panose="020B0502040204020203" pitchFamily="34" charset="0"/>
                <a:ea typeface="Gadugi" panose="020B0502040204020203" pitchFamily="34" charset="0"/>
              </a:rPr>
              <a:t>FAS </a:t>
            </a:r>
            <a:r>
              <a:rPr lang="sv-SE" sz="2000" b="1">
                <a:latin typeface="Gadugi" panose="020B0502040204020203" pitchFamily="34" charset="0"/>
                <a:ea typeface="Gadugi" panose="020B0502040204020203" pitchFamily="34" charset="0"/>
              </a:rPr>
              <a:t>R</a:t>
            </a:r>
            <a:r>
              <a:rPr lang="sv-SE" sz="2000">
                <a:latin typeface="Gadugi" panose="020B0502040204020203" pitchFamily="34" charset="0"/>
                <a:ea typeface="Gadugi" panose="020B0502040204020203" pitchFamily="34" charset="0"/>
              </a:rPr>
              <a:t>esearch </a:t>
            </a:r>
            <a:r>
              <a:rPr lang="sv-SE" sz="2000" b="1">
                <a:latin typeface="Gadugi" panose="020B0502040204020203" pitchFamily="34" charset="0"/>
                <a:ea typeface="Gadugi" panose="020B0502040204020203" pitchFamily="34" charset="0"/>
              </a:rPr>
              <a:t>P</a:t>
            </a:r>
            <a:r>
              <a:rPr lang="sv-SE" sz="2000">
                <a:latin typeface="Gadugi" panose="020B0502040204020203" pitchFamily="34" charset="0"/>
                <a:ea typeface="Gadugi" panose="020B0502040204020203" pitchFamily="34" charset="0"/>
              </a:rPr>
              <a:t>rogram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8D9FC-BA90-4A9E-AB06-165FEFE06A97}"/>
              </a:ext>
            </a:extLst>
          </p:cNvPr>
          <p:cNvSpPr txBox="1"/>
          <p:nvPr/>
        </p:nvSpPr>
        <p:spPr>
          <a:xfrm>
            <a:off x="10263864" y="2461601"/>
            <a:ext cx="165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PFAS halter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612FFD6-E4FA-457C-A22D-50D4D029D42D}"/>
              </a:ext>
            </a:extLst>
          </p:cNvPr>
          <p:cNvSpPr/>
          <p:nvPr/>
        </p:nvSpPr>
        <p:spPr>
          <a:xfrm>
            <a:off x="4046908" y="1783532"/>
            <a:ext cx="846902" cy="288543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F2E01D-5FA8-BBCC-5EE7-4E8F3AFFB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079" y="2857462"/>
            <a:ext cx="5924064" cy="3006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D0A700-5106-8DB1-049D-D52E70037779}"/>
              </a:ext>
            </a:extLst>
          </p:cNvPr>
          <p:cNvSpPr txBox="1"/>
          <p:nvPr/>
        </p:nvSpPr>
        <p:spPr>
          <a:xfrm>
            <a:off x="3587262" y="5775871"/>
            <a:ext cx="1484141" cy="307777"/>
          </a:xfrm>
          <a:prstGeom prst="rect">
            <a:avLst/>
          </a:prstGeom>
          <a:solidFill>
            <a:srgbClr val="00B050">
              <a:alpha val="36863"/>
            </a:srgbClr>
          </a:solidFill>
        </p:spPr>
        <p:txBody>
          <a:bodyPr wrap="square" rtlCol="0">
            <a:spAutoFit/>
          </a:bodyPr>
          <a:lstStyle/>
          <a:p>
            <a:r>
              <a:rPr lang="sv-SE" sz="1400"/>
              <a:t>bakgrundsnivåer</a:t>
            </a:r>
          </a:p>
        </p:txBody>
      </p:sp>
    </p:spTree>
    <p:extLst>
      <p:ext uri="{BB962C8B-B14F-4D97-AF65-F5344CB8AC3E}">
        <p14:creationId xmlns:p14="http://schemas.microsoft.com/office/powerpoint/2010/main" val="3316850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FF110-B513-A744-9749-3B87A1138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344" y="-209034"/>
            <a:ext cx="7104827" cy="1325563"/>
          </a:xfrm>
        </p:spPr>
        <p:txBody>
          <a:bodyPr>
            <a:normAutofit/>
          </a:bodyPr>
          <a:lstStyle/>
          <a:p>
            <a:r>
              <a:rPr lang="en-US" sz="2800" b="1"/>
              <a:t>Ronneby, </a:t>
            </a:r>
            <a:r>
              <a:rPr lang="en-US" sz="2800" b="1" err="1"/>
              <a:t>december</a:t>
            </a:r>
            <a:r>
              <a:rPr lang="en-US" sz="2800" b="1"/>
              <a:t>  2013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2D5709-EAE1-0C40-A3DD-2A7699006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67" y="995135"/>
            <a:ext cx="7183152" cy="53454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304BA-1694-1E46-9A90-AE1D3ED47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163" y="6340559"/>
            <a:ext cx="2743200" cy="365125"/>
          </a:xfrm>
        </p:spPr>
        <p:txBody>
          <a:bodyPr/>
          <a:lstStyle/>
          <a:p>
            <a:fld id="{00B47E14-440B-F643-AFD9-382420E2E68D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200375-2CFF-974A-9D49-54E739399B54}"/>
              </a:ext>
            </a:extLst>
          </p:cNvPr>
          <p:cNvSpPr txBox="1">
            <a:spLocks/>
          </p:cNvSpPr>
          <p:nvPr/>
        </p:nvSpPr>
        <p:spPr>
          <a:xfrm>
            <a:off x="7669520" y="1657165"/>
            <a:ext cx="4436622" cy="5048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6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err="1">
                <a:latin typeface="+mn-lt"/>
              </a:rPr>
              <a:t>Mycket</a:t>
            </a:r>
            <a:r>
              <a:rPr lang="en-US" sz="2600">
                <a:latin typeface="+mn-lt"/>
              </a:rPr>
              <a:t> </a:t>
            </a:r>
            <a:r>
              <a:rPr lang="en-US" sz="2600" err="1">
                <a:latin typeface="+mn-lt"/>
              </a:rPr>
              <a:t>höga</a:t>
            </a:r>
            <a:r>
              <a:rPr lang="en-US" sz="2600">
                <a:latin typeface="+mn-lt"/>
              </a:rPr>
              <a:t> PFAS-halter i </a:t>
            </a:r>
            <a:r>
              <a:rPr lang="en-US" sz="2600" err="1">
                <a:latin typeface="+mn-lt"/>
              </a:rPr>
              <a:t>ett</a:t>
            </a:r>
            <a:r>
              <a:rPr lang="en-US" sz="2600">
                <a:latin typeface="+mn-lt"/>
              </a:rPr>
              <a:t> av </a:t>
            </a:r>
            <a:r>
              <a:rPr lang="en-US" sz="2600" err="1">
                <a:latin typeface="+mn-lt"/>
              </a:rPr>
              <a:t>kommunens</a:t>
            </a:r>
            <a:r>
              <a:rPr lang="en-US" sz="2600">
                <a:latin typeface="+mn-lt"/>
              </a:rPr>
              <a:t> </a:t>
            </a:r>
            <a:r>
              <a:rPr lang="en-US" sz="2600" err="1">
                <a:latin typeface="+mn-lt"/>
              </a:rPr>
              <a:t>vattenverk</a:t>
            </a:r>
            <a:endParaRPr lang="en-US" sz="26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err="1">
                <a:latin typeface="+mn-lt"/>
              </a:rPr>
              <a:t>Låga</a:t>
            </a:r>
            <a:r>
              <a:rPr lang="en-US" sz="2600">
                <a:latin typeface="+mn-lt"/>
              </a:rPr>
              <a:t> halter </a:t>
            </a:r>
            <a:r>
              <a:rPr lang="en-US" sz="2600" err="1">
                <a:latin typeface="+mn-lt"/>
              </a:rPr>
              <a:t>i</a:t>
            </a:r>
            <a:r>
              <a:rPr lang="en-US" sz="2600">
                <a:latin typeface="+mn-lt"/>
              </a:rPr>
              <a:t> det </a:t>
            </a:r>
            <a:r>
              <a:rPr lang="en-US" sz="2600" err="1">
                <a:latin typeface="+mn-lt"/>
              </a:rPr>
              <a:t>andra</a:t>
            </a:r>
            <a:r>
              <a:rPr lang="en-US" sz="2600">
                <a:latin typeface="+mn-lt"/>
              </a:rPr>
              <a:t> </a:t>
            </a:r>
            <a:r>
              <a:rPr lang="en-US" sz="2600" err="1">
                <a:latin typeface="+mn-lt"/>
              </a:rPr>
              <a:t>vattenverket</a:t>
            </a:r>
            <a:endParaRPr lang="en-US" sz="26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600">
                <a:solidFill>
                  <a:srgbClr val="FF0000"/>
                </a:solidFill>
                <a:latin typeface="+mn-lt"/>
              </a:rPr>
              <a:t>1/3 av hushållen hade haft förorenat vatten i flera decennier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600">
              <a:solidFill>
                <a:srgbClr val="FF0000"/>
              </a:solidFill>
              <a:latin typeface="+mn-lt"/>
            </a:endParaRPr>
          </a:p>
          <a:p>
            <a:endParaRPr lang="en-US" sz="260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latin typeface="+mn-lt"/>
              </a:rPr>
              <a:t>AFFF </a:t>
            </a:r>
            <a:r>
              <a:rPr lang="en-US" sz="2600" err="1">
                <a:latin typeface="+mn-lt"/>
              </a:rPr>
              <a:t>brandskum</a:t>
            </a:r>
            <a:r>
              <a:rPr lang="en-US" sz="2600">
                <a:latin typeface="+mn-lt"/>
              </a:rPr>
              <a:t> hade </a:t>
            </a:r>
            <a:r>
              <a:rPr lang="en-US" sz="2600" err="1">
                <a:latin typeface="+mn-lt"/>
              </a:rPr>
              <a:t>använts</a:t>
            </a:r>
            <a:r>
              <a:rPr lang="en-US" sz="2600">
                <a:latin typeface="+mn-lt"/>
              </a:rPr>
              <a:t> </a:t>
            </a:r>
            <a:r>
              <a:rPr lang="en-US" sz="2600" err="1">
                <a:latin typeface="+mn-lt"/>
              </a:rPr>
              <a:t>på</a:t>
            </a:r>
            <a:r>
              <a:rPr lang="en-US" sz="2600">
                <a:latin typeface="+mn-lt"/>
              </a:rPr>
              <a:t> F17s </a:t>
            </a:r>
            <a:r>
              <a:rPr lang="en-US" sz="2600" err="1">
                <a:latin typeface="+mn-lt"/>
              </a:rPr>
              <a:t>flygplats</a:t>
            </a:r>
            <a:r>
              <a:rPr lang="en-US" sz="2600">
                <a:latin typeface="+mn-lt"/>
              </a:rPr>
              <a:t> sedan mitten av 1980-talet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>
              <a:latin typeface="+mn-lt"/>
            </a:endParaRPr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6253E3-3A2C-B5A2-8D63-EDDA0C2FA7EA}"/>
              </a:ext>
            </a:extLst>
          </p:cNvPr>
          <p:cNvSpPr/>
          <p:nvPr/>
        </p:nvSpPr>
        <p:spPr>
          <a:xfrm>
            <a:off x="5167745" y="1835727"/>
            <a:ext cx="602674" cy="277092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165FD2-12CD-6930-723E-211B25EBABD7}"/>
              </a:ext>
            </a:extLst>
          </p:cNvPr>
          <p:cNvSpPr/>
          <p:nvPr/>
        </p:nvSpPr>
        <p:spPr>
          <a:xfrm>
            <a:off x="6561191" y="5022272"/>
            <a:ext cx="759311" cy="256309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47D079-A17C-34F2-99A1-FE9ACBDBAED9}"/>
              </a:ext>
            </a:extLst>
          </p:cNvPr>
          <p:cNvSpPr/>
          <p:nvPr/>
        </p:nvSpPr>
        <p:spPr>
          <a:xfrm rot="3797235">
            <a:off x="4306610" y="1806585"/>
            <a:ext cx="1129778" cy="533623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89ABBB-BD4E-0264-B251-FBE7E8C6759D}"/>
              </a:ext>
            </a:extLst>
          </p:cNvPr>
          <p:cNvCxnSpPr>
            <a:cxnSpLocks/>
          </p:cNvCxnSpPr>
          <p:nvPr/>
        </p:nvCxnSpPr>
        <p:spPr>
          <a:xfrm flipH="1">
            <a:off x="5838669" y="1993692"/>
            <a:ext cx="192623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6B5FCF-5F39-3C64-CB2F-85AA7590BEFC}"/>
              </a:ext>
            </a:extLst>
          </p:cNvPr>
          <p:cNvCxnSpPr>
            <a:cxnSpLocks/>
          </p:cNvCxnSpPr>
          <p:nvPr/>
        </p:nvCxnSpPr>
        <p:spPr>
          <a:xfrm flipH="1">
            <a:off x="6953381" y="2954215"/>
            <a:ext cx="716138" cy="206805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C070E9B-C0C0-37C7-8F79-4394115628D2}"/>
              </a:ext>
            </a:extLst>
          </p:cNvPr>
          <p:cNvSpPr txBox="1"/>
          <p:nvPr/>
        </p:nvSpPr>
        <p:spPr>
          <a:xfrm>
            <a:off x="6096001" y="2112819"/>
            <a:ext cx="13036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/>
              <a:t>10 000 </a:t>
            </a:r>
            <a:r>
              <a:rPr lang="sv-SE" err="1"/>
              <a:t>ng</a:t>
            </a:r>
            <a:r>
              <a:rPr lang="sv-SE"/>
              <a:t>/L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8661EC-4CB8-6165-39E4-CA55C98A3E34}"/>
              </a:ext>
            </a:extLst>
          </p:cNvPr>
          <p:cNvSpPr txBox="1"/>
          <p:nvPr/>
        </p:nvSpPr>
        <p:spPr>
          <a:xfrm>
            <a:off x="6445017" y="5419601"/>
            <a:ext cx="1163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/>
              <a:t>40 </a:t>
            </a:r>
            <a:r>
              <a:rPr lang="sv-SE" err="1"/>
              <a:t>ng</a:t>
            </a:r>
            <a:r>
              <a:rPr lang="sv-SE"/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1890946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61035"/>
            <a:ext cx="6172565" cy="6691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365" y="41369"/>
            <a:ext cx="122037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Över 3300 personer från Ronneby  i alla åldrar </a:t>
            </a:r>
          </a:p>
          <a:p>
            <a:pPr algn="ctr"/>
            <a:r>
              <a:rPr lang="sv-SE" sz="36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lämnade blodprov 2014-2016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578470"/>
            <a:ext cx="988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err="1"/>
              <a:t>PFHxS</a:t>
            </a:r>
            <a:r>
              <a:rPr lang="sv-SE"/>
              <a:t> + PFOS + PFOA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315" y="4743938"/>
            <a:ext cx="794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err="1"/>
              <a:t>ng</a:t>
            </a:r>
            <a:r>
              <a:rPr lang="sv-SE"/>
              <a:t>/ml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8552" y="3328557"/>
            <a:ext cx="157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err="1">
                <a:solidFill>
                  <a:srgbClr val="FF0000"/>
                </a:solidFill>
              </a:rPr>
              <a:t>Females</a:t>
            </a:r>
            <a:endParaRPr lang="sv-SE" sz="28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1544" y="4220718"/>
            <a:ext cx="1129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>
                <a:solidFill>
                  <a:schemeClr val="accent1">
                    <a:lumMod val="75000"/>
                  </a:schemeClr>
                </a:solidFill>
              </a:rPr>
              <a:t>Males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4AC82-0275-A845-9B4F-8C36BD1AC045}"/>
              </a:ext>
            </a:extLst>
          </p:cNvPr>
          <p:cNvCxnSpPr/>
          <p:nvPr/>
        </p:nvCxnSpPr>
        <p:spPr>
          <a:xfrm>
            <a:off x="1853453" y="6058831"/>
            <a:ext cx="4242547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285EBE-C318-C16D-794B-B7A44669284E}"/>
              </a:ext>
            </a:extLst>
          </p:cNvPr>
          <p:cNvCxnSpPr>
            <a:cxnSpLocks/>
          </p:cNvCxnSpPr>
          <p:nvPr/>
        </p:nvCxnSpPr>
        <p:spPr>
          <a:xfrm flipH="1">
            <a:off x="6243224" y="6065865"/>
            <a:ext cx="373220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27C8F9-9CCF-1311-C9AC-980CB9BFE852}"/>
              </a:ext>
            </a:extLst>
          </p:cNvPr>
          <p:cNvSpPr txBox="1"/>
          <p:nvPr/>
        </p:nvSpPr>
        <p:spPr>
          <a:xfrm>
            <a:off x="6618884" y="5481959"/>
            <a:ext cx="572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/>
              <a:t>Jämförelsegrupp från Karlshamn, bakgrundsexponering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EA6B6-A84F-D6F1-BB21-B1CD53063DEA}"/>
              </a:ext>
            </a:extLst>
          </p:cNvPr>
          <p:cNvSpPr txBox="1"/>
          <p:nvPr/>
        </p:nvSpPr>
        <p:spPr>
          <a:xfrm>
            <a:off x="7211418" y="1905506"/>
            <a:ext cx="4541131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sv-SE" sz="2400"/>
              <a:t>REGISTERSTUDIER FÖR FORSKNING</a:t>
            </a:r>
          </a:p>
          <a:p>
            <a:endParaRPr lang="sv-SE" sz="2400"/>
          </a:p>
          <a:p>
            <a:r>
              <a:rPr lang="sv-SE" sz="2400"/>
              <a:t>Personnummer och årlig adress för hela Ronnebys befolkning sedan 1980 ( ca 65 000 personer)</a:t>
            </a:r>
          </a:p>
          <a:p>
            <a:endParaRPr lang="sv-SE" sz="2400"/>
          </a:p>
          <a:p>
            <a:r>
              <a:rPr lang="sv-SE" sz="2400"/>
              <a:t>Kan samköras med alla landets </a:t>
            </a:r>
            <a:r>
              <a:rPr lang="sv-SE" sz="2400" err="1"/>
              <a:t>sjukvårdregister</a:t>
            </a:r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308154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653841" y="2073835"/>
            <a:ext cx="10883153" cy="292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ight Arrow 3"/>
          <p:cNvSpPr/>
          <p:nvPr/>
        </p:nvSpPr>
        <p:spPr>
          <a:xfrm>
            <a:off x="641957" y="5065944"/>
            <a:ext cx="10883153" cy="292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6387220" y="2228305"/>
            <a:ext cx="83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200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5967" y="2217618"/>
            <a:ext cx="83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300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1905" y="2200734"/>
            <a:ext cx="83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100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21683" y="1176406"/>
            <a:ext cx="1607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/>
              <a:t>PFOS </a:t>
            </a:r>
            <a:r>
              <a:rPr lang="sv-SE" sz="2800" b="1" err="1"/>
              <a:t>PFHxS</a:t>
            </a:r>
            <a:endParaRPr lang="sv-SE" sz="2800" b="1"/>
          </a:p>
        </p:txBody>
      </p:sp>
      <p:sp>
        <p:nvSpPr>
          <p:cNvPr id="14" name="TextBox 13"/>
          <p:cNvSpPr txBox="1"/>
          <p:nvPr/>
        </p:nvSpPr>
        <p:spPr>
          <a:xfrm>
            <a:off x="279400" y="2437886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Veneto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84902" y="1445583"/>
            <a:ext cx="3165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Ronneby, någon gång förorenat vatten i hemmet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2899" y="3090077"/>
            <a:ext cx="1822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C8 (USA)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-80475" y="2103324"/>
            <a:ext cx="6955774" cy="3737635"/>
            <a:chOff x="18767" y="2390311"/>
            <a:chExt cx="6955774" cy="3737635"/>
          </a:xfrm>
        </p:grpSpPr>
        <p:sp>
          <p:nvSpPr>
            <p:cNvPr id="17" name="TextBox 16"/>
            <p:cNvSpPr txBox="1"/>
            <p:nvPr/>
          </p:nvSpPr>
          <p:spPr>
            <a:xfrm>
              <a:off x="203200" y="5758614"/>
              <a:ext cx="1386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767" y="3056570"/>
              <a:ext cx="2229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/>
                <a:t>Swedish </a:t>
              </a:r>
              <a:r>
                <a:rPr lang="sv-SE" err="1"/>
                <a:t>background</a:t>
              </a:r>
              <a:endParaRPr lang="sv-SE"/>
            </a:p>
          </p:txBody>
        </p:sp>
        <p:sp>
          <p:nvSpPr>
            <p:cNvPr id="21" name="Oval 20"/>
            <p:cNvSpPr/>
            <p:nvPr/>
          </p:nvSpPr>
          <p:spPr>
            <a:xfrm>
              <a:off x="702981" y="5363128"/>
              <a:ext cx="225612" cy="2269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2" name="Oval 21"/>
            <p:cNvSpPr/>
            <p:nvPr/>
          </p:nvSpPr>
          <p:spPr>
            <a:xfrm>
              <a:off x="711198" y="2390311"/>
              <a:ext cx="225612" cy="2269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17706" y="2767390"/>
              <a:ext cx="1643530" cy="11232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087718" y="4101502"/>
              <a:ext cx="1773518" cy="11122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3083859" y="3362661"/>
              <a:ext cx="1583764" cy="12743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3301999" y="3938411"/>
              <a:ext cx="1228165" cy="1763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3669553" y="3818965"/>
              <a:ext cx="5976" cy="5617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043083" y="3802158"/>
              <a:ext cx="5976" cy="5617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67623" y="3735293"/>
              <a:ext cx="23069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>
                  <a:solidFill>
                    <a:srgbClr val="FF0000"/>
                  </a:solidFill>
                </a:rPr>
                <a:t>Allmänbefolkning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0621683" y="2277226"/>
            <a:ext cx="98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err="1"/>
              <a:t>ng</a:t>
            </a:r>
            <a:r>
              <a:rPr lang="sv-SE"/>
              <a:t>/ml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80DC2F-0D1C-4366-86F9-0F352525D1E2}"/>
              </a:ext>
            </a:extLst>
          </p:cNvPr>
          <p:cNvSpPr txBox="1"/>
          <p:nvPr/>
        </p:nvSpPr>
        <p:spPr>
          <a:xfrm>
            <a:off x="279400" y="1374127"/>
            <a:ext cx="2770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Ronneby, aldrig förorenat dricksvatten i hemmet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08161C13-43F5-41EC-AFE2-62ECED09C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06" y="893205"/>
            <a:ext cx="11525144" cy="102895"/>
          </a:xfrm>
        </p:spPr>
        <p:txBody>
          <a:bodyPr>
            <a:normAutofit fontScale="90000"/>
          </a:bodyPr>
          <a:lstStyle/>
          <a:p>
            <a:r>
              <a:rPr lang="sv-SE" sz="4900" i="1"/>
              <a:t>Genomsnittshalter av PFAS i befolkningsstudier </a:t>
            </a:r>
            <a:br>
              <a:rPr lang="sv-SE"/>
            </a:br>
            <a:endParaRPr lang="sv-SE"/>
          </a:p>
        </p:txBody>
      </p:sp>
      <p:cxnSp>
        <p:nvCxnSpPr>
          <p:cNvPr id="37" name="Rak koppling 10">
            <a:extLst>
              <a:ext uri="{FF2B5EF4-FFF2-40B4-BE49-F238E27FC236}">
                <a16:creationId xmlns:a16="http://schemas.microsoft.com/office/drawing/2014/main" id="{8A7DD0CE-9E10-4B5B-8898-A5D3422FD923}"/>
              </a:ext>
            </a:extLst>
          </p:cNvPr>
          <p:cNvCxnSpPr/>
          <p:nvPr/>
        </p:nvCxnSpPr>
        <p:spPr>
          <a:xfrm>
            <a:off x="753035" y="1017041"/>
            <a:ext cx="10455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737843C-65D4-4F48-A062-5FDD896A3823}"/>
              </a:ext>
            </a:extLst>
          </p:cNvPr>
          <p:cNvGrpSpPr/>
          <p:nvPr/>
        </p:nvGrpSpPr>
        <p:grpSpPr>
          <a:xfrm>
            <a:off x="432899" y="6016980"/>
            <a:ext cx="10455442" cy="792874"/>
            <a:chOff x="432899" y="6016980"/>
            <a:chExt cx="10455442" cy="79287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6F67A20-9BD8-4384-8625-8C60E5815621}"/>
                </a:ext>
              </a:extLst>
            </p:cNvPr>
            <p:cNvGrpSpPr/>
            <p:nvPr/>
          </p:nvGrpSpPr>
          <p:grpSpPr>
            <a:xfrm>
              <a:off x="1198285" y="6072769"/>
              <a:ext cx="9558745" cy="737085"/>
              <a:chOff x="954192" y="5814885"/>
              <a:chExt cx="9558745" cy="737085"/>
            </a:xfrm>
          </p:grpSpPr>
          <p:pic>
            <p:nvPicPr>
              <p:cNvPr id="44" name="Bildobjekt 4">
                <a:extLst>
                  <a:ext uri="{FF2B5EF4-FFF2-40B4-BE49-F238E27FC236}">
                    <a16:creationId xmlns:a16="http://schemas.microsoft.com/office/drawing/2014/main" id="{489BEE59-BAE5-4EB8-9D9D-42DFCC09C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95441" y="5840608"/>
                <a:ext cx="922153" cy="685640"/>
              </a:xfrm>
              <a:prstGeom prst="rect">
                <a:avLst/>
              </a:prstGeom>
            </p:spPr>
          </p:pic>
          <p:pic>
            <p:nvPicPr>
              <p:cNvPr id="45" name="Bildobjekt 5">
                <a:extLst>
                  <a:ext uri="{FF2B5EF4-FFF2-40B4-BE49-F238E27FC236}">
                    <a16:creationId xmlns:a16="http://schemas.microsoft.com/office/drawing/2014/main" id="{604C1FF8-5326-429B-B3A3-16B676B5C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7518" y="5884526"/>
                <a:ext cx="1245419" cy="597801"/>
              </a:xfrm>
              <a:prstGeom prst="rect">
                <a:avLst/>
              </a:prstGeom>
            </p:spPr>
          </p:pic>
          <p:pic>
            <p:nvPicPr>
              <p:cNvPr id="46" name="Bildobjekt 6">
                <a:extLst>
                  <a:ext uri="{FF2B5EF4-FFF2-40B4-BE49-F238E27FC236}">
                    <a16:creationId xmlns:a16="http://schemas.microsoft.com/office/drawing/2014/main" id="{94BC0E31-435A-4144-97C4-FA03CD16F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500" y="5814885"/>
                <a:ext cx="585014" cy="737085"/>
              </a:xfrm>
              <a:prstGeom prst="rect">
                <a:avLst/>
              </a:prstGeom>
            </p:spPr>
          </p:pic>
          <p:sp>
            <p:nvSpPr>
              <p:cNvPr id="47" name="textruta 7">
                <a:extLst>
                  <a:ext uri="{FF2B5EF4-FFF2-40B4-BE49-F238E27FC236}">
                    <a16:creationId xmlns:a16="http://schemas.microsoft.com/office/drawing/2014/main" id="{70E10960-ADCD-4129-8FDC-740365EE5E13}"/>
                  </a:ext>
                </a:extLst>
              </p:cNvPr>
              <p:cNvSpPr txBox="1"/>
              <p:nvPr/>
            </p:nvSpPr>
            <p:spPr>
              <a:xfrm>
                <a:off x="954192" y="6024994"/>
                <a:ext cx="44268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000" b="1">
                    <a:latin typeface="Gadugi" panose="020B0502040204020203" pitchFamily="34" charset="0"/>
                    <a:ea typeface="Gadugi" panose="020B0502040204020203" pitchFamily="34" charset="0"/>
                  </a:rPr>
                  <a:t>R</a:t>
                </a:r>
                <a:r>
                  <a:rPr lang="sv-SE" sz="2000">
                    <a:latin typeface="Gadugi" panose="020B0502040204020203" pitchFamily="34" charset="0"/>
                    <a:ea typeface="Gadugi" panose="020B0502040204020203" pitchFamily="34" charset="0"/>
                  </a:rPr>
                  <a:t>onneby </a:t>
                </a:r>
                <a:r>
                  <a:rPr lang="sv-SE" sz="2000" b="1">
                    <a:latin typeface="Gadugi" panose="020B0502040204020203" pitchFamily="34" charset="0"/>
                    <a:ea typeface="Gadugi" panose="020B0502040204020203" pitchFamily="34" charset="0"/>
                  </a:rPr>
                  <a:t>P</a:t>
                </a:r>
                <a:r>
                  <a:rPr lang="sv-SE" sz="2000">
                    <a:latin typeface="Gadugi" panose="020B0502040204020203" pitchFamily="34" charset="0"/>
                    <a:ea typeface="Gadugi" panose="020B0502040204020203" pitchFamily="34" charset="0"/>
                  </a:rPr>
                  <a:t>FAS </a:t>
                </a:r>
                <a:r>
                  <a:rPr lang="sv-SE" sz="2000" b="1">
                    <a:latin typeface="Gadugi" panose="020B0502040204020203" pitchFamily="34" charset="0"/>
                    <a:ea typeface="Gadugi" panose="020B0502040204020203" pitchFamily="34" charset="0"/>
                  </a:rPr>
                  <a:t>R</a:t>
                </a:r>
                <a:r>
                  <a:rPr lang="sv-SE" sz="2000">
                    <a:latin typeface="Gadugi" panose="020B0502040204020203" pitchFamily="34" charset="0"/>
                    <a:ea typeface="Gadugi" panose="020B0502040204020203" pitchFamily="34" charset="0"/>
                  </a:rPr>
                  <a:t>esearch </a:t>
                </a:r>
                <a:r>
                  <a:rPr lang="sv-SE" sz="2000" b="1">
                    <a:latin typeface="Gadugi" panose="020B0502040204020203" pitchFamily="34" charset="0"/>
                    <a:ea typeface="Gadugi" panose="020B0502040204020203" pitchFamily="34" charset="0"/>
                  </a:rPr>
                  <a:t>P</a:t>
                </a:r>
                <a:r>
                  <a:rPr lang="sv-SE" sz="2000">
                    <a:latin typeface="Gadugi" panose="020B0502040204020203" pitchFamily="34" charset="0"/>
                    <a:ea typeface="Gadugi" panose="020B0502040204020203" pitchFamily="34" charset="0"/>
                  </a:rPr>
                  <a:t>rogram</a:t>
                </a:r>
              </a:p>
            </p:txBody>
          </p:sp>
        </p:grpSp>
        <p:cxnSp>
          <p:nvCxnSpPr>
            <p:cNvPr id="48" name="Rak koppling 10">
              <a:extLst>
                <a:ext uri="{FF2B5EF4-FFF2-40B4-BE49-F238E27FC236}">
                  <a16:creationId xmlns:a16="http://schemas.microsoft.com/office/drawing/2014/main" id="{AF937C4C-88F1-4D76-8676-685E40DA645B}"/>
                </a:ext>
              </a:extLst>
            </p:cNvPr>
            <p:cNvCxnSpPr/>
            <p:nvPr/>
          </p:nvCxnSpPr>
          <p:spPr>
            <a:xfrm>
              <a:off x="432899" y="6016980"/>
              <a:ext cx="104554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28B49C-4210-3FF6-15C9-04584578E001}"/>
              </a:ext>
            </a:extLst>
          </p:cNvPr>
          <p:cNvGrpSpPr/>
          <p:nvPr/>
        </p:nvGrpSpPr>
        <p:grpSpPr>
          <a:xfrm>
            <a:off x="216413" y="4431892"/>
            <a:ext cx="11642399" cy="1537488"/>
            <a:chOff x="216413" y="4431892"/>
            <a:chExt cx="11642399" cy="1537488"/>
          </a:xfrm>
        </p:grpSpPr>
        <p:sp>
          <p:nvSpPr>
            <p:cNvPr id="5" name="TextBox 4"/>
            <p:cNvSpPr txBox="1"/>
            <p:nvPr/>
          </p:nvSpPr>
          <p:spPr>
            <a:xfrm>
              <a:off x="3369276" y="5208657"/>
              <a:ext cx="836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/>
                <a:t>100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40337" y="5186582"/>
              <a:ext cx="836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/>
                <a:t>200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65570" y="5201275"/>
              <a:ext cx="836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/>
                <a:t>300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848788" y="4431892"/>
              <a:ext cx="1010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800" b="1"/>
                <a:t>PFOA</a:t>
              </a:r>
              <a:endParaRPr lang="sv-SE" sz="2000" b="1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12449" y="5600048"/>
              <a:ext cx="111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/>
                <a:t>Veneto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3035" y="5573948"/>
              <a:ext cx="1571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/>
                <a:t>Ronneby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02624" y="4758094"/>
              <a:ext cx="25346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/>
                <a:t>C8, hög exponering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757030" y="5283645"/>
              <a:ext cx="986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err="1"/>
                <a:t>ng</a:t>
              </a:r>
              <a:r>
                <a:rPr lang="sv-SE"/>
                <a:t>/ml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DB7722-48C8-46C0-879E-1E46D000791E}"/>
                </a:ext>
              </a:extLst>
            </p:cNvPr>
            <p:cNvSpPr txBox="1"/>
            <p:nvPr/>
          </p:nvSpPr>
          <p:spPr>
            <a:xfrm>
              <a:off x="216413" y="5359175"/>
              <a:ext cx="2229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/>
                <a:t>Swedish </a:t>
              </a:r>
              <a:r>
                <a:rPr lang="sv-SE" err="1"/>
                <a:t>background</a:t>
              </a:r>
              <a:endParaRPr lang="sv-SE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819AAC7-C8FE-42C7-A129-A89E26281AE2}"/>
                </a:ext>
              </a:extLst>
            </p:cNvPr>
            <p:cNvSpPr txBox="1"/>
            <p:nvPr/>
          </p:nvSpPr>
          <p:spPr>
            <a:xfrm>
              <a:off x="1588880" y="4758094"/>
              <a:ext cx="2425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/>
                <a:t>C8, låg exponering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0546D2-EA4F-51F2-C5E1-6E53CBCA9DC0}"/>
              </a:ext>
            </a:extLst>
          </p:cNvPr>
          <p:cNvSpPr txBox="1"/>
          <p:nvPr/>
        </p:nvSpPr>
        <p:spPr>
          <a:xfrm>
            <a:off x="11475980" y="2006662"/>
            <a:ext cx="75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1500</a:t>
            </a:r>
          </a:p>
        </p:txBody>
      </p:sp>
    </p:spTree>
    <p:extLst>
      <p:ext uri="{BB962C8B-B14F-4D97-AF65-F5344CB8AC3E}">
        <p14:creationId xmlns:p14="http://schemas.microsoft.com/office/powerpoint/2010/main" val="9931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35087" y="-192227"/>
            <a:ext cx="9734427" cy="1143000"/>
          </a:xfrm>
        </p:spPr>
        <p:txBody>
          <a:bodyPr>
            <a:normAutofit/>
          </a:bodyPr>
          <a:lstStyle/>
          <a:p>
            <a:r>
              <a:rPr lang="sv-SE" altLang="sv-SE" sz="3600" b="0">
                <a:latin typeface="Calibri" panose="020F0502020204030204" pitchFamily="34" charset="0"/>
                <a:cs typeface="Calibri" panose="020F0502020204030204" pitchFamily="34" charset="0"/>
              </a:rPr>
              <a:t>PFAS har ingen akut toxicitet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335087" y="950773"/>
            <a:ext cx="10654146" cy="3681552"/>
          </a:xfrm>
        </p:spPr>
        <p:txBody>
          <a:bodyPr/>
          <a:lstStyle/>
          <a:p>
            <a:pPr>
              <a:defRPr/>
            </a:pPr>
            <a:r>
              <a:rPr lang="sv-SE" altLang="sv-SE" sz="2400">
                <a:latin typeface="Calibri" panose="020F0502020204030204" pitchFamily="34" charset="0"/>
                <a:cs typeface="Calibri" panose="020F0502020204030204" pitchFamily="34" charset="0"/>
              </a:rPr>
              <a:t>Vid de höga exponeringar som sker arbetsmiljö </a:t>
            </a:r>
            <a:r>
              <a:rPr lang="sv-SE" altLang="sv-SE" sz="24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har gått under radarn</a:t>
            </a:r>
            <a:endParaRPr lang="sv-SE" altLang="sv-SE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sv-SE" altLang="sv-SE" sz="2400">
                <a:latin typeface="Calibri" panose="020F0502020204030204" pitchFamily="34" charset="0"/>
                <a:cs typeface="Calibri" panose="020F0502020204030204" pitchFamily="34" charset="0"/>
              </a:rPr>
              <a:t>Minamata (metylkvicksilver), </a:t>
            </a:r>
            <a:r>
              <a:rPr lang="sv-SE" altLang="sv-SE" sz="2400" err="1">
                <a:latin typeface="Calibri" panose="020F0502020204030204" pitchFamily="34" charset="0"/>
                <a:cs typeface="Calibri" panose="020F0502020204030204" pitchFamily="34" charset="0"/>
              </a:rPr>
              <a:t>Itai-Itai</a:t>
            </a:r>
            <a:r>
              <a:rPr lang="sv-SE" altLang="sv-SE" sz="2400">
                <a:latin typeface="Calibri" panose="020F0502020204030204" pitchFamily="34" charset="0"/>
                <a:cs typeface="Calibri" panose="020F0502020204030204" pitchFamily="34" charset="0"/>
              </a:rPr>
              <a:t> Toyama (kadmium), Turkiet (HCB), </a:t>
            </a:r>
            <a:r>
              <a:rPr lang="sv-SE" altLang="sv-SE" sz="2400" err="1">
                <a:latin typeface="Calibri" panose="020F0502020204030204" pitchFamily="34" charset="0"/>
                <a:cs typeface="Calibri" panose="020F0502020204030204" pitchFamily="34" charset="0"/>
              </a:rPr>
              <a:t>Yusho</a:t>
            </a:r>
            <a:r>
              <a:rPr lang="sv-SE" altLang="sv-SE" sz="240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sv-SE" altLang="sv-SE" sz="2400" err="1">
                <a:latin typeface="Calibri" panose="020F0502020204030204" pitchFamily="34" charset="0"/>
                <a:cs typeface="Calibri" panose="020F0502020204030204" pitchFamily="34" charset="0"/>
              </a:rPr>
              <a:t>Yucheng</a:t>
            </a:r>
            <a:r>
              <a:rPr lang="sv-SE" altLang="sv-SE" sz="2400">
                <a:latin typeface="Calibri" panose="020F0502020204030204" pitchFamily="34" charset="0"/>
                <a:cs typeface="Calibri" panose="020F0502020204030204" pitchFamily="34" charset="0"/>
              </a:rPr>
              <a:t> (dioxiner/PCB), Irak (metylkvicksilver), Seveso (dioxiner), ………………….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sv-SE" altLang="sv-SE" sz="1600" b="1"/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sv-SE" altLang="sv-SE" sz="1600" b="1"/>
              <a:t>	</a:t>
            </a:r>
            <a:r>
              <a:rPr lang="sv-SE" altLang="sv-SE" sz="1800" b="1" err="1"/>
              <a:t>Yucheng</a:t>
            </a:r>
            <a:r>
              <a:rPr lang="sv-SE" altLang="sv-SE" sz="1800" b="1"/>
              <a:t> </a:t>
            </a:r>
            <a:r>
              <a:rPr lang="sv-SE" altLang="sv-SE" sz="1800" b="1">
                <a:sym typeface="Wingdings" panose="05000000000000000000" pitchFamily="2" charset="2"/>
              </a:rPr>
              <a:t> </a:t>
            </a:r>
            <a:r>
              <a:rPr lang="sv-SE" altLang="sv-SE" sz="1800" b="1" err="1">
                <a:sym typeface="Wingdings" panose="05000000000000000000" pitchFamily="2" charset="2"/>
              </a:rPr>
              <a:t>chloracne</a:t>
            </a:r>
            <a:r>
              <a:rPr lang="sv-SE" altLang="sv-SE" sz="1800" b="1">
                <a:sym typeface="Wingdings" panose="05000000000000000000" pitchFamily="2" charset="2"/>
              </a:rPr>
              <a:t>, </a:t>
            </a:r>
            <a:r>
              <a:rPr lang="sv-SE" altLang="sv-SE" sz="1800" b="1" err="1">
                <a:sym typeface="Wingdings" panose="05000000000000000000" pitchFamily="2" charset="2"/>
              </a:rPr>
              <a:t>birth</a:t>
            </a:r>
            <a:r>
              <a:rPr lang="sv-SE" altLang="sv-SE" sz="1800" b="1">
                <a:sym typeface="Wingdings" panose="05000000000000000000" pitchFamily="2" charset="2"/>
              </a:rPr>
              <a:t> </a:t>
            </a:r>
            <a:r>
              <a:rPr lang="sv-SE" altLang="sv-SE" sz="1800" b="1" err="1">
                <a:sym typeface="Wingdings" panose="05000000000000000000" pitchFamily="2" charset="2"/>
              </a:rPr>
              <a:t>defects</a:t>
            </a:r>
            <a:r>
              <a:rPr lang="sv-SE" altLang="sv-SE" sz="1800" b="1">
                <a:sym typeface="Wingdings" panose="05000000000000000000" pitchFamily="2" charset="2"/>
              </a:rPr>
              <a:t>, </a:t>
            </a:r>
            <a:r>
              <a:rPr lang="sv-SE" altLang="sv-SE" sz="1800" b="1" err="1">
                <a:sym typeface="Wingdings" panose="05000000000000000000" pitchFamily="2" charset="2"/>
              </a:rPr>
              <a:t>neurotoxicity</a:t>
            </a:r>
            <a:r>
              <a:rPr lang="sv-SE" altLang="sv-SE" sz="1800" b="1">
                <a:sym typeface="Wingdings" panose="05000000000000000000" pitchFamily="2" charset="2"/>
              </a:rPr>
              <a:t>,…………………</a:t>
            </a:r>
            <a:endParaRPr lang="sv-SE" altLang="sv-SE" sz="1800" b="1"/>
          </a:p>
        </p:txBody>
      </p:sp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1759253" y="6343953"/>
            <a:ext cx="1301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v-SE" altLang="sv-SE" sz="1000"/>
          </a:p>
          <a:p>
            <a:pPr>
              <a:spcBef>
                <a:spcPct val="0"/>
              </a:spcBef>
              <a:buFontTx/>
              <a:buNone/>
            </a:pPr>
            <a:r>
              <a:rPr lang="sv-SE" altLang="sv-SE" sz="1000" err="1"/>
              <a:t>Urabi</a:t>
            </a:r>
            <a:r>
              <a:rPr lang="sv-SE" altLang="sv-SE" sz="1000"/>
              <a:t> &amp; Asahi 1985</a:t>
            </a:r>
          </a:p>
        </p:txBody>
      </p:sp>
      <p:pic>
        <p:nvPicPr>
          <p:cNvPr id="286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53" y="3547236"/>
            <a:ext cx="2460887" cy="278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60" y="3375123"/>
            <a:ext cx="47529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0054308" y="6267783"/>
            <a:ext cx="2030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200"/>
              <a:t>The Washington Post 2014</a:t>
            </a:r>
          </a:p>
        </p:txBody>
      </p:sp>
    </p:spTree>
    <p:extLst>
      <p:ext uri="{BB962C8B-B14F-4D97-AF65-F5344CB8AC3E}">
        <p14:creationId xmlns:p14="http://schemas.microsoft.com/office/powerpoint/2010/main" val="319948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43237125-CB27-4CD2-BF6F-55903FFEB9BC}"/>
              </a:ext>
            </a:extLst>
          </p:cNvPr>
          <p:cNvGrpSpPr/>
          <p:nvPr/>
        </p:nvGrpSpPr>
        <p:grpSpPr>
          <a:xfrm>
            <a:off x="465560" y="1224291"/>
            <a:ext cx="12467350" cy="5421417"/>
            <a:chOff x="-892897" y="319825"/>
            <a:chExt cx="14677361" cy="646356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2214947-E298-4F5E-8485-D6EB547441EF}"/>
                </a:ext>
              </a:extLst>
            </p:cNvPr>
            <p:cNvGrpSpPr/>
            <p:nvPr/>
          </p:nvGrpSpPr>
          <p:grpSpPr>
            <a:xfrm>
              <a:off x="-892897" y="319825"/>
              <a:ext cx="14677361" cy="6463569"/>
              <a:chOff x="-892897" y="319825"/>
              <a:chExt cx="14677361" cy="646356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9342" y="1556468"/>
                <a:ext cx="2062870" cy="550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400" b="1"/>
                  <a:t>Njurcancer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905542" y="2500278"/>
                <a:ext cx="2353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err="1"/>
                  <a:t>Prostate</a:t>
                </a:r>
                <a:r>
                  <a:rPr lang="sv-SE"/>
                  <a:t> cancer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0193370" y="319825"/>
                <a:ext cx="2566205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Sköldkörtelhormoner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671473" y="2090560"/>
                <a:ext cx="2769339" cy="565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400" b="1"/>
                  <a:t>Testikelcancer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665542" y="1856691"/>
                <a:ext cx="2501736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Bröstcancer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916410" y="3391490"/>
                <a:ext cx="14938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Diabetes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669584" y="1925677"/>
                <a:ext cx="3114880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Njurfunktion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892897" y="6184970"/>
                <a:ext cx="2851565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Graviditetsdiabetes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097219" y="5579254"/>
                <a:ext cx="1750332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Barnfetma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394565" y="6232984"/>
                <a:ext cx="2168553" cy="550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400" b="1"/>
                  <a:t>Födelsevikt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598291" y="2768997"/>
                <a:ext cx="23604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err="1"/>
                  <a:t>Cholesterol</a:t>
                </a:r>
                <a:endParaRPr lang="sv-SE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577316" y="2566704"/>
                <a:ext cx="3184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err="1"/>
                  <a:t>Polycystic</a:t>
                </a:r>
                <a:r>
                  <a:rPr lang="sv-SE"/>
                  <a:t> ovarial </a:t>
                </a:r>
                <a:r>
                  <a:rPr lang="sv-SE" err="1"/>
                  <a:t>syndrome</a:t>
                </a:r>
                <a:endParaRPr lang="sv-SE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968659" y="573307"/>
                <a:ext cx="1929809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Leverenzymer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339590" y="5411261"/>
                <a:ext cx="1796901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err="1"/>
                  <a:t>Endometrios</a:t>
                </a:r>
                <a:endParaRPr lang="sv-SE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439962" y="5819542"/>
                <a:ext cx="3588299" cy="84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000" b="1"/>
                  <a:t>Antikroppar efter barnvaccinationer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459340" y="4577905"/>
                <a:ext cx="2200940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Allergier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908441" y="4024343"/>
                <a:ext cx="2756490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Barns  infektioner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464461" y="4819360"/>
                <a:ext cx="2408273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Ulcerös kolit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-641877" y="741252"/>
                <a:ext cx="2353339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Spermiefunktion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329689" y="1317282"/>
                <a:ext cx="3429885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Könshormoner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235842" y="5063687"/>
                <a:ext cx="2238154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Amning 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AAB144-DC86-40B2-8435-95039AEF9911}"/>
                  </a:ext>
                </a:extLst>
              </p:cNvPr>
              <p:cNvSpPr txBox="1"/>
              <p:nvPr/>
            </p:nvSpPr>
            <p:spPr>
              <a:xfrm>
                <a:off x="5319495" y="499810"/>
                <a:ext cx="1728232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Bentäthet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824E3AB-97B2-49C0-AA3B-28180638A01A}"/>
                  </a:ext>
                </a:extLst>
              </p:cNvPr>
              <p:cNvSpPr txBox="1"/>
              <p:nvPr/>
            </p:nvSpPr>
            <p:spPr>
              <a:xfrm>
                <a:off x="9495314" y="2890680"/>
                <a:ext cx="1929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Liver </a:t>
                </a:r>
                <a:r>
                  <a:rPr lang="sv-SE" err="1"/>
                  <a:t>disease</a:t>
                </a:r>
                <a:endParaRPr lang="sv-S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56139B-6C48-4CE7-A46E-244FF433EB89}"/>
                  </a:ext>
                </a:extLst>
              </p:cNvPr>
              <p:cNvSpPr txBox="1"/>
              <p:nvPr/>
            </p:nvSpPr>
            <p:spPr>
              <a:xfrm>
                <a:off x="6542718" y="4256723"/>
                <a:ext cx="2756490" cy="770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sv-SE"/>
              </a:p>
              <a:p>
                <a:r>
                  <a:rPr lang="sv-SE"/>
                  <a:t>Frakturer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9C3F00-A47B-4AF3-8499-CF792B9079DA}"/>
                  </a:ext>
                </a:extLst>
              </p:cNvPr>
              <p:cNvSpPr txBox="1"/>
              <p:nvPr/>
            </p:nvSpPr>
            <p:spPr>
              <a:xfrm>
                <a:off x="10196174" y="4009857"/>
                <a:ext cx="2408273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Sköldkörtelsjukdom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A8D5C7-81A4-44F4-9D1A-13D1513195D6}"/>
                  </a:ext>
                </a:extLst>
              </p:cNvPr>
              <p:cNvSpPr txBox="1"/>
              <p:nvPr/>
            </p:nvSpPr>
            <p:spPr>
              <a:xfrm>
                <a:off x="5251180" y="3438268"/>
                <a:ext cx="3176688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Hjärt-kärlsjukdom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C6CA269-DBBC-4954-9A84-0FF450DDBB05}"/>
                  </a:ext>
                </a:extLst>
              </p:cNvPr>
              <p:cNvSpPr txBox="1"/>
              <p:nvPr/>
            </p:nvSpPr>
            <p:spPr>
              <a:xfrm>
                <a:off x="4969064" y="5149205"/>
                <a:ext cx="2023265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Barns utveckling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9E7CFD-67BA-4BCD-A42C-9C8B32C8DEE4}"/>
                </a:ext>
              </a:extLst>
            </p:cNvPr>
            <p:cNvSpPr txBox="1"/>
            <p:nvPr/>
          </p:nvSpPr>
          <p:spPr>
            <a:xfrm>
              <a:off x="2082211" y="1071449"/>
              <a:ext cx="6837706" cy="770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3600" b="1">
                  <a:solidFill>
                    <a:srgbClr val="FF0000"/>
                  </a:solidFill>
                </a:rPr>
                <a:t>Funktionella förändringar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AA951BA-BF5A-4772-8FB4-5DE9F8E9486B}"/>
                </a:ext>
              </a:extLst>
            </p:cNvPr>
            <p:cNvSpPr txBox="1"/>
            <p:nvPr/>
          </p:nvSpPr>
          <p:spPr>
            <a:xfrm>
              <a:off x="-892897" y="2605634"/>
              <a:ext cx="13497345" cy="770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3600" b="1">
                  <a:solidFill>
                    <a:srgbClr val="FF0000"/>
                  </a:solidFill>
                </a:rPr>
                <a:t>Funktionella förändringar som är riskfaktorer för sjukdom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2E53FD-171A-489F-B843-4E4DE0B5733B}"/>
                </a:ext>
              </a:extLst>
            </p:cNvPr>
            <p:cNvSpPr txBox="1"/>
            <p:nvPr/>
          </p:nvSpPr>
          <p:spPr>
            <a:xfrm>
              <a:off x="4162647" y="3818498"/>
              <a:ext cx="2756223" cy="770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3600" b="1">
                  <a:solidFill>
                    <a:srgbClr val="FF0000"/>
                  </a:solidFill>
                </a:rPr>
                <a:t>Sjukdomar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54AC4F9-C12A-403E-92D8-D3D51EAE67AA}"/>
              </a:ext>
            </a:extLst>
          </p:cNvPr>
          <p:cNvSpPr txBox="1"/>
          <p:nvPr/>
        </p:nvSpPr>
        <p:spPr>
          <a:xfrm>
            <a:off x="8089953" y="2814800"/>
            <a:ext cx="180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Prostatacancer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3CEC37-5856-4609-9612-2D00173A34F7}"/>
              </a:ext>
            </a:extLst>
          </p:cNvPr>
          <p:cNvSpPr txBox="1"/>
          <p:nvPr/>
        </p:nvSpPr>
        <p:spPr>
          <a:xfrm>
            <a:off x="275665" y="167950"/>
            <a:ext cx="12028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i="1">
                <a:latin typeface="+mj-lt"/>
              </a:rPr>
              <a:t>Vad har man studerat?     Vad har vi hittills studerat?</a:t>
            </a:r>
          </a:p>
        </p:txBody>
      </p:sp>
      <p:cxnSp>
        <p:nvCxnSpPr>
          <p:cNvPr id="41" name="Rak koppling 10">
            <a:extLst>
              <a:ext uri="{FF2B5EF4-FFF2-40B4-BE49-F238E27FC236}">
                <a16:creationId xmlns:a16="http://schemas.microsoft.com/office/drawing/2014/main" id="{CF88A1BB-7A96-4506-A51C-8BCD40F86E21}"/>
              </a:ext>
            </a:extLst>
          </p:cNvPr>
          <p:cNvCxnSpPr/>
          <p:nvPr/>
        </p:nvCxnSpPr>
        <p:spPr>
          <a:xfrm>
            <a:off x="568685" y="1120009"/>
            <a:ext cx="10455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A150ED2-564C-4142-BDEC-4ACB9772BBC9}"/>
              </a:ext>
            </a:extLst>
          </p:cNvPr>
          <p:cNvSpPr txBox="1"/>
          <p:nvPr/>
        </p:nvSpPr>
        <p:spPr>
          <a:xfrm>
            <a:off x="1216990" y="4733916"/>
            <a:ext cx="115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PCOS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1865158-768B-29A4-4D09-FB989EDD8983}"/>
              </a:ext>
            </a:extLst>
          </p:cNvPr>
          <p:cNvSpPr/>
          <p:nvPr/>
        </p:nvSpPr>
        <p:spPr>
          <a:xfrm>
            <a:off x="6420654" y="2524302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728EA5E-CF57-050C-E529-9DCEDD8AFA15}"/>
              </a:ext>
            </a:extLst>
          </p:cNvPr>
          <p:cNvSpPr/>
          <p:nvPr/>
        </p:nvSpPr>
        <p:spPr>
          <a:xfrm>
            <a:off x="3054440" y="6243837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7D4D030-9E73-A05D-6D92-30419B4E1EF0}"/>
              </a:ext>
            </a:extLst>
          </p:cNvPr>
          <p:cNvSpPr/>
          <p:nvPr/>
        </p:nvSpPr>
        <p:spPr>
          <a:xfrm>
            <a:off x="748510" y="3875478"/>
            <a:ext cx="1903582" cy="59300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2D225BF-49C8-829D-6805-72D3D941428C}"/>
              </a:ext>
            </a:extLst>
          </p:cNvPr>
          <p:cNvSpPr/>
          <p:nvPr/>
        </p:nvSpPr>
        <p:spPr>
          <a:xfrm>
            <a:off x="741482" y="2313130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4247B10-E14C-6D1C-F8C0-5051F1A43985}"/>
              </a:ext>
            </a:extLst>
          </p:cNvPr>
          <p:cNvSpPr/>
          <p:nvPr/>
        </p:nvSpPr>
        <p:spPr>
          <a:xfrm>
            <a:off x="2617811" y="5219104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6A50B51-4D41-A085-94BB-23310BB16FB1}"/>
              </a:ext>
            </a:extLst>
          </p:cNvPr>
          <p:cNvSpPr/>
          <p:nvPr/>
        </p:nvSpPr>
        <p:spPr>
          <a:xfrm>
            <a:off x="8369900" y="5743233"/>
            <a:ext cx="3295270" cy="64633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4B493B8-C9CC-F64A-0945-6B6354107004}"/>
              </a:ext>
            </a:extLst>
          </p:cNvPr>
          <p:cNvSpPr/>
          <p:nvPr/>
        </p:nvSpPr>
        <p:spPr>
          <a:xfrm>
            <a:off x="7567804" y="3766988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39D57FF-72C5-410B-069A-22C82C06856A}"/>
              </a:ext>
            </a:extLst>
          </p:cNvPr>
          <p:cNvSpPr/>
          <p:nvPr/>
        </p:nvSpPr>
        <p:spPr>
          <a:xfrm>
            <a:off x="9795360" y="1224291"/>
            <a:ext cx="2179804" cy="3276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8402062-47B9-199B-5426-77B9A404094A}"/>
              </a:ext>
            </a:extLst>
          </p:cNvPr>
          <p:cNvSpPr/>
          <p:nvPr/>
        </p:nvSpPr>
        <p:spPr>
          <a:xfrm>
            <a:off x="9908428" y="5044489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70DFF5A-C90D-47A4-A41D-130468D1DAC9}"/>
              </a:ext>
            </a:extLst>
          </p:cNvPr>
          <p:cNvSpPr/>
          <p:nvPr/>
        </p:nvSpPr>
        <p:spPr>
          <a:xfrm>
            <a:off x="595693" y="4716920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C3858D0-DFD1-58F4-4F9B-DC0E7FBACEC0}"/>
              </a:ext>
            </a:extLst>
          </p:cNvPr>
          <p:cNvSpPr/>
          <p:nvPr/>
        </p:nvSpPr>
        <p:spPr>
          <a:xfrm>
            <a:off x="587113" y="5509710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C3DD6F1-A127-5EAE-4345-5A80CED901D5}"/>
              </a:ext>
            </a:extLst>
          </p:cNvPr>
          <p:cNvSpPr/>
          <p:nvPr/>
        </p:nvSpPr>
        <p:spPr>
          <a:xfrm>
            <a:off x="5070390" y="5278083"/>
            <a:ext cx="2405229" cy="38453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D98CA66-63F2-4056-05E9-CECBFC4C5270}"/>
              </a:ext>
            </a:extLst>
          </p:cNvPr>
          <p:cNvSpPr/>
          <p:nvPr/>
        </p:nvSpPr>
        <p:spPr>
          <a:xfrm>
            <a:off x="9737681" y="4316953"/>
            <a:ext cx="2183428" cy="45355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BF0BD8B-975E-5CBB-93B7-3A14FDF1EA7A}"/>
              </a:ext>
            </a:extLst>
          </p:cNvPr>
          <p:cNvSpPr txBox="1"/>
          <p:nvPr/>
        </p:nvSpPr>
        <p:spPr>
          <a:xfrm>
            <a:off x="8873110" y="5768545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/>
              <a:t>Antikroppar efter </a:t>
            </a:r>
            <a:r>
              <a:rPr lang="sv-SE"/>
              <a:t>vuxen-</a:t>
            </a:r>
            <a:r>
              <a:rPr lang="sv-SE" sz="1800"/>
              <a:t>vaccinationer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8DAA0B-2B03-1805-B404-57A9D3DCC593}"/>
              </a:ext>
            </a:extLst>
          </p:cNvPr>
          <p:cNvSpPr/>
          <p:nvPr/>
        </p:nvSpPr>
        <p:spPr>
          <a:xfrm>
            <a:off x="212582" y="6169772"/>
            <a:ext cx="2176235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90DB5B0-E141-3A3D-B809-B78DBBCC7434}"/>
              </a:ext>
            </a:extLst>
          </p:cNvPr>
          <p:cNvSpPr/>
          <p:nvPr/>
        </p:nvSpPr>
        <p:spPr>
          <a:xfrm>
            <a:off x="3217792" y="2759400"/>
            <a:ext cx="2274431" cy="49227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751DFD8-1BEC-B072-C17A-87A0199E8503}"/>
              </a:ext>
            </a:extLst>
          </p:cNvPr>
          <p:cNvSpPr/>
          <p:nvPr/>
        </p:nvSpPr>
        <p:spPr>
          <a:xfrm>
            <a:off x="7930616" y="2850672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6F31EA8-3B58-F8C4-BF2E-76644CCF7095}"/>
              </a:ext>
            </a:extLst>
          </p:cNvPr>
          <p:cNvSpPr/>
          <p:nvPr/>
        </p:nvSpPr>
        <p:spPr>
          <a:xfrm>
            <a:off x="6372918" y="4830598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9270CBB-3DFC-82AB-27A3-59C15FF83241}"/>
              </a:ext>
            </a:extLst>
          </p:cNvPr>
          <p:cNvSpPr/>
          <p:nvPr/>
        </p:nvSpPr>
        <p:spPr>
          <a:xfrm>
            <a:off x="2376425" y="1298587"/>
            <a:ext cx="2057466" cy="391772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0E67CF-AB9F-517F-9DC5-8633CDEFEE23}"/>
              </a:ext>
            </a:extLst>
          </p:cNvPr>
          <p:cNvSpPr txBox="1"/>
          <p:nvPr/>
        </p:nvSpPr>
        <p:spPr>
          <a:xfrm>
            <a:off x="2804006" y="1289854"/>
            <a:ext cx="1552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/>
              <a:t>Blodfetter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28B64A6-E66F-B41D-3B94-4AA2B35EB4DC}"/>
              </a:ext>
            </a:extLst>
          </p:cNvPr>
          <p:cNvSpPr txBox="1"/>
          <p:nvPr/>
        </p:nvSpPr>
        <p:spPr>
          <a:xfrm>
            <a:off x="988602" y="3869871"/>
            <a:ext cx="1524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Havandeskaps-förgiftning</a:t>
            </a:r>
          </a:p>
        </p:txBody>
      </p:sp>
    </p:spTree>
    <p:extLst>
      <p:ext uri="{BB962C8B-B14F-4D97-AF65-F5344CB8AC3E}">
        <p14:creationId xmlns:p14="http://schemas.microsoft.com/office/powerpoint/2010/main" val="272683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6" grpId="0" animBg="1"/>
      <p:bldP spid="59" grpId="0" animBg="1"/>
      <p:bldP spid="60" grpId="0" animBg="1"/>
      <p:bldP spid="62" grpId="0" animBg="1"/>
      <p:bldP spid="6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43237125-CB27-4CD2-BF6F-55903FFEB9BC}"/>
              </a:ext>
            </a:extLst>
          </p:cNvPr>
          <p:cNvGrpSpPr/>
          <p:nvPr/>
        </p:nvGrpSpPr>
        <p:grpSpPr>
          <a:xfrm>
            <a:off x="465560" y="1224291"/>
            <a:ext cx="12467350" cy="5421417"/>
            <a:chOff x="-892897" y="319825"/>
            <a:chExt cx="14677361" cy="646356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2214947-E298-4F5E-8485-D6EB547441EF}"/>
                </a:ext>
              </a:extLst>
            </p:cNvPr>
            <p:cNvGrpSpPr/>
            <p:nvPr/>
          </p:nvGrpSpPr>
          <p:grpSpPr>
            <a:xfrm>
              <a:off x="-892897" y="319825"/>
              <a:ext cx="14677361" cy="6463569"/>
              <a:chOff x="-892897" y="319825"/>
              <a:chExt cx="14677361" cy="646356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-221792" y="1538308"/>
                <a:ext cx="2062870" cy="550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400" b="1"/>
                  <a:t>Njurcancer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905542" y="2500278"/>
                <a:ext cx="2353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err="1"/>
                  <a:t>Prostate</a:t>
                </a:r>
                <a:r>
                  <a:rPr lang="sv-SE"/>
                  <a:t> cancer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0193370" y="319825"/>
                <a:ext cx="2566205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Sköldkörtelhormoner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671473" y="2090560"/>
                <a:ext cx="2769339" cy="565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400" b="1"/>
                  <a:t>Testikelcancer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665542" y="1856691"/>
                <a:ext cx="2501736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Bröstcancer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916410" y="3391490"/>
                <a:ext cx="14938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Diabetes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669584" y="1925677"/>
                <a:ext cx="3114880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Njurfunktion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892897" y="6184970"/>
                <a:ext cx="2851565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Graviditetsdiabetes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097219" y="5579254"/>
                <a:ext cx="1750332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Barnfetma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394565" y="6232984"/>
                <a:ext cx="2168553" cy="550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400" b="1"/>
                  <a:t>Födelsevikt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598291" y="2768997"/>
                <a:ext cx="23604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err="1"/>
                  <a:t>Cholesterol</a:t>
                </a:r>
                <a:endParaRPr lang="sv-SE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577316" y="2566704"/>
                <a:ext cx="31844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err="1"/>
                  <a:t>Polycystic</a:t>
                </a:r>
                <a:r>
                  <a:rPr lang="sv-SE"/>
                  <a:t> ovarial </a:t>
                </a:r>
                <a:r>
                  <a:rPr lang="sv-SE" err="1"/>
                  <a:t>syndrome</a:t>
                </a:r>
                <a:endParaRPr lang="sv-SE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968659" y="573307"/>
                <a:ext cx="1929809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Leverenzymer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339590" y="5411261"/>
                <a:ext cx="1796901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err="1"/>
                  <a:t>Endometrios</a:t>
                </a:r>
                <a:endParaRPr lang="sv-SE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439962" y="5819542"/>
                <a:ext cx="3588299" cy="84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2000" b="1"/>
                  <a:t>Antikroppar efter barnvaccinationer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459340" y="4577905"/>
                <a:ext cx="2200940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Allergier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908441" y="4024343"/>
                <a:ext cx="2756490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Barns  infektioner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464461" y="4819360"/>
                <a:ext cx="2408273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Ulcerös kolit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-641877" y="741252"/>
                <a:ext cx="2353339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Spermiefunktion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329689" y="1317282"/>
                <a:ext cx="3429885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Könshormoner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235842" y="5063687"/>
                <a:ext cx="2238154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Amning  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AAB144-DC86-40B2-8435-95039AEF9911}"/>
                  </a:ext>
                </a:extLst>
              </p:cNvPr>
              <p:cNvSpPr txBox="1"/>
              <p:nvPr/>
            </p:nvSpPr>
            <p:spPr>
              <a:xfrm>
                <a:off x="5319495" y="499810"/>
                <a:ext cx="1728232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Bentäthet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824E3AB-97B2-49C0-AA3B-28180638A01A}"/>
                  </a:ext>
                </a:extLst>
              </p:cNvPr>
              <p:cNvSpPr txBox="1"/>
              <p:nvPr/>
            </p:nvSpPr>
            <p:spPr>
              <a:xfrm>
                <a:off x="9495314" y="2890680"/>
                <a:ext cx="1929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Liver </a:t>
                </a:r>
                <a:r>
                  <a:rPr lang="sv-SE" err="1"/>
                  <a:t>disease</a:t>
                </a:r>
                <a:endParaRPr lang="sv-S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56139B-6C48-4CE7-A46E-244FF433EB89}"/>
                  </a:ext>
                </a:extLst>
              </p:cNvPr>
              <p:cNvSpPr txBox="1"/>
              <p:nvPr/>
            </p:nvSpPr>
            <p:spPr>
              <a:xfrm>
                <a:off x="6542718" y="4256723"/>
                <a:ext cx="2756490" cy="770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sv-SE"/>
              </a:p>
              <a:p>
                <a:r>
                  <a:rPr lang="sv-SE"/>
                  <a:t>Frakturer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9C3F00-A47B-4AF3-8499-CF792B9079DA}"/>
                  </a:ext>
                </a:extLst>
              </p:cNvPr>
              <p:cNvSpPr txBox="1"/>
              <p:nvPr/>
            </p:nvSpPr>
            <p:spPr>
              <a:xfrm>
                <a:off x="10196174" y="4009857"/>
                <a:ext cx="2408273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Sköldkörtelsjukdom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6A8D5C7-81A4-44F4-9D1A-13D1513195D6}"/>
                  </a:ext>
                </a:extLst>
              </p:cNvPr>
              <p:cNvSpPr txBox="1"/>
              <p:nvPr/>
            </p:nvSpPr>
            <p:spPr>
              <a:xfrm>
                <a:off x="5251180" y="3438268"/>
                <a:ext cx="3176688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Hjärt-kärlsjukdom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C6CA269-DBBC-4954-9A84-0FF450DDBB05}"/>
                  </a:ext>
                </a:extLst>
              </p:cNvPr>
              <p:cNvSpPr txBox="1"/>
              <p:nvPr/>
            </p:nvSpPr>
            <p:spPr>
              <a:xfrm>
                <a:off x="4969064" y="5149205"/>
                <a:ext cx="2023265" cy="440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Barns utveckling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9E7CFD-67BA-4BCD-A42C-9C8B32C8DEE4}"/>
                </a:ext>
              </a:extLst>
            </p:cNvPr>
            <p:cNvSpPr txBox="1"/>
            <p:nvPr/>
          </p:nvSpPr>
          <p:spPr>
            <a:xfrm>
              <a:off x="2082211" y="1071449"/>
              <a:ext cx="6837706" cy="770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3600">
                  <a:solidFill>
                    <a:srgbClr val="FF0000"/>
                  </a:solidFill>
                </a:rPr>
                <a:t>Funktionella förändringar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AA951BA-BF5A-4772-8FB4-5DE9F8E9486B}"/>
                </a:ext>
              </a:extLst>
            </p:cNvPr>
            <p:cNvSpPr txBox="1"/>
            <p:nvPr/>
          </p:nvSpPr>
          <p:spPr>
            <a:xfrm>
              <a:off x="-303114" y="2605634"/>
              <a:ext cx="12907561" cy="770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3600" err="1">
                  <a:solidFill>
                    <a:srgbClr val="FF0000"/>
                  </a:solidFill>
                </a:rPr>
                <a:t>Fnktionella</a:t>
              </a:r>
              <a:r>
                <a:rPr lang="sv-SE" sz="3600">
                  <a:solidFill>
                    <a:srgbClr val="FF0000"/>
                  </a:solidFill>
                </a:rPr>
                <a:t> förändringar som är riskfaktorer för sjukdom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2E53FD-171A-489F-B843-4E4DE0B5733B}"/>
                </a:ext>
              </a:extLst>
            </p:cNvPr>
            <p:cNvSpPr txBox="1"/>
            <p:nvPr/>
          </p:nvSpPr>
          <p:spPr>
            <a:xfrm>
              <a:off x="4162647" y="3818498"/>
              <a:ext cx="2756223" cy="7705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3600">
                  <a:solidFill>
                    <a:srgbClr val="FF0000"/>
                  </a:solidFill>
                </a:rPr>
                <a:t>Sjukdomar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54AC4F9-C12A-403E-92D8-D3D51EAE67AA}"/>
              </a:ext>
            </a:extLst>
          </p:cNvPr>
          <p:cNvSpPr txBox="1"/>
          <p:nvPr/>
        </p:nvSpPr>
        <p:spPr>
          <a:xfrm>
            <a:off x="8089953" y="2814800"/>
            <a:ext cx="180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Prostatacancer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3CEC37-5856-4609-9612-2D00173A34F7}"/>
              </a:ext>
            </a:extLst>
          </p:cNvPr>
          <p:cNvSpPr txBox="1"/>
          <p:nvPr/>
        </p:nvSpPr>
        <p:spPr>
          <a:xfrm>
            <a:off x="275665" y="167950"/>
            <a:ext cx="12028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i="1">
                <a:latin typeface="+mj-lt"/>
              </a:rPr>
              <a:t>Vad har vi studerat?             Vad har vi funnit?</a:t>
            </a:r>
          </a:p>
        </p:txBody>
      </p:sp>
      <p:cxnSp>
        <p:nvCxnSpPr>
          <p:cNvPr id="41" name="Rak koppling 10">
            <a:extLst>
              <a:ext uri="{FF2B5EF4-FFF2-40B4-BE49-F238E27FC236}">
                <a16:creationId xmlns:a16="http://schemas.microsoft.com/office/drawing/2014/main" id="{CF88A1BB-7A96-4506-A51C-8BCD40F86E21}"/>
              </a:ext>
            </a:extLst>
          </p:cNvPr>
          <p:cNvCxnSpPr/>
          <p:nvPr/>
        </p:nvCxnSpPr>
        <p:spPr>
          <a:xfrm>
            <a:off x="568685" y="1120009"/>
            <a:ext cx="10455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A150ED2-564C-4142-BDEC-4ACB9772BBC9}"/>
              </a:ext>
            </a:extLst>
          </p:cNvPr>
          <p:cNvSpPr txBox="1"/>
          <p:nvPr/>
        </p:nvSpPr>
        <p:spPr>
          <a:xfrm>
            <a:off x="1216990" y="4733916"/>
            <a:ext cx="115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PCOS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1865158-768B-29A4-4D09-FB989EDD8983}"/>
              </a:ext>
            </a:extLst>
          </p:cNvPr>
          <p:cNvSpPr/>
          <p:nvPr/>
        </p:nvSpPr>
        <p:spPr>
          <a:xfrm>
            <a:off x="6420654" y="2524302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728EA5E-CF57-050C-E529-9DCEDD8AFA15}"/>
              </a:ext>
            </a:extLst>
          </p:cNvPr>
          <p:cNvSpPr/>
          <p:nvPr/>
        </p:nvSpPr>
        <p:spPr>
          <a:xfrm>
            <a:off x="3054440" y="6243837"/>
            <a:ext cx="1917638" cy="388506"/>
          </a:xfrm>
          <a:prstGeom prst="ellipse">
            <a:avLst/>
          </a:prstGeom>
          <a:solidFill>
            <a:srgbClr val="C4663C">
              <a:alpha val="1098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7D4D030-9E73-A05D-6D92-30419B4E1EF0}"/>
              </a:ext>
            </a:extLst>
          </p:cNvPr>
          <p:cNvSpPr/>
          <p:nvPr/>
        </p:nvSpPr>
        <p:spPr>
          <a:xfrm>
            <a:off x="748510" y="3875478"/>
            <a:ext cx="1903582" cy="59300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2D225BF-49C8-829D-6805-72D3D941428C}"/>
              </a:ext>
            </a:extLst>
          </p:cNvPr>
          <p:cNvSpPr/>
          <p:nvPr/>
        </p:nvSpPr>
        <p:spPr>
          <a:xfrm>
            <a:off x="741482" y="2313130"/>
            <a:ext cx="1917638" cy="388506"/>
          </a:xfrm>
          <a:prstGeom prst="ellipse">
            <a:avLst/>
          </a:prstGeom>
          <a:solidFill>
            <a:srgbClr val="C4663C">
              <a:alpha val="29804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4247B10-E14C-6D1C-F8C0-5051F1A43985}"/>
              </a:ext>
            </a:extLst>
          </p:cNvPr>
          <p:cNvSpPr/>
          <p:nvPr/>
        </p:nvSpPr>
        <p:spPr>
          <a:xfrm>
            <a:off x="2617811" y="5219104"/>
            <a:ext cx="1917638" cy="388506"/>
          </a:xfrm>
          <a:prstGeom prst="ellipse">
            <a:avLst/>
          </a:prstGeom>
          <a:solidFill>
            <a:srgbClr val="C4663C">
              <a:alpha val="23137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6A50B51-4D41-A085-94BB-23310BB16FB1}"/>
              </a:ext>
            </a:extLst>
          </p:cNvPr>
          <p:cNvSpPr/>
          <p:nvPr/>
        </p:nvSpPr>
        <p:spPr>
          <a:xfrm>
            <a:off x="8369900" y="5743233"/>
            <a:ext cx="3295270" cy="64633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4B493B8-C9CC-F64A-0945-6B6354107004}"/>
              </a:ext>
            </a:extLst>
          </p:cNvPr>
          <p:cNvSpPr/>
          <p:nvPr/>
        </p:nvSpPr>
        <p:spPr>
          <a:xfrm>
            <a:off x="7567804" y="3766988"/>
            <a:ext cx="1917638" cy="388506"/>
          </a:xfrm>
          <a:prstGeom prst="ellipse">
            <a:avLst/>
          </a:prstGeom>
          <a:solidFill>
            <a:srgbClr val="C4663C">
              <a:alpha val="21176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39D57FF-72C5-410B-069A-22C82C06856A}"/>
              </a:ext>
            </a:extLst>
          </p:cNvPr>
          <p:cNvSpPr/>
          <p:nvPr/>
        </p:nvSpPr>
        <p:spPr>
          <a:xfrm>
            <a:off x="9795360" y="1224291"/>
            <a:ext cx="2179804" cy="3276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8402062-47B9-199B-5426-77B9A404094A}"/>
              </a:ext>
            </a:extLst>
          </p:cNvPr>
          <p:cNvSpPr/>
          <p:nvPr/>
        </p:nvSpPr>
        <p:spPr>
          <a:xfrm>
            <a:off x="9908428" y="5044489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70DFF5A-C90D-47A4-A41D-130468D1DAC9}"/>
              </a:ext>
            </a:extLst>
          </p:cNvPr>
          <p:cNvSpPr/>
          <p:nvPr/>
        </p:nvSpPr>
        <p:spPr>
          <a:xfrm>
            <a:off x="595693" y="4716920"/>
            <a:ext cx="1917638" cy="388506"/>
          </a:xfrm>
          <a:prstGeom prst="ellipse">
            <a:avLst/>
          </a:prstGeom>
          <a:solidFill>
            <a:srgbClr val="C4663C">
              <a:alpha val="23922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C3858D0-DFD1-58F4-4F9B-DC0E7FBACEC0}"/>
              </a:ext>
            </a:extLst>
          </p:cNvPr>
          <p:cNvSpPr/>
          <p:nvPr/>
        </p:nvSpPr>
        <p:spPr>
          <a:xfrm>
            <a:off x="587113" y="5509710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C3DD6F1-A127-5EAE-4345-5A80CED901D5}"/>
              </a:ext>
            </a:extLst>
          </p:cNvPr>
          <p:cNvSpPr/>
          <p:nvPr/>
        </p:nvSpPr>
        <p:spPr>
          <a:xfrm>
            <a:off x="5070390" y="5278083"/>
            <a:ext cx="2405229" cy="384539"/>
          </a:xfrm>
          <a:prstGeom prst="ellipse">
            <a:avLst/>
          </a:prstGeom>
          <a:solidFill>
            <a:srgbClr val="C4663C">
              <a:alpha val="21961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D98CA66-63F2-4056-05E9-CECBFC4C5270}"/>
              </a:ext>
            </a:extLst>
          </p:cNvPr>
          <p:cNvSpPr/>
          <p:nvPr/>
        </p:nvSpPr>
        <p:spPr>
          <a:xfrm>
            <a:off x="9737681" y="4316953"/>
            <a:ext cx="2183428" cy="45355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BF0BD8B-975E-5CBB-93B7-3A14FDF1EA7A}"/>
              </a:ext>
            </a:extLst>
          </p:cNvPr>
          <p:cNvSpPr txBox="1"/>
          <p:nvPr/>
        </p:nvSpPr>
        <p:spPr>
          <a:xfrm>
            <a:off x="8873110" y="5768545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/>
              <a:t>Antikroppar efter </a:t>
            </a:r>
            <a:r>
              <a:rPr lang="sv-SE"/>
              <a:t>vuxen-</a:t>
            </a:r>
            <a:r>
              <a:rPr lang="sv-SE" sz="1800"/>
              <a:t>vaccinationer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8DAA0B-2B03-1805-B404-57A9D3DCC593}"/>
              </a:ext>
            </a:extLst>
          </p:cNvPr>
          <p:cNvSpPr/>
          <p:nvPr/>
        </p:nvSpPr>
        <p:spPr>
          <a:xfrm>
            <a:off x="212582" y="6169772"/>
            <a:ext cx="2176235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90DB5B0-E141-3A3D-B809-B78DBBCC7434}"/>
              </a:ext>
            </a:extLst>
          </p:cNvPr>
          <p:cNvSpPr/>
          <p:nvPr/>
        </p:nvSpPr>
        <p:spPr>
          <a:xfrm>
            <a:off x="3217792" y="2759400"/>
            <a:ext cx="2274431" cy="492279"/>
          </a:xfrm>
          <a:prstGeom prst="ellipse">
            <a:avLst/>
          </a:prstGeom>
          <a:solidFill>
            <a:srgbClr val="C4663C">
              <a:alpha val="23137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751DFD8-1BEC-B072-C17A-87A0199E8503}"/>
              </a:ext>
            </a:extLst>
          </p:cNvPr>
          <p:cNvSpPr/>
          <p:nvPr/>
        </p:nvSpPr>
        <p:spPr>
          <a:xfrm>
            <a:off x="7930616" y="2850672"/>
            <a:ext cx="1917638" cy="38850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6F31EA8-3B58-F8C4-BF2E-76644CCF7095}"/>
              </a:ext>
            </a:extLst>
          </p:cNvPr>
          <p:cNvSpPr/>
          <p:nvPr/>
        </p:nvSpPr>
        <p:spPr>
          <a:xfrm>
            <a:off x="6372918" y="4830598"/>
            <a:ext cx="1917638" cy="388506"/>
          </a:xfrm>
          <a:prstGeom prst="ellipse">
            <a:avLst/>
          </a:prstGeom>
          <a:solidFill>
            <a:srgbClr val="C4663C">
              <a:alpha val="23137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9270CBB-3DFC-82AB-27A3-59C15FF83241}"/>
              </a:ext>
            </a:extLst>
          </p:cNvPr>
          <p:cNvSpPr/>
          <p:nvPr/>
        </p:nvSpPr>
        <p:spPr>
          <a:xfrm>
            <a:off x="2376425" y="1298587"/>
            <a:ext cx="2057466" cy="391772"/>
          </a:xfrm>
          <a:prstGeom prst="ellipse">
            <a:avLst/>
          </a:prstGeom>
          <a:solidFill>
            <a:srgbClr val="C4663C">
              <a:alpha val="23137"/>
            </a:srgb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0E67CF-AB9F-517F-9DC5-8633CDEFEE23}"/>
              </a:ext>
            </a:extLst>
          </p:cNvPr>
          <p:cNvSpPr txBox="1"/>
          <p:nvPr/>
        </p:nvSpPr>
        <p:spPr>
          <a:xfrm>
            <a:off x="2804006" y="1289854"/>
            <a:ext cx="1552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/>
              <a:t>Blodfetter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28B64A6-E66F-B41D-3B94-4AA2B35EB4DC}"/>
              </a:ext>
            </a:extLst>
          </p:cNvPr>
          <p:cNvSpPr txBox="1"/>
          <p:nvPr/>
        </p:nvSpPr>
        <p:spPr>
          <a:xfrm>
            <a:off x="988602" y="3869871"/>
            <a:ext cx="1524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Havandeskaps-förgiftning</a:t>
            </a:r>
          </a:p>
        </p:txBody>
      </p:sp>
    </p:spTree>
    <p:extLst>
      <p:ext uri="{BB962C8B-B14F-4D97-AF65-F5344CB8AC3E}">
        <p14:creationId xmlns:p14="http://schemas.microsoft.com/office/powerpoint/2010/main" val="143038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6" grpId="0" animBg="1"/>
      <p:bldP spid="59" grpId="0" animBg="1"/>
      <p:bldP spid="60" grpId="0" animBg="1"/>
      <p:bldP spid="62" grpId="0" animBg="1"/>
      <p:bldP spid="63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8B01-7C4C-9EF6-3296-FF438B9FA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Resultat från Ronneby så här långt….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B735E-4059-6B5D-8AF0-3E157D3D1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44" y="1448667"/>
            <a:ext cx="10619935" cy="4530725"/>
          </a:xfrm>
        </p:spPr>
        <p:txBody>
          <a:bodyPr>
            <a:normAutofit/>
          </a:bodyPr>
          <a:lstStyle/>
          <a:p>
            <a:r>
              <a:rPr lang="sv-SE"/>
              <a:t>Några samband som även tidigare har rapporterats kunde vi  också bekräfta</a:t>
            </a:r>
          </a:p>
          <a:p>
            <a:pPr marL="0" indent="0">
              <a:buNone/>
            </a:pPr>
            <a:endParaRPr lang="sv-SE"/>
          </a:p>
          <a:p>
            <a:r>
              <a:rPr lang="sv-SE"/>
              <a:t>Andra  samband som tidigare har rapporterats kunde vi inte bekräfta</a:t>
            </a:r>
          </a:p>
          <a:p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r>
              <a:rPr lang="sv-SE" b="1"/>
              <a:t>Kan stora s</a:t>
            </a:r>
            <a:r>
              <a:rPr lang="sv-SE" sz="2800" b="1"/>
              <a:t>tudier med ett brett exponeringsintervall bidrar till bättre kunskap om  kausalitet?</a:t>
            </a:r>
          </a:p>
          <a:p>
            <a:pPr lvl="2"/>
            <a:r>
              <a:rPr lang="sv-SE"/>
              <a:t>PFOA:   C8-studier i USA;  studier från Veneto i Italien</a:t>
            </a:r>
          </a:p>
          <a:p>
            <a:pPr lvl="2"/>
            <a:r>
              <a:rPr lang="sv-SE"/>
              <a:t>PFOS, </a:t>
            </a:r>
            <a:r>
              <a:rPr lang="sv-SE" err="1"/>
              <a:t>PFHxS</a:t>
            </a:r>
            <a:r>
              <a:rPr lang="sv-SE"/>
              <a:t>:  Ronneby (RPRP)</a:t>
            </a:r>
          </a:p>
          <a:p>
            <a:endParaRPr lang="sv-SE"/>
          </a:p>
          <a:p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487A1-4F1C-3028-B9A2-668926E6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7370-1861-4CE2-9B5C-251AB10FA56C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9876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87764D0-3561-45E6-832A-9BB94138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7370-1861-4CE2-9B5C-251AB10FA56C}" type="slidenum">
              <a:rPr lang="sv-SE" smtClean="0"/>
              <a:t>23</a:t>
            </a:fld>
            <a:endParaRPr lang="sv-S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77A9AC-9965-4DFB-8926-A1605B8B64C0}"/>
              </a:ext>
            </a:extLst>
          </p:cNvPr>
          <p:cNvSpPr txBox="1"/>
          <p:nvPr/>
        </p:nvSpPr>
        <p:spPr>
          <a:xfrm>
            <a:off x="329888" y="998038"/>
            <a:ext cx="48474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/>
              <a:t>CANCER	</a:t>
            </a:r>
            <a:r>
              <a:rPr lang="sv-SE" sz="2000" b="1"/>
              <a:t>C8	RPRP	</a:t>
            </a:r>
          </a:p>
          <a:p>
            <a:r>
              <a:rPr lang="sv-SE" sz="2200"/>
              <a:t>Prostata	nej	nej	 	</a:t>
            </a:r>
          </a:p>
          <a:p>
            <a:r>
              <a:rPr lang="sv-SE" sz="2200"/>
              <a:t>Bröst		nej	nej 	</a:t>
            </a:r>
          </a:p>
          <a:p>
            <a:r>
              <a:rPr lang="sv-SE" sz="2200" b="1"/>
              <a:t>Njure</a:t>
            </a:r>
            <a:r>
              <a:rPr lang="sv-SE" sz="2200"/>
              <a:t>		ja	ja	</a:t>
            </a:r>
          </a:p>
          <a:p>
            <a:r>
              <a:rPr lang="sv-SE" sz="2200" b="1"/>
              <a:t>Testikel</a:t>
            </a:r>
            <a:r>
              <a:rPr lang="sv-SE" sz="2200"/>
              <a:t>		 ja 	(ja)	</a:t>
            </a:r>
          </a:p>
          <a:p>
            <a:r>
              <a:rPr lang="sv-SE" sz="2200"/>
              <a:t>Sköldkörtel	(ja)	(ja)	</a:t>
            </a:r>
          </a:p>
          <a:p>
            <a:r>
              <a:rPr lang="sv-SE"/>
              <a:t>			 	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753ACB-3712-4AE7-B31B-E9E6125707E6}"/>
              </a:ext>
            </a:extLst>
          </p:cNvPr>
          <p:cNvSpPr txBox="1"/>
          <p:nvPr/>
        </p:nvSpPr>
        <p:spPr>
          <a:xfrm>
            <a:off x="267930" y="3920708"/>
            <a:ext cx="5413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/>
              <a:t>SJUKDOMAR	C8	RPRP	</a:t>
            </a:r>
          </a:p>
          <a:p>
            <a:r>
              <a:rPr lang="sv-SE" sz="2200"/>
              <a:t>Diabetes	nej	ja	 	</a:t>
            </a:r>
          </a:p>
          <a:p>
            <a:r>
              <a:rPr lang="sv-SE" sz="2200"/>
              <a:t>Hypertension	nej	-	</a:t>
            </a:r>
          </a:p>
          <a:p>
            <a:r>
              <a:rPr lang="sv-SE" sz="2200"/>
              <a:t>Hjärta-kärl	nej	-	</a:t>
            </a:r>
          </a:p>
          <a:p>
            <a:r>
              <a:rPr lang="sv-SE" sz="2200"/>
              <a:t>Sköldkörtel	(ja)	nej	</a:t>
            </a:r>
          </a:p>
          <a:p>
            <a:r>
              <a:rPr lang="sv-SE" sz="2200"/>
              <a:t>Frakturer	-	 ja 	</a:t>
            </a:r>
          </a:p>
          <a:p>
            <a:r>
              <a:rPr lang="sv-SE" sz="2200"/>
              <a:t>Lever		nej	-	</a:t>
            </a:r>
          </a:p>
          <a:p>
            <a:r>
              <a:rPr lang="sv-SE" sz="2200"/>
              <a:t>Ulcerös kolit	 ja 	nej	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D7056E-D614-4EF6-8CA3-99146CD216D8}"/>
              </a:ext>
            </a:extLst>
          </p:cNvPr>
          <p:cNvSpPr txBox="1"/>
          <p:nvPr/>
        </p:nvSpPr>
        <p:spPr>
          <a:xfrm>
            <a:off x="5984917" y="908147"/>
            <a:ext cx="65658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b="1"/>
              <a:t>REPRODUKTION	</a:t>
            </a:r>
            <a:r>
              <a:rPr lang="sv-SE" sz="2000" b="1"/>
              <a:t>C8	RPRP	</a:t>
            </a:r>
            <a:endParaRPr lang="sv-SE" sz="2200" b="1"/>
          </a:p>
          <a:p>
            <a:r>
              <a:rPr lang="sv-SE" sz="2200" b="1"/>
              <a:t>Födelsevikt</a:t>
            </a:r>
            <a:r>
              <a:rPr lang="sv-SE" sz="2200"/>
              <a:t>		nej	(nej)	</a:t>
            </a:r>
          </a:p>
          <a:p>
            <a:r>
              <a:rPr lang="sv-SE" sz="2200"/>
              <a:t>						</a:t>
            </a:r>
          </a:p>
          <a:p>
            <a:r>
              <a:rPr lang="sv-SE" sz="2200"/>
              <a:t>Graviditetsdiabetes	nej	nej 	</a:t>
            </a:r>
          </a:p>
          <a:p>
            <a:r>
              <a:rPr lang="sv-SE" sz="2200"/>
              <a:t>Preeklampsi		ja	nej	</a:t>
            </a:r>
          </a:p>
          <a:p>
            <a:endParaRPr lang="sv-SE" sz="2200"/>
          </a:p>
          <a:p>
            <a:r>
              <a:rPr lang="sv-SE" sz="2200" err="1"/>
              <a:t>Endometrios</a:t>
            </a:r>
            <a:r>
              <a:rPr lang="sv-SE" sz="2200"/>
              <a:t>		-	nej	</a:t>
            </a:r>
          </a:p>
          <a:p>
            <a:r>
              <a:rPr lang="sv-SE" sz="2200"/>
              <a:t>PCOS			-	 ja 	</a:t>
            </a:r>
          </a:p>
          <a:p>
            <a:r>
              <a:rPr lang="sv-SE" sz="2200"/>
              <a:t>Myom i livmodern	-	(ja</a:t>
            </a:r>
            <a:r>
              <a:rPr lang="sv-SE" sz="2400"/>
              <a:t>)	</a:t>
            </a:r>
          </a:p>
          <a:p>
            <a:endParaRPr lang="sv-S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33419D-80C7-818D-1A98-115C92602C5B}"/>
              </a:ext>
            </a:extLst>
          </p:cNvPr>
          <p:cNvGrpSpPr/>
          <p:nvPr/>
        </p:nvGrpSpPr>
        <p:grpSpPr>
          <a:xfrm>
            <a:off x="6096000" y="4553428"/>
            <a:ext cx="6343651" cy="2739211"/>
            <a:chOff x="6125575" y="3729180"/>
            <a:chExt cx="6343651" cy="273921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F526A5-2104-4D11-A95F-D5EFCD6831F8}"/>
                </a:ext>
              </a:extLst>
            </p:cNvPr>
            <p:cNvSpPr txBox="1"/>
            <p:nvPr/>
          </p:nvSpPr>
          <p:spPr>
            <a:xfrm>
              <a:off x="6125575" y="3729180"/>
              <a:ext cx="6343651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200" b="1"/>
                <a:t>BIOMARKÖRER		C8	RPRP	</a:t>
              </a:r>
            </a:p>
            <a:p>
              <a:r>
                <a:rPr lang="sv-SE" sz="2200" b="1"/>
                <a:t>Kolesterol</a:t>
              </a:r>
              <a:r>
                <a:rPr lang="sv-SE" sz="2200"/>
                <a:t>		 ja	ja 	ja	</a:t>
              </a:r>
            </a:p>
            <a:p>
              <a:r>
                <a:rPr lang="sv-SE" sz="2200"/>
                <a:t>Sköldkörtelhormoner	 nej	nej 	nej	</a:t>
              </a:r>
            </a:p>
            <a:p>
              <a:endParaRPr lang="sv-SE" sz="2200"/>
            </a:p>
            <a:p>
              <a:r>
                <a:rPr lang="sv-SE" sz="2200"/>
                <a:t>Ab efter </a:t>
              </a:r>
              <a:r>
                <a:rPr lang="sv-SE" sz="2200" err="1"/>
                <a:t>vacc</a:t>
              </a:r>
              <a:r>
                <a:rPr lang="sv-SE" sz="2200"/>
                <a:t>., barn	-	 -	-</a:t>
              </a:r>
            </a:p>
            <a:p>
              <a:r>
                <a:rPr lang="sv-SE" sz="2200"/>
                <a:t>Ab efter </a:t>
              </a:r>
              <a:r>
                <a:rPr lang="sv-SE" sz="2200" err="1"/>
                <a:t>vacc</a:t>
              </a:r>
              <a:r>
                <a:rPr lang="sv-SE" sz="2200"/>
                <a:t>., vuxna	(ja)	nej	-	</a:t>
              </a:r>
            </a:p>
            <a:p>
              <a:endParaRPr lang="sv-SE" sz="2200"/>
            </a:p>
            <a:p>
              <a:endParaRPr lang="sv-SE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569156-33E8-2B09-EADE-22585E5FB61A}"/>
                </a:ext>
              </a:extLst>
            </p:cNvPr>
            <p:cNvSpPr txBox="1"/>
            <p:nvPr/>
          </p:nvSpPr>
          <p:spPr>
            <a:xfrm>
              <a:off x="10650701" y="3749245"/>
              <a:ext cx="11011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/>
                <a:t>Veneto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F88B32-0EC1-EDA5-AFC8-126E80C594BC}"/>
              </a:ext>
            </a:extLst>
          </p:cNvPr>
          <p:cNvSpPr txBox="1"/>
          <p:nvPr/>
        </p:nvSpPr>
        <p:spPr>
          <a:xfrm>
            <a:off x="276672" y="113285"/>
            <a:ext cx="12274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/>
              <a:t>Samstämmighet  i studier med ett stort exponeringsintervall?</a:t>
            </a:r>
          </a:p>
        </p:txBody>
      </p:sp>
    </p:spTree>
    <p:extLst>
      <p:ext uri="{BB962C8B-B14F-4D97-AF65-F5344CB8AC3E}">
        <p14:creationId xmlns:p14="http://schemas.microsoft.com/office/powerpoint/2010/main" val="1803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8B01-7C4C-9EF6-3296-FF438B9FA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Resultat från Ronneby (och C8) så här långt….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B735E-4059-6B5D-8AF0-3E157D3D1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52" y="1758156"/>
            <a:ext cx="10619935" cy="45307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/>
          </a:p>
          <a:p>
            <a:r>
              <a:rPr lang="sv-SE"/>
              <a:t>Mångdubbelt högre exponering har inte lett till mångdubbelt högre risker</a:t>
            </a:r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487A1-4F1C-3028-B9A2-668926E6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7370-1861-4CE2-9B5C-251AB10FA56C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0650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F3AECC-DA3B-48CF-B8B0-E833FC36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429" y="6339000"/>
            <a:ext cx="2743200" cy="365125"/>
          </a:xfrm>
        </p:spPr>
        <p:txBody>
          <a:bodyPr/>
          <a:lstStyle/>
          <a:p>
            <a:fld id="{5F207370-1861-4CE2-9B5C-251AB10FA56C}" type="slidenum">
              <a:rPr lang="sv-SE" smtClean="0"/>
              <a:t>25</a:t>
            </a:fld>
            <a:endParaRPr lang="sv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9314C-F0B7-4186-B981-52D23EC36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972" y="1279819"/>
            <a:ext cx="4525193" cy="4610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B76A3-CBA0-433A-8B43-A10445DD7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93" y="1462186"/>
            <a:ext cx="5593278" cy="5119146"/>
          </a:xfrm>
          <a:prstGeom prst="rect">
            <a:avLst/>
          </a:prstGeom>
        </p:spPr>
      </p:pic>
      <p:cxnSp>
        <p:nvCxnSpPr>
          <p:cNvPr id="7" name="Rak koppling 3">
            <a:extLst>
              <a:ext uri="{FF2B5EF4-FFF2-40B4-BE49-F238E27FC236}">
                <a16:creationId xmlns:a16="http://schemas.microsoft.com/office/drawing/2014/main" id="{FFAAAF22-8A06-4AEB-B830-42522B636AF3}"/>
              </a:ext>
            </a:extLst>
          </p:cNvPr>
          <p:cNvCxnSpPr/>
          <p:nvPr/>
        </p:nvCxnSpPr>
        <p:spPr>
          <a:xfrm>
            <a:off x="757118" y="890206"/>
            <a:ext cx="10455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F3599BA-FED0-49D6-B215-0381B24BAE20}"/>
              </a:ext>
            </a:extLst>
          </p:cNvPr>
          <p:cNvSpPr txBox="1"/>
          <p:nvPr/>
        </p:nvSpPr>
        <p:spPr>
          <a:xfrm>
            <a:off x="420759" y="81165"/>
            <a:ext cx="11350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i="1"/>
              <a:t>Effektestimat för födelsevikt – PFAS association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BC25F-11E9-6055-C22D-8157C477F164}"/>
              </a:ext>
            </a:extLst>
          </p:cNvPr>
          <p:cNvSpPr txBox="1"/>
          <p:nvPr/>
        </p:nvSpPr>
        <p:spPr>
          <a:xfrm>
            <a:off x="6979024" y="5923502"/>
            <a:ext cx="4074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err="1">
                <a:solidFill>
                  <a:srgbClr val="FF0000"/>
                </a:solidFill>
              </a:rPr>
              <a:t>Only</a:t>
            </a:r>
            <a:r>
              <a:rPr lang="sv-SE" sz="1600">
                <a:solidFill>
                  <a:srgbClr val="FF0000"/>
                </a:solidFill>
              </a:rPr>
              <a:t> for </a:t>
            </a:r>
            <a:r>
              <a:rPr lang="sv-SE" sz="1600" err="1">
                <a:solidFill>
                  <a:srgbClr val="FF0000"/>
                </a:solidFill>
              </a:rPr>
              <a:t>births</a:t>
            </a:r>
            <a:r>
              <a:rPr lang="sv-SE" sz="1600">
                <a:solidFill>
                  <a:srgbClr val="FF0000"/>
                </a:solidFill>
              </a:rPr>
              <a:t> 2005-2013;  </a:t>
            </a:r>
          </a:p>
          <a:p>
            <a:endParaRPr lang="sv-SE" sz="1600">
              <a:solidFill>
                <a:srgbClr val="FF0000"/>
              </a:solidFill>
            </a:endParaRPr>
          </a:p>
          <a:p>
            <a:r>
              <a:rPr lang="sv-SE" sz="1600">
                <a:solidFill>
                  <a:srgbClr val="FF0000"/>
                </a:solidFill>
              </a:rPr>
              <a:t>No </a:t>
            </a:r>
            <a:r>
              <a:rPr lang="sv-SE" sz="1600" err="1">
                <a:solidFill>
                  <a:srgbClr val="FF0000"/>
                </a:solidFill>
              </a:rPr>
              <a:t>difference</a:t>
            </a:r>
            <a:r>
              <a:rPr lang="sv-SE" sz="1600">
                <a:solidFill>
                  <a:srgbClr val="FF0000"/>
                </a:solidFill>
              </a:rPr>
              <a:t> for </a:t>
            </a:r>
            <a:r>
              <a:rPr lang="sv-SE" sz="1600" err="1">
                <a:solidFill>
                  <a:srgbClr val="FF0000"/>
                </a:solidFill>
              </a:rPr>
              <a:t>births</a:t>
            </a:r>
            <a:r>
              <a:rPr lang="sv-SE" sz="1600">
                <a:solidFill>
                  <a:srgbClr val="FF0000"/>
                </a:solidFill>
              </a:rPr>
              <a:t> 1995-2004</a:t>
            </a:r>
          </a:p>
        </p:txBody>
      </p:sp>
    </p:spTree>
    <p:extLst>
      <p:ext uri="{BB962C8B-B14F-4D97-AF65-F5344CB8AC3E}">
        <p14:creationId xmlns:p14="http://schemas.microsoft.com/office/powerpoint/2010/main" val="231203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F107A1-B9DA-4421-8A6A-70CEA2BC0333}"/>
              </a:ext>
            </a:extLst>
          </p:cNvPr>
          <p:cNvSpPr txBox="1"/>
          <p:nvPr/>
        </p:nvSpPr>
        <p:spPr>
          <a:xfrm>
            <a:off x="527959" y="4402934"/>
            <a:ext cx="3956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/>
              <a:t>PFOA arbetare</a:t>
            </a:r>
          </a:p>
          <a:p>
            <a:r>
              <a:rPr lang="sv-SE" sz="2400"/>
              <a:t>Ökning med 1000 </a:t>
            </a:r>
            <a:r>
              <a:rPr lang="sv-SE" sz="2400" err="1"/>
              <a:t>ng</a:t>
            </a:r>
            <a:r>
              <a:rPr lang="sv-SE" sz="2400"/>
              <a:t>/ml +3% (Olsen et al 2003)</a:t>
            </a:r>
          </a:p>
          <a:p>
            <a:r>
              <a:rPr lang="sv-SE" sz="2400"/>
              <a:t>+2% (</a:t>
            </a:r>
            <a:r>
              <a:rPr lang="sv-SE" sz="2400" err="1"/>
              <a:t>Sakr</a:t>
            </a:r>
            <a:r>
              <a:rPr lang="sv-SE" sz="2400"/>
              <a:t> 2007)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6DE3CE-61E9-44E2-BAFD-61C87AB9987D}"/>
              </a:ext>
            </a:extLst>
          </p:cNvPr>
          <p:cNvSpPr/>
          <p:nvPr/>
        </p:nvSpPr>
        <p:spPr>
          <a:xfrm>
            <a:off x="5510305" y="6059028"/>
            <a:ext cx="6227483" cy="378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6B743-F926-483A-A00F-CAD1046A4A24}"/>
              </a:ext>
            </a:extLst>
          </p:cNvPr>
          <p:cNvSpPr txBox="1"/>
          <p:nvPr/>
        </p:nvSpPr>
        <p:spPr>
          <a:xfrm>
            <a:off x="329737" y="87331"/>
            <a:ext cx="122217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i="1">
                <a:latin typeface="+mj-lt"/>
              </a:rPr>
              <a:t>Effektestimat för kolesterol – PFOA association</a:t>
            </a:r>
          </a:p>
          <a:p>
            <a:endParaRPr lang="sv-SE" i="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8F224D-2B49-468B-8827-C0A6CF156C21}"/>
              </a:ext>
            </a:extLst>
          </p:cNvPr>
          <p:cNvGrpSpPr/>
          <p:nvPr/>
        </p:nvGrpSpPr>
        <p:grpSpPr>
          <a:xfrm>
            <a:off x="946810" y="6278891"/>
            <a:ext cx="9755216" cy="573006"/>
            <a:chOff x="857164" y="6164219"/>
            <a:chExt cx="9719559" cy="559492"/>
          </a:xfrm>
        </p:grpSpPr>
        <p:pic>
          <p:nvPicPr>
            <p:cNvPr id="11" name="Bildobjekt 4">
              <a:extLst>
                <a:ext uri="{FF2B5EF4-FFF2-40B4-BE49-F238E27FC236}">
                  <a16:creationId xmlns:a16="http://schemas.microsoft.com/office/drawing/2014/main" id="{6E59A714-F0A9-4A4E-BDB9-52696DAFC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8161" y="6229074"/>
              <a:ext cx="645656" cy="480059"/>
            </a:xfrm>
            <a:prstGeom prst="rect">
              <a:avLst/>
            </a:prstGeom>
          </p:spPr>
        </p:pic>
        <p:pic>
          <p:nvPicPr>
            <p:cNvPr id="12" name="Bildobjekt 5">
              <a:extLst>
                <a:ext uri="{FF2B5EF4-FFF2-40B4-BE49-F238E27FC236}">
                  <a16:creationId xmlns:a16="http://schemas.microsoft.com/office/drawing/2014/main" id="{E3722844-FDE4-4FEC-8C25-D6D62E9EE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347" y="6164219"/>
              <a:ext cx="1000376" cy="480180"/>
            </a:xfrm>
            <a:prstGeom prst="rect">
              <a:avLst/>
            </a:prstGeom>
          </p:spPr>
        </p:pic>
        <p:pic>
          <p:nvPicPr>
            <p:cNvPr id="13" name="Bildobjekt 6">
              <a:extLst>
                <a:ext uri="{FF2B5EF4-FFF2-40B4-BE49-F238E27FC236}">
                  <a16:creationId xmlns:a16="http://schemas.microsoft.com/office/drawing/2014/main" id="{2CC3CB7C-4E5D-4B11-BB69-F2646199C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9530" y="6184036"/>
              <a:ext cx="428332" cy="539675"/>
            </a:xfrm>
            <a:prstGeom prst="rect">
              <a:avLst/>
            </a:prstGeom>
          </p:spPr>
        </p:pic>
        <p:sp>
          <p:nvSpPr>
            <p:cNvPr id="14" name="textruta 7">
              <a:extLst>
                <a:ext uri="{FF2B5EF4-FFF2-40B4-BE49-F238E27FC236}">
                  <a16:creationId xmlns:a16="http://schemas.microsoft.com/office/drawing/2014/main" id="{7EB19119-BB68-44F1-A098-1AD2306DF9B7}"/>
                </a:ext>
              </a:extLst>
            </p:cNvPr>
            <p:cNvSpPr txBox="1"/>
            <p:nvPr/>
          </p:nvSpPr>
          <p:spPr>
            <a:xfrm>
              <a:off x="857164" y="6164219"/>
              <a:ext cx="44268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>
                  <a:latin typeface="Gadugi" panose="020B0502040204020203" pitchFamily="34" charset="0"/>
                  <a:ea typeface="Gadugi" panose="020B0502040204020203" pitchFamily="34" charset="0"/>
                </a:rPr>
                <a:t>R</a:t>
              </a:r>
              <a:r>
                <a:rPr lang="sv-SE" sz="2000">
                  <a:latin typeface="Gadugi" panose="020B0502040204020203" pitchFamily="34" charset="0"/>
                  <a:ea typeface="Gadugi" panose="020B0502040204020203" pitchFamily="34" charset="0"/>
                </a:rPr>
                <a:t>onneby </a:t>
              </a:r>
              <a:r>
                <a:rPr lang="sv-SE" sz="2000" b="1">
                  <a:latin typeface="Gadugi" panose="020B0502040204020203" pitchFamily="34" charset="0"/>
                  <a:ea typeface="Gadugi" panose="020B0502040204020203" pitchFamily="34" charset="0"/>
                </a:rPr>
                <a:t>P</a:t>
              </a:r>
              <a:r>
                <a:rPr lang="sv-SE" sz="2000">
                  <a:latin typeface="Gadugi" panose="020B0502040204020203" pitchFamily="34" charset="0"/>
                  <a:ea typeface="Gadugi" panose="020B0502040204020203" pitchFamily="34" charset="0"/>
                </a:rPr>
                <a:t>FAS </a:t>
              </a:r>
              <a:r>
                <a:rPr lang="sv-SE" sz="2000" b="1">
                  <a:latin typeface="Gadugi" panose="020B0502040204020203" pitchFamily="34" charset="0"/>
                  <a:ea typeface="Gadugi" panose="020B0502040204020203" pitchFamily="34" charset="0"/>
                </a:rPr>
                <a:t>R</a:t>
              </a:r>
              <a:r>
                <a:rPr lang="sv-SE" sz="2000">
                  <a:latin typeface="Gadugi" panose="020B0502040204020203" pitchFamily="34" charset="0"/>
                  <a:ea typeface="Gadugi" panose="020B0502040204020203" pitchFamily="34" charset="0"/>
                </a:rPr>
                <a:t>esearch </a:t>
              </a:r>
              <a:r>
                <a:rPr lang="sv-SE" sz="2000" b="1">
                  <a:latin typeface="Gadugi" panose="020B0502040204020203" pitchFamily="34" charset="0"/>
                  <a:ea typeface="Gadugi" panose="020B0502040204020203" pitchFamily="34" charset="0"/>
                </a:rPr>
                <a:t>P</a:t>
              </a:r>
              <a:r>
                <a:rPr lang="sv-SE" sz="2000">
                  <a:latin typeface="Gadugi" panose="020B0502040204020203" pitchFamily="34" charset="0"/>
                  <a:ea typeface="Gadugi" panose="020B0502040204020203" pitchFamily="34" charset="0"/>
                </a:rPr>
                <a:t>rogram</a:t>
              </a:r>
            </a:p>
          </p:txBody>
        </p:sp>
      </p:grpSp>
      <p:cxnSp>
        <p:nvCxnSpPr>
          <p:cNvPr id="15" name="Rak koppling 3">
            <a:extLst>
              <a:ext uri="{FF2B5EF4-FFF2-40B4-BE49-F238E27FC236}">
                <a16:creationId xmlns:a16="http://schemas.microsoft.com/office/drawing/2014/main" id="{FAB9C020-6CEF-4EA9-9851-2E3A6CEB159B}"/>
              </a:ext>
            </a:extLst>
          </p:cNvPr>
          <p:cNvCxnSpPr/>
          <p:nvPr/>
        </p:nvCxnSpPr>
        <p:spPr>
          <a:xfrm>
            <a:off x="868279" y="6177666"/>
            <a:ext cx="10455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3">
            <a:extLst>
              <a:ext uri="{FF2B5EF4-FFF2-40B4-BE49-F238E27FC236}">
                <a16:creationId xmlns:a16="http://schemas.microsoft.com/office/drawing/2014/main" id="{E828A593-F01D-4FDE-92FE-C119514BD6AB}"/>
              </a:ext>
            </a:extLst>
          </p:cNvPr>
          <p:cNvCxnSpPr/>
          <p:nvPr/>
        </p:nvCxnSpPr>
        <p:spPr>
          <a:xfrm>
            <a:off x="796687" y="919351"/>
            <a:ext cx="10455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9A2C7ED-8F3D-EF6B-F3D8-16D7CB04FE0D}"/>
              </a:ext>
            </a:extLst>
          </p:cNvPr>
          <p:cNvSpPr txBox="1"/>
          <p:nvPr/>
        </p:nvSpPr>
        <p:spPr>
          <a:xfrm>
            <a:off x="6013621" y="265258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CD6F0E-A51F-DC20-857E-7DFD3F8735E2}"/>
              </a:ext>
            </a:extLst>
          </p:cNvPr>
          <p:cNvSpPr txBox="1"/>
          <p:nvPr/>
        </p:nvSpPr>
        <p:spPr>
          <a:xfrm>
            <a:off x="510228" y="2556275"/>
            <a:ext cx="45996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/>
              <a:t>C8 befolkning, PFOA</a:t>
            </a:r>
          </a:p>
          <a:p>
            <a:r>
              <a:rPr lang="sv-SE" sz="2400"/>
              <a:t>Ökning med 15 </a:t>
            </a:r>
            <a:r>
              <a:rPr lang="sv-SE" sz="2400" err="1"/>
              <a:t>ng</a:t>
            </a:r>
            <a:r>
              <a:rPr lang="sv-SE" sz="2400"/>
              <a:t>/ml </a:t>
            </a:r>
          </a:p>
          <a:p>
            <a:r>
              <a:rPr lang="sv-SE" sz="2400"/>
              <a:t>(lägsta </a:t>
            </a:r>
            <a:r>
              <a:rPr lang="sv-SE" sz="2400" err="1"/>
              <a:t>decil</a:t>
            </a:r>
            <a:r>
              <a:rPr lang="sv-SE" sz="2400"/>
              <a:t> till median 27 </a:t>
            </a:r>
            <a:r>
              <a:rPr lang="sv-SE" sz="2400" err="1"/>
              <a:t>ng</a:t>
            </a:r>
            <a:r>
              <a:rPr lang="sv-SE" sz="2400"/>
              <a:t>/ml) </a:t>
            </a:r>
          </a:p>
          <a:p>
            <a:r>
              <a:rPr lang="sv-SE" sz="2400"/>
              <a:t>+3-4 % (Steenland et al 2009)</a:t>
            </a:r>
          </a:p>
          <a:p>
            <a:endParaRPr lang="sv-S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DB9975-215C-299F-9692-C4510E8D433E}"/>
              </a:ext>
            </a:extLst>
          </p:cNvPr>
          <p:cNvGrpSpPr/>
          <p:nvPr/>
        </p:nvGrpSpPr>
        <p:grpSpPr>
          <a:xfrm>
            <a:off x="5768234" y="1226343"/>
            <a:ext cx="5646966" cy="5001936"/>
            <a:chOff x="6090822" y="1175730"/>
            <a:chExt cx="5646966" cy="50019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275D410-5A08-4919-64E2-FC140EBE6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0822" y="1883619"/>
              <a:ext cx="5646966" cy="429404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A802B3E-9FF3-DF3D-BACB-E8A1AEA16CD1}"/>
                </a:ext>
              </a:extLst>
            </p:cNvPr>
            <p:cNvSpPr txBox="1"/>
            <p:nvPr/>
          </p:nvSpPr>
          <p:spPr>
            <a:xfrm>
              <a:off x="6806143" y="1175730"/>
              <a:ext cx="4725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400"/>
                <a:t>RPRP biomarkörstudie, Li et al, 2020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19C1D11-1C8D-A7BB-700F-8EBA354D3314}"/>
              </a:ext>
            </a:extLst>
          </p:cNvPr>
          <p:cNvSpPr txBox="1"/>
          <p:nvPr/>
        </p:nvSpPr>
        <p:spPr>
          <a:xfrm>
            <a:off x="510228" y="960289"/>
            <a:ext cx="41217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/>
              <a:t>Dansk allmänbefolkning</a:t>
            </a:r>
          </a:p>
          <a:p>
            <a:r>
              <a:rPr lang="sv-SE" sz="2400"/>
              <a:t>Ökning med 4 </a:t>
            </a:r>
            <a:r>
              <a:rPr lang="sv-SE" sz="2400" err="1"/>
              <a:t>ng</a:t>
            </a:r>
            <a:r>
              <a:rPr lang="sv-SE" sz="2400"/>
              <a:t>/ml PFOA</a:t>
            </a:r>
          </a:p>
          <a:p>
            <a:r>
              <a:rPr lang="sv-SE" sz="2400"/>
              <a:t>(median 7 </a:t>
            </a:r>
            <a:r>
              <a:rPr lang="sv-SE" sz="2400" err="1"/>
              <a:t>ng</a:t>
            </a:r>
            <a:r>
              <a:rPr lang="sv-SE" sz="2400"/>
              <a:t>/ml) </a:t>
            </a:r>
          </a:p>
          <a:p>
            <a:r>
              <a:rPr lang="sv-SE" sz="2400"/>
              <a:t>+2 % (Eriksen et al, 2013)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37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28DF7-DFB0-4D95-B5A3-70CA70D0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14" y="2076430"/>
            <a:ext cx="3329968" cy="927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sv-SE" sz="2400" err="1"/>
              <a:t>Tolerable</a:t>
            </a:r>
            <a:r>
              <a:rPr lang="sv-SE" sz="2400"/>
              <a:t> </a:t>
            </a:r>
            <a:r>
              <a:rPr lang="sv-SE" sz="2400" err="1"/>
              <a:t>Weekly</a:t>
            </a:r>
            <a:r>
              <a:rPr lang="sv-SE" sz="2400"/>
              <a:t> </a:t>
            </a:r>
            <a:r>
              <a:rPr lang="sv-SE" sz="2400" err="1"/>
              <a:t>Intake</a:t>
            </a:r>
            <a:r>
              <a:rPr lang="sv-SE" sz="2400"/>
              <a:t> (TWI) </a:t>
            </a:r>
          </a:p>
          <a:p>
            <a:pPr marL="0" indent="0">
              <a:buNone/>
            </a:pPr>
            <a:r>
              <a:rPr lang="sv-SE" sz="2400"/>
              <a:t>Tillåten halt i dricksvatten</a:t>
            </a:r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BF90E-0B64-4F65-A506-13E2C9763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07370-1861-4CE2-9B5C-251AB10FA56C}" type="slidenum">
              <a:rPr lang="sv-SE" smtClean="0"/>
              <a:t>27</a:t>
            </a:fld>
            <a:endParaRPr lang="sv-SE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D61A92E-8F47-498A-9E0F-C22C19383E42}"/>
              </a:ext>
            </a:extLst>
          </p:cNvPr>
          <p:cNvSpPr/>
          <p:nvPr/>
        </p:nvSpPr>
        <p:spPr>
          <a:xfrm>
            <a:off x="5663084" y="4432087"/>
            <a:ext cx="1060704" cy="1924263"/>
          </a:xfrm>
          <a:prstGeom prst="triangl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F7391-B5F0-4D94-9CCE-7ED2BDD8CC49}"/>
              </a:ext>
            </a:extLst>
          </p:cNvPr>
          <p:cNvSpPr/>
          <p:nvPr/>
        </p:nvSpPr>
        <p:spPr>
          <a:xfrm flipV="1">
            <a:off x="1612710" y="4345334"/>
            <a:ext cx="896657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ADD10-9B14-4042-BB47-817AE562BB06}"/>
              </a:ext>
            </a:extLst>
          </p:cNvPr>
          <p:cNvSpPr txBox="1"/>
          <p:nvPr/>
        </p:nvSpPr>
        <p:spPr>
          <a:xfrm>
            <a:off x="622470" y="4701041"/>
            <a:ext cx="52885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Sverige 2014:  Dricksvatten 900 </a:t>
            </a:r>
            <a:r>
              <a:rPr lang="sv-SE" sz="160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/L    </a:t>
            </a:r>
          </a:p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		 åtgärdsgräns: 90 </a:t>
            </a:r>
            <a:r>
              <a:rPr lang="sv-SE" sz="160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endParaRPr lang="sv-S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Sverige 2022: Dricksvatten 4 </a:t>
            </a:r>
            <a:r>
              <a:rPr lang="sv-SE" sz="1600" err="1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endParaRPr lang="sv-S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US EPA 2022: ”</a:t>
            </a:r>
            <a:r>
              <a:rPr lang="sv-SE" sz="160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err="1">
                <a:latin typeface="Arial" panose="020B0604020202020204" pitchFamily="34" charset="0"/>
                <a:cs typeface="Arial" panose="020B0604020202020204" pitchFamily="34" charset="0"/>
              </a:rPr>
              <a:t>advisory</a:t>
            </a:r>
            <a:r>
              <a:rPr lang="sv-SE" sz="1600">
                <a:latin typeface="Arial" panose="020B0604020202020204" pitchFamily="34" charset="0"/>
                <a:cs typeface="Arial" panose="020B0604020202020204" pitchFamily="34" charset="0"/>
              </a:rPr>
              <a:t>”  </a:t>
            </a:r>
            <a:r>
              <a:rPr lang="sv-SE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0.004 </a:t>
            </a:r>
            <a:r>
              <a:rPr lang="sv-SE" sz="160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sv-SE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/L för PFOA,                			0.02 </a:t>
            </a:r>
            <a:r>
              <a:rPr lang="sv-SE" sz="160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sv-SE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/L för PFOS</a:t>
            </a:r>
            <a:endParaRPr lang="sv-SE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61717-4A47-20BA-0B95-62D305C34208}"/>
              </a:ext>
            </a:extLst>
          </p:cNvPr>
          <p:cNvGrpSpPr/>
          <p:nvPr/>
        </p:nvGrpSpPr>
        <p:grpSpPr>
          <a:xfrm>
            <a:off x="1171739" y="3080656"/>
            <a:ext cx="2858630" cy="1111953"/>
            <a:chOff x="1164729" y="2344417"/>
            <a:chExt cx="2858630" cy="111195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4B957372-D8EA-4D8F-9F31-E3D130E580EF}"/>
                </a:ext>
              </a:extLst>
            </p:cNvPr>
            <p:cNvSpPr/>
            <p:nvPr/>
          </p:nvSpPr>
          <p:spPr>
            <a:xfrm>
              <a:off x="1164729" y="2344417"/>
              <a:ext cx="2687119" cy="1111953"/>
            </a:xfrm>
            <a:prstGeom prst="wedgeRoundRectCallou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9335B9F-0647-4E06-A5F9-40B019B9B837}"/>
                </a:ext>
              </a:extLst>
            </p:cNvPr>
            <p:cNvSpPr txBox="1"/>
            <p:nvPr/>
          </p:nvSpPr>
          <p:spPr>
            <a:xfrm>
              <a:off x="1203760" y="2587124"/>
              <a:ext cx="28195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/>
                <a:t>Skydda hela befolkningen över generationer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D9319C-4258-3907-4D16-50714AB996B4}"/>
              </a:ext>
            </a:extLst>
          </p:cNvPr>
          <p:cNvGrpSpPr/>
          <p:nvPr/>
        </p:nvGrpSpPr>
        <p:grpSpPr>
          <a:xfrm>
            <a:off x="7868633" y="2388231"/>
            <a:ext cx="4797021" cy="1790931"/>
            <a:chOff x="8063505" y="1642581"/>
            <a:chExt cx="4797021" cy="1790931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0D38D56B-F49F-4091-A047-7779E09F8E3B}"/>
                </a:ext>
              </a:extLst>
            </p:cNvPr>
            <p:cNvSpPr/>
            <p:nvPr/>
          </p:nvSpPr>
          <p:spPr>
            <a:xfrm flipH="1">
              <a:off x="8063505" y="2321560"/>
              <a:ext cx="3150957" cy="1111952"/>
            </a:xfrm>
            <a:prstGeom prst="wedgeRoundRectCallou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1F54822-9DA6-77F7-CF37-8B2950677E3C}"/>
                </a:ext>
              </a:extLst>
            </p:cNvPr>
            <p:cNvGrpSpPr/>
            <p:nvPr/>
          </p:nvGrpSpPr>
          <p:grpSpPr>
            <a:xfrm>
              <a:off x="8063505" y="1642581"/>
              <a:ext cx="4797021" cy="1584172"/>
              <a:chOff x="8063505" y="1642581"/>
              <a:chExt cx="4797021" cy="1584172"/>
            </a:xfrm>
          </p:grpSpPr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11212B7-EAE7-4551-92FE-F37169F354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3505" y="1642581"/>
                <a:ext cx="4797021" cy="8587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sv-SE" sz="2400"/>
                  <a:t>”</a:t>
                </a:r>
                <a:r>
                  <a:rPr lang="sv-SE" sz="2400" err="1"/>
                  <a:t>Hotspot</a:t>
                </a:r>
                <a:r>
                  <a:rPr lang="sv-SE" sz="2400"/>
                  <a:t> ”, (arbetsplats)</a:t>
                </a:r>
                <a:endParaRPr lang="sv-SE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ED1555-0BDE-48C7-9F7B-5E5977259278}"/>
                  </a:ext>
                </a:extLst>
              </p:cNvPr>
              <p:cNvSpPr txBox="1"/>
              <p:nvPr/>
            </p:nvSpPr>
            <p:spPr>
              <a:xfrm>
                <a:off x="8186334" y="2303423"/>
                <a:ext cx="29279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/>
                  <a:t>En begränsad grupp med högre exponering än i den allmänna befolkningen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B0FE4D-B149-0C0B-D1D7-0559539193D5}"/>
              </a:ext>
            </a:extLst>
          </p:cNvPr>
          <p:cNvSpPr txBox="1"/>
          <p:nvPr/>
        </p:nvSpPr>
        <p:spPr>
          <a:xfrm>
            <a:off x="929390" y="192157"/>
            <a:ext cx="10424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>
                <a:latin typeface="Arial" panose="020B0604020202020204" pitchFamily="34" charset="0"/>
                <a:cs typeface="Arial" panose="020B0604020202020204" pitchFamily="34" charset="0"/>
              </a:rPr>
              <a:t>Riskbedömning och riskkommunikation i två helt olika situationer</a:t>
            </a:r>
          </a:p>
        </p:txBody>
      </p:sp>
    </p:spTree>
    <p:extLst>
      <p:ext uri="{BB962C8B-B14F-4D97-AF65-F5344CB8AC3E}">
        <p14:creationId xmlns:p14="http://schemas.microsoft.com/office/powerpoint/2010/main" val="217919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58" y="886411"/>
            <a:ext cx="2872061" cy="155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Bildobjek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4" y="2491006"/>
            <a:ext cx="2872062" cy="19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ruta 5"/>
          <p:cNvSpPr txBox="1">
            <a:spLocks noChangeArrowheads="1"/>
          </p:cNvSpPr>
          <p:nvPr/>
        </p:nvSpPr>
        <p:spPr bwMode="auto">
          <a:xfrm>
            <a:off x="314820" y="76944"/>
            <a:ext cx="118771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sv-SE" altLang="sv-SE" sz="3600" b="1"/>
              <a:t>Riskkommunikation vid ovanligt hög exponering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883" y="983281"/>
            <a:ext cx="2836215" cy="37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-24556" y="4966821"/>
            <a:ext cx="40985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/>
              <a:t>Beror min sjukdom på PFAS?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/>
              <a:t>Kommer jag att bli sjuk av PFAS?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/>
              <a:t>Kommer mitt barn att drabbas?</a:t>
            </a:r>
          </a:p>
          <a:p>
            <a:endParaRPr lang="sv-SE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/>
              <a:t>Risk på individnivå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8937883" y="5410937"/>
            <a:ext cx="3523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/>
              <a:t>Risk på gruppnivå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/>
              <a:t>Relative risk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0FCBF0-9B1A-44B6-70EF-A26065ED5904}"/>
              </a:ext>
            </a:extLst>
          </p:cNvPr>
          <p:cNvGrpSpPr/>
          <p:nvPr/>
        </p:nvGrpSpPr>
        <p:grpSpPr>
          <a:xfrm>
            <a:off x="3766944" y="808760"/>
            <a:ext cx="4972929" cy="5113738"/>
            <a:chOff x="3603812" y="1069041"/>
            <a:chExt cx="5158720" cy="493705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B5725C9-FE55-05FC-FA25-B2769A49A8D2}"/>
                </a:ext>
              </a:extLst>
            </p:cNvPr>
            <p:cNvGrpSpPr/>
            <p:nvPr/>
          </p:nvGrpSpPr>
          <p:grpSpPr>
            <a:xfrm>
              <a:off x="3946373" y="1277471"/>
              <a:ext cx="4676386" cy="3839961"/>
              <a:chOff x="755905" y="2512817"/>
              <a:chExt cx="6358056" cy="425546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25E1EE6-5882-514D-9DCA-E8B9A8D5C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5905" y="3063137"/>
                <a:ext cx="5404757" cy="3705148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B4DDB70B-E114-96AF-5905-C731A150F459}"/>
                  </a:ext>
                </a:extLst>
              </p:cNvPr>
              <p:cNvGrpSpPr/>
              <p:nvPr/>
            </p:nvGrpSpPr>
            <p:grpSpPr>
              <a:xfrm>
                <a:off x="838200" y="2512817"/>
                <a:ext cx="3004457" cy="1169126"/>
                <a:chOff x="7132320" y="2116183"/>
                <a:chExt cx="3004457" cy="1169126"/>
              </a:xfrm>
              <a:solidFill>
                <a:schemeClr val="bg1"/>
              </a:solidFill>
            </p:grpSpPr>
            <p:sp>
              <p:nvSpPr>
                <p:cNvPr id="9" name="Thought Bubble: Cloud 8">
                  <a:extLst>
                    <a:ext uri="{FF2B5EF4-FFF2-40B4-BE49-F238E27FC236}">
                      <a16:creationId xmlns:a16="http://schemas.microsoft.com/office/drawing/2014/main" id="{BC498819-B7D1-B24A-C76E-EC03B233C6A0}"/>
                    </a:ext>
                  </a:extLst>
                </p:cNvPr>
                <p:cNvSpPr/>
                <p:nvPr/>
              </p:nvSpPr>
              <p:spPr>
                <a:xfrm>
                  <a:off x="7132320" y="2116183"/>
                  <a:ext cx="3004457" cy="1169126"/>
                </a:xfrm>
                <a:prstGeom prst="cloudCallout">
                  <a:avLst>
                    <a:gd name="adj1" fmla="val -29269"/>
                    <a:gd name="adj2" fmla="val 87640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FA4815-BE3E-9F90-7F0E-71757261D161}"/>
                    </a:ext>
                  </a:extLst>
                </p:cNvPr>
                <p:cNvSpPr txBox="1"/>
                <p:nvPr/>
              </p:nvSpPr>
              <p:spPr>
                <a:xfrm>
                  <a:off x="7629640" y="2261657"/>
                  <a:ext cx="2482980" cy="81859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400"/>
                    <a:t>En ovanlig sjukdom är fortfarande ovanlig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DD982D2-A7DE-EF2B-6B36-72591467C343}"/>
                  </a:ext>
                </a:extLst>
              </p:cNvPr>
              <p:cNvGrpSpPr/>
              <p:nvPr/>
            </p:nvGrpSpPr>
            <p:grpSpPr>
              <a:xfrm>
                <a:off x="4109504" y="2658291"/>
                <a:ext cx="3004457" cy="1169126"/>
                <a:chOff x="7132320" y="2116183"/>
                <a:chExt cx="3004457" cy="1169126"/>
              </a:xfrm>
            </p:grpSpPr>
            <p:sp>
              <p:nvSpPr>
                <p:cNvPr id="7" name="Thought Bubble: Cloud 6">
                  <a:extLst>
                    <a:ext uri="{FF2B5EF4-FFF2-40B4-BE49-F238E27FC236}">
                      <a16:creationId xmlns:a16="http://schemas.microsoft.com/office/drawing/2014/main" id="{B58209F6-4C40-F9B1-55C2-3DB04AED004E}"/>
                    </a:ext>
                  </a:extLst>
                </p:cNvPr>
                <p:cNvSpPr/>
                <p:nvPr/>
              </p:nvSpPr>
              <p:spPr>
                <a:xfrm>
                  <a:off x="7132320" y="2116183"/>
                  <a:ext cx="3004457" cy="1169126"/>
                </a:xfrm>
                <a:prstGeom prst="cloudCallout">
                  <a:avLst>
                    <a:gd name="adj1" fmla="val -29269"/>
                    <a:gd name="adj2" fmla="val 87640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700BA7B-A3EC-CFBD-C4A6-7BF8D54A52D1}"/>
                    </a:ext>
                  </a:extLst>
                </p:cNvPr>
                <p:cNvSpPr txBox="1"/>
                <p:nvPr/>
              </p:nvSpPr>
              <p:spPr>
                <a:xfrm>
                  <a:off x="7755014" y="2231111"/>
                  <a:ext cx="2253342" cy="5798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400"/>
                    <a:t>En vanlig sjukdom har blivit mer vanlig</a:t>
                  </a: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35A648-D0B5-FEE5-69B5-4E4819B3989F}"/>
                </a:ext>
              </a:extLst>
            </p:cNvPr>
            <p:cNvSpPr txBox="1"/>
            <p:nvPr/>
          </p:nvSpPr>
          <p:spPr>
            <a:xfrm>
              <a:off x="4034048" y="5067249"/>
              <a:ext cx="39752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sz="2400"/>
                <a:t>Absolut risk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sz="2400"/>
                <a:t>Extra risk </a:t>
              </a:r>
              <a:r>
                <a:rPr lang="sv-SE" sz="2400" err="1"/>
                <a:t>pga</a:t>
              </a:r>
              <a:r>
                <a:rPr lang="sv-SE" sz="2400"/>
                <a:t> exponering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5096B9-848A-B6DB-8A42-21A2B5037BCF}"/>
                </a:ext>
              </a:extLst>
            </p:cNvPr>
            <p:cNvSpPr/>
            <p:nvPr/>
          </p:nvSpPr>
          <p:spPr>
            <a:xfrm>
              <a:off x="3603812" y="1069041"/>
              <a:ext cx="5158720" cy="49370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7996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74380-E2F3-7226-F9E4-61D032FEF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Frågor och diskussion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2AEFA-FE8F-87A3-A3A9-F4C394938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0203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609" y="450541"/>
            <a:ext cx="7886700" cy="641082"/>
          </a:xfrm>
        </p:spPr>
        <p:txBody>
          <a:bodyPr/>
          <a:lstStyle/>
          <a:p>
            <a:r>
              <a:rPr lang="sv-SE" sz="3600" b="0">
                <a:latin typeface="Calibri" panose="020F0502020204030204" pitchFamily="34" charset="0"/>
                <a:cs typeface="Calibri" panose="020F0502020204030204" pitchFamily="34" charset="0"/>
              </a:rPr>
              <a:t>Toxicitet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04" y="264132"/>
            <a:ext cx="5656000" cy="4617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91" y="1743617"/>
            <a:ext cx="115202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Från molekyl till ekosystem</a:t>
            </a:r>
          </a:p>
          <a:p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Många olika skyddande mekanismer i kroppen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Stor biologisk variation i känslighet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133347" y="1243862"/>
            <a:ext cx="3173737" cy="31183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711435" y="3964337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375669" y="3794986"/>
            <a:ext cx="2531462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Indirekta/direkta antioxidanter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102339" y="3527181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37181" y="3371754"/>
            <a:ext cx="2133918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Reparation/nyproduktion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505064" y="3105733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269088" y="2963472"/>
            <a:ext cx="1636345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Induktion/Tolerans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837181" y="2727045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399187" y="2571164"/>
            <a:ext cx="1866217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err="1"/>
              <a:t>Homeostas</a:t>
            </a:r>
            <a:r>
              <a:rPr lang="sv-SE" sz="1400"/>
              <a:t>/feedback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269088" y="2344148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933322" y="2188721"/>
            <a:ext cx="1258678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Regeneration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379318" y="4346775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304597" y="4187664"/>
            <a:ext cx="1917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Metabolism (ej PFAA)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99187" y="764947"/>
            <a:ext cx="1645002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/>
              <a:t>Ökad exponering</a:t>
            </a:r>
          </a:p>
        </p:txBody>
      </p:sp>
    </p:spTree>
    <p:extLst>
      <p:ext uri="{BB962C8B-B14F-4D97-AF65-F5344CB8AC3E}">
        <p14:creationId xmlns:p14="http://schemas.microsoft.com/office/powerpoint/2010/main" val="81399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9589" y="5988049"/>
            <a:ext cx="3505200" cy="417514"/>
          </a:xfrm>
        </p:spPr>
        <p:txBody>
          <a:bodyPr>
            <a:noAutofit/>
          </a:bodyPr>
          <a:lstStyle/>
          <a:p>
            <a:pPr eaLnBrk="1" hangingPunct="1"/>
            <a:r>
              <a:rPr lang="sv-SE" altLang="sv-SE" sz="3600"/>
              <a:t>Riskperception</a:t>
            </a:r>
            <a:r>
              <a:rPr lang="sv-SE" altLang="sv-SE" sz="4800"/>
              <a:t> </a:t>
            </a: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1919289" y="1700214"/>
            <a:ext cx="2808287" cy="1800225"/>
          </a:xfrm>
          <a:prstGeom prst="cloudCallout">
            <a:avLst>
              <a:gd name="adj1" fmla="val -33435"/>
              <a:gd name="adj2" fmla="val 11005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sv-SE" sz="1800"/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2063750" y="4508501"/>
            <a:ext cx="2520950" cy="1584325"/>
          </a:xfrm>
          <a:prstGeom prst="cloudCallout">
            <a:avLst>
              <a:gd name="adj1" fmla="val 13352"/>
              <a:gd name="adj2" fmla="val 6102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sv-SE" sz="1800"/>
          </a:p>
        </p:txBody>
      </p:sp>
      <p:pic>
        <p:nvPicPr>
          <p:cNvPr id="12293" name="Picture 5" descr="3146_172_800_drak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205039"/>
            <a:ext cx="792163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3146_172_800_drak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565401"/>
            <a:ext cx="20891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3146_172_800_drak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5151438"/>
            <a:ext cx="3603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MCj0150002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619" y="3852863"/>
            <a:ext cx="30241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3146_172_800_drak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619" y="4370389"/>
            <a:ext cx="57626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8760619" y="4370389"/>
            <a:ext cx="576263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v-SE" altLang="sv-SE" sz="1800"/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4367213" y="2349501"/>
            <a:ext cx="2881312" cy="2447925"/>
          </a:xfrm>
          <a:prstGeom prst="cloudCallout">
            <a:avLst>
              <a:gd name="adj1" fmla="val -43750"/>
              <a:gd name="adj2" fmla="val 7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v-SE" altLang="sv-SE" sz="1800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8508205" y="3189228"/>
            <a:ext cx="29471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v-SE" altLang="sv-SE" sz="2800"/>
              <a:t>Riskbedömning</a:t>
            </a:r>
            <a:endParaRPr lang="sv-SE" altLang="sv-SE" sz="2000"/>
          </a:p>
        </p:txBody>
      </p:sp>
    </p:spTree>
    <p:extLst>
      <p:ext uri="{BB962C8B-B14F-4D97-AF65-F5344CB8AC3E}">
        <p14:creationId xmlns:p14="http://schemas.microsoft.com/office/powerpoint/2010/main" val="2438421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8624" y="717744"/>
            <a:ext cx="11325225" cy="604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v-SE" alt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som är påtvingad väcker mer rädsla än risk som är frivillig.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v-SE" alt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som är ojämlikt fördelad eller upplevs som orättvis är svårare att acceptera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v-SE" alt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som man inte kan undkomma, även om man försöker</a:t>
            </a:r>
            <a:endParaRPr kumimoji="0" lang="sv-SE" altLang="sv-SE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sv-SE" altLang="sv-S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Risk från något som är nytt eller okänt, eller som kommer från icke naturliga källor</a:t>
            </a:r>
          </a:p>
          <a:p>
            <a:pPr marL="457200" lvl="0" indent="-457200">
              <a:spcAft>
                <a:spcPts val="1000"/>
              </a:spcAft>
              <a:buFont typeface="+mj-lt"/>
              <a:buAutoNum type="arabicPeriod"/>
            </a:pPr>
            <a:r>
              <a:rPr lang="sv-SE" altLang="sv-SE" sz="2400">
                <a:ea typeface="Times New Roman" panose="02020603050405020304" pitchFamily="18" charset="0"/>
                <a:cs typeface="Arial" panose="020B0604020202020204" pitchFamily="34" charset="0"/>
              </a:rPr>
              <a:t>Risk som ger dolda skador, eller skador som kommer först efter lång tid.</a:t>
            </a:r>
            <a:endParaRPr lang="sv-SE" altLang="sv-SE" sz="1000">
              <a:cs typeface="Arial" panose="020B0604020202020204" pitchFamily="34" charset="0"/>
            </a:endParaRPr>
          </a:p>
          <a:p>
            <a:pPr marL="457200" lvl="0" indent="-457200">
              <a:spcAft>
                <a:spcPts val="1000"/>
              </a:spcAft>
              <a:buFont typeface="+mj-lt"/>
              <a:buAutoNum type="arabicPeriod"/>
            </a:pPr>
            <a:r>
              <a:rPr lang="sv-SE" altLang="sv-SE" sz="2400">
                <a:ea typeface="Times New Roman" panose="02020603050405020304" pitchFamily="18" charset="0"/>
                <a:cs typeface="Arial" panose="020B0604020202020204" pitchFamily="34" charset="0"/>
              </a:rPr>
              <a:t>Risk som drabbar små barn, gravida eller framtida generationer </a:t>
            </a:r>
            <a:endParaRPr lang="sv-SE" altLang="sv-SE" sz="1000">
              <a:cs typeface="Arial" panose="020B0604020202020204" pitchFamily="34" charset="0"/>
            </a:endParaRPr>
          </a:p>
          <a:p>
            <a:pPr marL="457200" lvl="0" indent="-457200">
              <a:spcAft>
                <a:spcPts val="1000"/>
              </a:spcAft>
              <a:buFont typeface="+mj-lt"/>
              <a:buAutoNum type="arabicPeriod"/>
            </a:pPr>
            <a:r>
              <a:rPr lang="sv-SE" altLang="sv-SE" sz="2400">
                <a:ea typeface="Times New Roman" panose="02020603050405020304" pitchFamily="18" charset="0"/>
                <a:cs typeface="Arial" panose="020B0604020202020204" pitchFamily="34" charset="0"/>
              </a:rPr>
              <a:t>Risk som leder till särskilt skrämmande skador, t ex cancer, eller död</a:t>
            </a:r>
            <a:endParaRPr lang="sv-SE" altLang="sv-SE" sz="1000">
              <a:cs typeface="Arial" panose="020B0604020202020204" pitchFamily="34" charset="0"/>
            </a:endParaRPr>
          </a:p>
          <a:p>
            <a:pPr marL="457200" lvl="0" indent="-457200">
              <a:spcAft>
                <a:spcPts val="1000"/>
              </a:spcAft>
              <a:buFont typeface="+mj-lt"/>
              <a:buAutoNum type="arabicPeriod"/>
            </a:pPr>
            <a:r>
              <a:rPr lang="sv-SE" altLang="sv-SE" sz="2400">
                <a:ea typeface="Times New Roman" panose="02020603050405020304" pitchFamily="18" charset="0"/>
                <a:cs typeface="Arial" panose="020B0604020202020204" pitchFamily="34" charset="0"/>
              </a:rPr>
              <a:t>Risk som drabbar individer som kan identifieras, inte enbart anonyma offer</a:t>
            </a:r>
            <a:endParaRPr lang="sv-SE" altLang="sv-SE" sz="1000">
              <a:cs typeface="Arial" panose="020B0604020202020204" pitchFamily="34" charset="0"/>
            </a:endParaRPr>
          </a:p>
          <a:p>
            <a:pPr marL="457200" lvl="0" indent="-457200">
              <a:spcAft>
                <a:spcPts val="1000"/>
              </a:spcAft>
              <a:buFont typeface="+mj-lt"/>
              <a:buAutoNum type="arabicPeriod"/>
            </a:pPr>
            <a:r>
              <a:rPr lang="sv-SE" altLang="sv-SE" sz="2400">
                <a:ea typeface="Times New Roman" panose="02020603050405020304" pitchFamily="18" charset="0"/>
                <a:cs typeface="Arial" panose="020B0604020202020204" pitchFamily="34" charset="0"/>
              </a:rPr>
              <a:t>Risk som är bristfälligt känd av vetenskapen</a:t>
            </a:r>
            <a:endParaRPr lang="sv-SE" altLang="sv-SE" sz="1000">
              <a:cs typeface="Arial" panose="020B0604020202020204" pitchFamily="34" charset="0"/>
            </a:endParaRPr>
          </a:p>
          <a:p>
            <a:pPr marL="457200" lvl="0" indent="-457200">
              <a:spcAft>
                <a:spcPts val="1000"/>
              </a:spcAft>
              <a:buFont typeface="+mj-lt"/>
              <a:buAutoNum type="arabicPeriod"/>
            </a:pPr>
            <a:r>
              <a:rPr lang="sv-SE" altLang="sv-SE" sz="2400">
                <a:ea typeface="Times New Roman" panose="02020603050405020304" pitchFamily="18" charset="0"/>
                <a:cs typeface="Arial" panose="020B0604020202020204" pitchFamily="34" charset="0"/>
              </a:rPr>
              <a:t>Risk där ansvariga och experter ger motsägande besked; än värre, om man får motsägande besked från en och samma källa</a:t>
            </a:r>
            <a:endParaRPr lang="sv-SE" altLang="sv-SE" sz="3600">
              <a:cs typeface="Arial" panose="020B0604020202020204" pitchFamily="34" charset="0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1952625" y="-66675"/>
            <a:ext cx="741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/>
              <a:t>Faktorer som väcker indignation</a:t>
            </a:r>
          </a:p>
        </p:txBody>
      </p:sp>
      <p:cxnSp>
        <p:nvCxnSpPr>
          <p:cNvPr id="3" name="Rak koppling 2"/>
          <p:cNvCxnSpPr/>
          <p:nvPr/>
        </p:nvCxnSpPr>
        <p:spPr>
          <a:xfrm>
            <a:off x="347730" y="2543577"/>
            <a:ext cx="10522039" cy="25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k koppling 5"/>
          <p:cNvCxnSpPr/>
          <p:nvPr/>
        </p:nvCxnSpPr>
        <p:spPr>
          <a:xfrm>
            <a:off x="347730" y="5889938"/>
            <a:ext cx="10522039" cy="257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99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A34803-5DBE-F91B-9671-6212A61C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11" y="516266"/>
            <a:ext cx="10642454" cy="457200"/>
          </a:xfrm>
        </p:spPr>
        <p:txBody>
          <a:bodyPr>
            <a:normAutofit fontScale="90000"/>
          </a:bodyPr>
          <a:lstStyle/>
          <a:p>
            <a:r>
              <a:rPr lang="sv-SE"/>
              <a:t>Möjlighet att påverka och uppfattade fördelar av exponering ökar risk-acceptansen</a:t>
            </a:r>
          </a:p>
        </p:txBody>
      </p:sp>
      <p:pic>
        <p:nvPicPr>
          <p:cNvPr id="1028" name="Picture 4" descr="The less alcohol you drink, the lower your risk for cancer. cdc.gov/cancer/alcohol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679" y="2367464"/>
            <a:ext cx="4639872" cy="30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4642" y="178159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Open Sans"/>
              </a:rPr>
              <a:t>Drinking alcohol raises your risk of getting several kinds of cancer—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</a:rPr>
              <a:t>Mouth and throat.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</a:rPr>
              <a:t>Voice box (larynx).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</a:rPr>
              <a:t>Esophagus.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</a:rPr>
              <a:t>Colon and rectum.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</a:rPr>
              <a:t>Liver.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Open Sans"/>
              </a:rPr>
              <a:t>Breast (in women).</a:t>
            </a:r>
          </a:p>
          <a:p>
            <a:endParaRPr lang="en-US">
              <a:solidFill>
                <a:srgbClr val="000000"/>
              </a:solidFill>
              <a:latin typeface="Open Sans"/>
            </a:endParaRPr>
          </a:p>
          <a:p>
            <a:r>
              <a:rPr lang="en-US">
                <a:solidFill>
                  <a:srgbClr val="000000"/>
                </a:solidFill>
                <a:latin typeface="Open Sans"/>
              </a:rPr>
              <a:t>Some studies show that drinking </a:t>
            </a:r>
            <a:r>
              <a:rPr lang="en-US" b="1">
                <a:solidFill>
                  <a:srgbClr val="000000"/>
                </a:solidFill>
                <a:latin typeface="Open Sans"/>
              </a:rPr>
              <a:t>three or more alcoholic drinks per day</a:t>
            </a:r>
            <a:r>
              <a:rPr lang="en-US">
                <a:solidFill>
                  <a:srgbClr val="000000"/>
                </a:solidFill>
                <a:latin typeface="Open Sans"/>
              </a:rPr>
              <a:t> increases the risk of </a:t>
            </a:r>
            <a:r>
              <a:rPr lang="en-US" b="1">
                <a:solidFill>
                  <a:srgbClr val="000000"/>
                </a:solidFill>
                <a:latin typeface="Open Sans"/>
              </a:rPr>
              <a:t>stomach and pancreatic cancers</a:t>
            </a:r>
            <a:r>
              <a:rPr lang="en-US">
                <a:solidFill>
                  <a:srgbClr val="000000"/>
                </a:solidFill>
                <a:latin typeface="Open Sans"/>
              </a:rPr>
              <a:t>. There is also evidence that drinking alcohol increases the risk for </a:t>
            </a:r>
            <a:r>
              <a:rPr lang="en-US" b="1">
                <a:solidFill>
                  <a:srgbClr val="000000"/>
                </a:solidFill>
                <a:latin typeface="Open Sans"/>
              </a:rPr>
              <a:t>prostate cancer</a:t>
            </a:r>
            <a:r>
              <a:rPr lang="en-US">
                <a:solidFill>
                  <a:srgbClr val="000000"/>
                </a:solidFill>
                <a:latin typeface="Open Sans"/>
              </a:rPr>
              <a:t>. All alcoholic drinks, including red and white wine, beer, and liquor, are linked with cancer. </a:t>
            </a:r>
            <a:r>
              <a:rPr lang="en-US" b="1">
                <a:solidFill>
                  <a:srgbClr val="000000"/>
                </a:solidFill>
                <a:latin typeface="Open Sans"/>
              </a:rPr>
              <a:t>The more you drink, the higher your cancer risk.</a:t>
            </a:r>
          </a:p>
        </p:txBody>
      </p:sp>
    </p:spTree>
    <p:extLst>
      <p:ext uri="{BB962C8B-B14F-4D97-AF65-F5344CB8AC3E}">
        <p14:creationId xmlns:p14="http://schemas.microsoft.com/office/powerpoint/2010/main" val="148039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8077" y="-35694"/>
            <a:ext cx="9862886" cy="880197"/>
          </a:xfrm>
        </p:spPr>
        <p:txBody>
          <a:bodyPr/>
          <a:lstStyle/>
          <a:p>
            <a:r>
              <a:rPr lang="sv-SE"/>
              <a:t>Exponering för andra PFAS?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8793" y="1014581"/>
            <a:ext cx="6796388" cy="471335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>
                <a:cs typeface="Calibri" panose="020F0502020204030204" pitchFamily="34" charset="0"/>
              </a:rPr>
              <a:t>Förstföderskor i Uppsala 1996-2019</a:t>
            </a:r>
          </a:p>
          <a:p>
            <a:pPr>
              <a:lnSpc>
                <a:spcPct val="100000"/>
              </a:lnSpc>
            </a:pPr>
            <a:endParaRPr lang="sv-SE" sz="200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sv-SE" sz="2000">
                <a:cs typeface="Calibri" panose="020F0502020204030204" pitchFamily="34" charset="0"/>
              </a:rPr>
              <a:t>EOF </a:t>
            </a: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sv-SE" sz="2000" err="1">
                <a:cs typeface="Calibri" panose="020F0502020204030204" pitchFamily="34" charset="0"/>
                <a:sym typeface="Wingdings" panose="05000000000000000000" pitchFamily="2" charset="2"/>
              </a:rPr>
              <a:t>Extraherbart</a:t>
            </a: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 organiskt fluor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sv-SE" sz="2000">
                <a:cs typeface="Calibri" panose="020F0502020204030204" pitchFamily="34" charset="0"/>
              </a:rPr>
              <a:t>TF </a:t>
            </a: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 Totalt fluor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sv-SE" sz="2000"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sv-SE" sz="2000">
                <a:cs typeface="Calibri" panose="020F0502020204030204" pitchFamily="34" charset="0"/>
                <a:sym typeface="Wingdings" panose="05000000000000000000" pitchFamily="2" charset="2"/>
              </a:rPr>
              <a:t>Andelen oförklarat EOF ökar</a:t>
            </a:r>
          </a:p>
          <a:p>
            <a:pPr>
              <a:lnSpc>
                <a:spcPct val="100000"/>
              </a:lnSpc>
            </a:pPr>
            <a:endParaRPr lang="sv-SE" sz="200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sv-SE" sz="2000"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sv-S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514" y="2398142"/>
            <a:ext cx="7309449" cy="4339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289" y="347622"/>
            <a:ext cx="4030067" cy="18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5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609" y="450541"/>
            <a:ext cx="7886700" cy="641082"/>
          </a:xfrm>
        </p:spPr>
        <p:txBody>
          <a:bodyPr/>
          <a:lstStyle/>
          <a:p>
            <a:r>
              <a:rPr lang="sv-SE" sz="3600" b="0">
                <a:latin typeface="Calibri" panose="020F0502020204030204" pitchFamily="34" charset="0"/>
                <a:cs typeface="Calibri" panose="020F0502020204030204" pitchFamily="34" charset="0"/>
              </a:rPr>
              <a:t>Toxicitet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04" y="264132"/>
            <a:ext cx="5656000" cy="4617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705" y="1494619"/>
            <a:ext cx="115202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>
                <a:latin typeface="Calibri" panose="020F0502020204030204" pitchFamily="34" charset="0"/>
                <a:cs typeface="Calibri" panose="020F0502020204030204" pitchFamily="34" charset="0"/>
              </a:rPr>
              <a:t>Effekt inte direkt kopplad till sjukdom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000" i="1">
                <a:latin typeface="Calibri" panose="020F0502020204030204" pitchFamily="34" charset="0"/>
                <a:cs typeface="Calibri" panose="020F0502020204030204" pitchFamily="34" charset="0"/>
              </a:rPr>
              <a:t>En andel av population med hög exponering uppvisar ”ingen effekt”</a:t>
            </a:r>
          </a:p>
          <a:p>
            <a:r>
              <a:rPr lang="sv-SE" sz="2000" i="1">
                <a:latin typeface="Calibri" panose="020F0502020204030204" pitchFamily="34" charset="0"/>
                <a:cs typeface="Calibri" panose="020F0502020204030204" pitchFamily="34" charset="0"/>
              </a:rPr>
              <a:t>En andel av populationen som ”uppvisar effekt” har låg exponering</a:t>
            </a:r>
          </a:p>
          <a:p>
            <a:endParaRPr lang="sv-SE" sz="2000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v-SE" sz="2000" i="1">
                <a:latin typeface="Calibri" panose="020F0502020204030204" pitchFamily="34" charset="0"/>
                <a:cs typeface="Calibri" panose="020F0502020204030204" pitchFamily="34" charset="0"/>
              </a:rPr>
              <a:t>Vid tillräckligt hög exponering och en stor exponerad delpopulation kan en riskökning bland de högexponerade detekteras</a:t>
            </a:r>
          </a:p>
          <a:p>
            <a:r>
              <a:rPr lang="sv-SE" sz="2400"/>
              <a:t>						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133347" y="1243862"/>
            <a:ext cx="3173737" cy="31183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8711435" y="3964337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375669" y="3794986"/>
            <a:ext cx="2531462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Indirekta/direkta antioxidanter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102339" y="3527181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37181" y="3371754"/>
            <a:ext cx="2133918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Reparation/nyproduktion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9505064" y="3105733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269088" y="2963472"/>
            <a:ext cx="1636345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Induktion/Tolerans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837181" y="2727045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399187" y="2571164"/>
            <a:ext cx="1866217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err="1"/>
              <a:t>Homeostas</a:t>
            </a:r>
            <a:r>
              <a:rPr lang="sv-SE" sz="1400"/>
              <a:t>/feedback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0269088" y="2344148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933322" y="2188721"/>
            <a:ext cx="1258678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Regeneration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379318" y="4346775"/>
            <a:ext cx="6642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304597" y="4187664"/>
            <a:ext cx="1917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/>
              <a:t>Metabolism (ej PFAA)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99187" y="764947"/>
            <a:ext cx="1645002" cy="31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/>
              <a:t>Ökad exponering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2437189" y="4394389"/>
            <a:ext cx="505327" cy="8315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15175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A34803-5DBE-F91B-9671-6212A61C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10" y="399305"/>
            <a:ext cx="10642454" cy="457200"/>
          </a:xfrm>
        </p:spPr>
        <p:txBody>
          <a:bodyPr>
            <a:normAutofit fontScale="90000"/>
          </a:bodyPr>
          <a:lstStyle/>
          <a:p>
            <a:r>
              <a:rPr lang="sv-SE"/>
              <a:t>Individuell risk vs populationsrisk</a:t>
            </a:r>
            <a:br>
              <a:rPr lang="sv-SE"/>
            </a:b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CDDB981-7169-9D7C-B824-78263332F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3" y="1204584"/>
            <a:ext cx="10642454" cy="46406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Effekt är inte direkt kopplad till sjukdom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Sjukdom orsakas av många olika faktorer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Orsaker till sjukdom är  i många fall ofullständigt</a:t>
            </a:r>
          </a:p>
          <a:p>
            <a:r>
              <a:rPr lang="sv-SE"/>
              <a:t>    kända</a:t>
            </a:r>
          </a:p>
          <a:p>
            <a:endParaRPr lang="sv-SE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600"/>
              <a:t>En stor andel av de som insjuknar har </a:t>
            </a:r>
          </a:p>
          <a:p>
            <a:r>
              <a:rPr lang="sv-SE" sz="1600"/>
              <a:t>     ”</a:t>
            </a:r>
            <a:r>
              <a:rPr lang="sv-SE" sz="1600" err="1"/>
              <a:t>protective</a:t>
            </a:r>
            <a:r>
              <a:rPr lang="sv-SE" sz="1600"/>
              <a:t> </a:t>
            </a:r>
            <a:r>
              <a:rPr lang="sv-SE" sz="1600" err="1"/>
              <a:t>genotype</a:t>
            </a:r>
            <a:r>
              <a:rPr lang="sv-SE" sz="1600"/>
              <a:t>” och ”</a:t>
            </a:r>
            <a:r>
              <a:rPr lang="sv-SE" sz="1600" err="1"/>
              <a:t>healthy</a:t>
            </a:r>
            <a:r>
              <a:rPr lang="sv-SE" sz="1600"/>
              <a:t> exposures”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600"/>
              <a:t>En stor andel i ”</a:t>
            </a:r>
            <a:r>
              <a:rPr lang="sv-SE" sz="1600" err="1"/>
              <a:t>unhealthy</a:t>
            </a:r>
            <a:r>
              <a:rPr lang="sv-SE" sz="1600"/>
              <a:t> exposure/</a:t>
            </a:r>
            <a:r>
              <a:rPr lang="sv-SE" sz="1600" err="1"/>
              <a:t>genetic</a:t>
            </a:r>
            <a:r>
              <a:rPr lang="sv-SE" sz="1600"/>
              <a:t> predisposition”-grupperna</a:t>
            </a:r>
          </a:p>
          <a:p>
            <a:r>
              <a:rPr lang="sv-SE" sz="1600"/>
              <a:t>     insjuknar inte</a:t>
            </a:r>
          </a:p>
          <a:p>
            <a:r>
              <a:rPr lang="sv-SE" sz="1600"/>
              <a:t>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594" y="1518248"/>
            <a:ext cx="4634405" cy="4263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001495"/>
            <a:ext cx="5609524" cy="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77232" y="122583"/>
            <a:ext cx="9862886" cy="880197"/>
          </a:xfrm>
        </p:spPr>
        <p:txBody>
          <a:bodyPr/>
          <a:lstStyle/>
          <a:p>
            <a:pPr eaLnBrk="1" hangingPunct="1"/>
            <a:r>
              <a:rPr lang="sv-SE" altLang="sv-SE" sz="3600"/>
              <a:t>Effekt vs sjukdom</a:t>
            </a:r>
            <a:endParaRPr lang="en-GB" altLang="sv-SE" sz="36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321" y="1385165"/>
            <a:ext cx="4874891" cy="269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260" y="2031582"/>
            <a:ext cx="3951705" cy="4525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682" y="1270376"/>
            <a:ext cx="6291848" cy="50531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/>
              <a:t>Exempel: Kaffe </a:t>
            </a:r>
            <a:r>
              <a:rPr lang="sv-SE">
                <a:sym typeface="Wingdings" panose="05000000000000000000" pitchFamily="2" charset="2"/>
              </a:rPr>
              <a:t> bentäthet  osteoporos  benbrott</a:t>
            </a:r>
            <a:endParaRPr lang="sv-SE"/>
          </a:p>
          <a:p>
            <a:pPr>
              <a:lnSpc>
                <a:spcPts val="3000"/>
              </a:lnSpc>
            </a:pPr>
            <a:endParaRPr lang="sv-SE"/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sv-SE"/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/>
              <a:t>&gt;66 000 kvinnor (medelålder 55 år vid rekrytering)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/>
              <a:t>3 mätningar av kaffekonsumtion (baslinje +2)</a:t>
            </a:r>
          </a:p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/>
              <a:t>Bentäthetsmätning &gt;5000 kvinnor 16-19 år efter baslinje</a:t>
            </a:r>
          </a:p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/>
              <a:t>2-4 % sänkt bentäthet &lt;1 kopp </a:t>
            </a:r>
            <a:r>
              <a:rPr lang="sv-SE">
                <a:sym typeface="Wingdings" panose="05000000000000000000" pitchFamily="2" charset="2"/>
              </a:rPr>
              <a:t> ≥4 koppar/d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7232" y="655721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3000"/>
              </a:lnSpc>
            </a:pPr>
            <a:endParaRPr lang="sv-SE" sz="24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133" y="26361"/>
            <a:ext cx="5450222" cy="1336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149873" y="3931035"/>
            <a:ext cx="1521070" cy="3763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3000"/>
              </a:lnSpc>
            </a:pPr>
            <a:r>
              <a:rPr lang="sv-SE" sz="2400"/>
              <a:t>Bentäthet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1343" y="6481679"/>
            <a:ext cx="2876525" cy="37632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3000"/>
              </a:lnSpc>
            </a:pPr>
            <a:r>
              <a:rPr lang="sv-SE" sz="2400"/>
              <a:t>Antal koppar per dag vid baslinje</a:t>
            </a:r>
          </a:p>
        </p:txBody>
      </p:sp>
    </p:spTree>
    <p:extLst>
      <p:ext uri="{BB962C8B-B14F-4D97-AF65-F5344CB8AC3E}">
        <p14:creationId xmlns:p14="http://schemas.microsoft.com/office/powerpoint/2010/main" val="232783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77232" y="122583"/>
            <a:ext cx="9862886" cy="880197"/>
          </a:xfrm>
        </p:spPr>
        <p:txBody>
          <a:bodyPr/>
          <a:lstStyle/>
          <a:p>
            <a:pPr eaLnBrk="1" hangingPunct="1"/>
            <a:r>
              <a:rPr lang="sv-SE" altLang="sv-SE" sz="3600"/>
              <a:t>Effekt vs sjukdom - kaffe</a:t>
            </a:r>
            <a:endParaRPr lang="en-GB" altLang="sv-SE" sz="36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133" y="1553885"/>
            <a:ext cx="4874891" cy="269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74" y="1155436"/>
            <a:ext cx="1674218" cy="1917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232" y="655721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3000"/>
              </a:lnSpc>
            </a:pPr>
            <a:endParaRPr lang="sv-SE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317" y="2184461"/>
            <a:ext cx="7784096" cy="33756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4473" y="3429000"/>
            <a:ext cx="3314317" cy="20131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>
                <a:sym typeface="Wingdings" panose="05000000000000000000" pitchFamily="2" charset="2"/>
              </a:rPr>
              <a:t>Uppföljning från baslinje – 21 år</a:t>
            </a:r>
          </a:p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sv-SE" sz="2000">
              <a:sym typeface="Wingdings" panose="05000000000000000000" pitchFamily="2" charset="2"/>
            </a:endParaRPr>
          </a:p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>
                <a:sym typeface="Wingdings" panose="05000000000000000000" pitchFamily="2" charset="2"/>
              </a:rPr>
              <a:t>Ingen ökad risk för frakturer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>
                <a:sym typeface="Wingdings" panose="05000000000000000000" pitchFamily="2" charset="2"/>
              </a:rPr>
              <a:t>Ingen ökad risk för osteoporos</a:t>
            </a:r>
          </a:p>
          <a:p>
            <a:pPr algn="l">
              <a:lnSpc>
                <a:spcPts val="3000"/>
              </a:lnSpc>
            </a:pPr>
            <a:r>
              <a:rPr lang="sv-SE" sz="2000">
                <a:sym typeface="Wingdings" panose="05000000000000000000" pitchFamily="2" charset="2"/>
              </a:rPr>
              <a:t>      försvinner i bruset av</a:t>
            </a:r>
          </a:p>
          <a:p>
            <a:pPr algn="l">
              <a:lnSpc>
                <a:spcPts val="3000"/>
              </a:lnSpc>
            </a:pPr>
            <a:r>
              <a:rPr lang="sv-SE" sz="2000">
                <a:sym typeface="Wingdings" panose="05000000000000000000" pitchFamily="2" charset="2"/>
              </a:rPr>
              <a:t>          andra orsaker</a:t>
            </a:r>
          </a:p>
          <a:p>
            <a:pPr marL="342900" indent="-342900" algn="l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sv-SE" sz="2000">
                <a:sym typeface="Wingdings" panose="05000000000000000000" pitchFamily="2" charset="2"/>
              </a:rPr>
              <a:t>Effekten på bentäthet inte</a:t>
            </a:r>
          </a:p>
          <a:p>
            <a:pPr>
              <a:lnSpc>
                <a:spcPts val="3000"/>
              </a:lnSpc>
            </a:pPr>
            <a:r>
              <a:rPr lang="sv-SE" sz="2000">
                <a:sym typeface="Wingdings" panose="05000000000000000000" pitchFamily="2" charset="2"/>
              </a:rPr>
              <a:t>      tillräckligt stor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endParaRPr lang="sv-SE" sz="2000">
              <a:sym typeface="Wingdings" panose="05000000000000000000" pitchFamily="2" charset="2"/>
            </a:endParaRPr>
          </a:p>
          <a:p>
            <a:pPr algn="l">
              <a:lnSpc>
                <a:spcPts val="3000"/>
              </a:lnSpc>
            </a:pPr>
            <a:endParaRPr lang="sv-SE" sz="20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819" y="47821"/>
            <a:ext cx="5450222" cy="1336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133" y="1412292"/>
            <a:ext cx="4874891" cy="26971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216662" y="2901462"/>
            <a:ext cx="1575379" cy="3103684"/>
          </a:xfrm>
          <a:prstGeom prst="ellipse">
            <a:avLst/>
          </a:prstGeom>
          <a:noFill/>
          <a:ln>
            <a:solidFill>
              <a:srgbClr val="CE0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4" name="Oval 13"/>
          <p:cNvSpPr/>
          <p:nvPr/>
        </p:nvSpPr>
        <p:spPr>
          <a:xfrm>
            <a:off x="3818136" y="2883736"/>
            <a:ext cx="1575379" cy="3103684"/>
          </a:xfrm>
          <a:prstGeom prst="ellipse">
            <a:avLst/>
          </a:prstGeom>
          <a:noFill/>
          <a:ln>
            <a:solidFill>
              <a:srgbClr val="CE00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20502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5"/>
          <p:cNvSpPr>
            <a:spLocks noGrp="1"/>
          </p:cNvSpPr>
          <p:nvPr>
            <p:ph type="title"/>
          </p:nvPr>
        </p:nvSpPr>
        <p:spPr>
          <a:xfrm>
            <a:off x="956550" y="196485"/>
            <a:ext cx="9862886" cy="484751"/>
          </a:xfrm>
        </p:spPr>
        <p:txBody>
          <a:bodyPr>
            <a:noAutofit/>
          </a:bodyPr>
          <a:lstStyle/>
          <a:p>
            <a:r>
              <a:rPr lang="sv-SE" altLang="sv-SE" sz="3600">
                <a:latin typeface="Calibri" panose="020F0502020204030204" pitchFamily="34" charset="0"/>
              </a:rPr>
              <a:t>Tolerabelt intag</a:t>
            </a:r>
            <a:endParaRPr lang="sv-SE" altLang="sv-SE" sz="3600"/>
          </a:p>
        </p:txBody>
      </p:sp>
      <p:sp>
        <p:nvSpPr>
          <p:cNvPr id="2" name="TextBox 1"/>
          <p:cNvSpPr txBox="1"/>
          <p:nvPr/>
        </p:nvSpPr>
        <p:spPr>
          <a:xfrm>
            <a:off x="813203" y="5599113"/>
            <a:ext cx="666974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3000"/>
              </a:lnSpc>
            </a:pPr>
            <a:endParaRPr lang="sv-SE" sz="2400" i="1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394" y="2979110"/>
            <a:ext cx="37909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32" y="4284035"/>
            <a:ext cx="28289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57" y="4663448"/>
            <a:ext cx="1979613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403659" y="6367391"/>
            <a:ext cx="17492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800"/>
              <a:t>Tolerabelt intag</a:t>
            </a:r>
          </a:p>
        </p:txBody>
      </p:sp>
      <p:sp>
        <p:nvSpPr>
          <p:cNvPr id="12" name="Right Arrow 11"/>
          <p:cNvSpPr/>
          <p:nvPr/>
        </p:nvSpPr>
        <p:spPr>
          <a:xfrm rot="16200000">
            <a:off x="5236342" y="5927615"/>
            <a:ext cx="690562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13" name="Right Arrow 12"/>
          <p:cNvSpPr/>
          <p:nvPr/>
        </p:nvSpPr>
        <p:spPr>
          <a:xfrm>
            <a:off x="5649712" y="6476957"/>
            <a:ext cx="1560701" cy="164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/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335385" y="6404365"/>
            <a:ext cx="1152525" cy="30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400"/>
              <a:t>Ökat intag</a:t>
            </a:r>
          </a:p>
        </p:txBody>
      </p:sp>
      <p:sp>
        <p:nvSpPr>
          <p:cNvPr id="4" name="Rectangle 3"/>
          <p:cNvSpPr/>
          <p:nvPr/>
        </p:nvSpPr>
        <p:spPr>
          <a:xfrm>
            <a:off x="5011554" y="4284035"/>
            <a:ext cx="670151" cy="733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7" name="Rectangle 6"/>
          <p:cNvSpPr/>
          <p:nvPr/>
        </p:nvSpPr>
        <p:spPr>
          <a:xfrm>
            <a:off x="5857674" y="4099899"/>
            <a:ext cx="222736" cy="763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5" name="Rectangle 14"/>
          <p:cNvSpPr/>
          <p:nvPr/>
        </p:nvSpPr>
        <p:spPr>
          <a:xfrm>
            <a:off x="6621022" y="5056965"/>
            <a:ext cx="445169" cy="71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6" name="Rectangle 15"/>
          <p:cNvSpPr/>
          <p:nvPr/>
        </p:nvSpPr>
        <p:spPr>
          <a:xfrm>
            <a:off x="574483" y="524073"/>
            <a:ext cx="118852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sv-SE" sz="160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/>
              <a:t>En skattning av mängden av en förorening i livsmedel eller dricksvatten som kan konsumeras genom</a:t>
            </a:r>
          </a:p>
          <a:p>
            <a:pPr>
              <a:defRPr/>
            </a:pPr>
            <a:r>
              <a:rPr lang="sv-SE"/>
              <a:t>     hela livet utan att utgöra en märkbar risk för hälsan (EFSA 2023)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sz="160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sz="1600" b="1" i="1">
                <a:solidFill>
                  <a:srgbClr val="FF0000"/>
                </a:solidFill>
              </a:rPr>
              <a:t>Långvariga överskridanden av tolerabla intag inte acceptabla </a:t>
            </a:r>
            <a:r>
              <a:rPr lang="sv-SE" sz="1600" b="1" i="1">
                <a:solidFill>
                  <a:srgbClr val="FF0000"/>
                </a:solidFill>
                <a:sym typeface="Wingdings" panose="05000000000000000000" pitchFamily="2" charset="2"/>
              </a:rPr>
              <a:t> eventuellt beslut om åtgärder för att minska exponering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sv-SE" sz="160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sz="1600">
                <a:sym typeface="Wingdings" panose="05000000000000000000" pitchFamily="2" charset="2"/>
              </a:rPr>
              <a:t>”Allvarliga effekter” PFAS-riskbedömning  antikroppssvar, födelsevikt, kolesterol, levermarkörer,………….</a:t>
            </a:r>
            <a:endParaRPr lang="sv-SE" sz="160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v-SE" sz="1600">
                <a:sym typeface="Wingdings" panose="05000000000000000000" pitchFamily="2" charset="2"/>
              </a:rPr>
              <a:t>”Allvarliga effekter”  överskridanden säger inget om risk för sjukdom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1598" y="4617719"/>
            <a:ext cx="71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Effekt</a:t>
            </a:r>
          </a:p>
        </p:txBody>
      </p:sp>
    </p:spTree>
    <p:extLst>
      <p:ext uri="{BB962C8B-B14F-4D97-AF65-F5344CB8AC3E}">
        <p14:creationId xmlns:p14="http://schemas.microsoft.com/office/powerpoint/2010/main" val="8412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A34803-5DBE-F91B-9671-6212A61CD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546" y="195424"/>
            <a:ext cx="10642454" cy="457200"/>
          </a:xfrm>
        </p:spPr>
        <p:txBody>
          <a:bodyPr>
            <a:normAutofit fontScale="90000"/>
          </a:bodyPr>
          <a:lstStyle/>
          <a:p>
            <a:r>
              <a:rPr lang="sv-SE"/>
              <a:t>Tolerabelt intag - PFAS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CDDB981-7169-9D7C-B824-78263332F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05" y="990599"/>
            <a:ext cx="11264838" cy="545832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Utveckling av tolerabla intag (TI) – PFAS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Med tiden </a:t>
            </a:r>
            <a:r>
              <a:rPr lang="sv-SE">
                <a:sym typeface="Wingdings" panose="05000000000000000000" pitchFamily="2" charset="2"/>
              </a:rPr>
              <a:t> f</a:t>
            </a:r>
            <a:r>
              <a:rPr lang="sv-SE"/>
              <a:t>ler studier av högre kvalitet och studier av människor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Skillnader i modellering av PFAS kinetik i kroppen och användande av osäkerhetsfaktorer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/>
          </a:p>
          <a:p>
            <a:pPr>
              <a:lnSpc>
                <a:spcPct val="100000"/>
              </a:lnSpc>
            </a:pPr>
            <a:r>
              <a:rPr lang="sv-SE" sz="1400" u="sng"/>
              <a:t>Organisation		PFAS		Kritisk effekt			Art		TI (</a:t>
            </a:r>
            <a:r>
              <a:rPr lang="sv-SE" sz="1400" u="sng" err="1"/>
              <a:t>ng</a:t>
            </a:r>
            <a:r>
              <a:rPr lang="sv-SE" sz="1400" u="sng"/>
              <a:t>/kg/dag)</a:t>
            </a:r>
          </a:p>
          <a:p>
            <a:pPr>
              <a:lnSpc>
                <a:spcPct val="100000"/>
              </a:lnSpc>
            </a:pPr>
            <a:r>
              <a:rPr lang="sv-SE" sz="1400"/>
              <a:t>EFSA 2008		PFOA		Lever-effekter	 	Råtta		1500	</a:t>
            </a:r>
          </a:p>
          <a:p>
            <a:pPr>
              <a:lnSpc>
                <a:spcPct val="100000"/>
              </a:lnSpc>
            </a:pPr>
            <a:r>
              <a:rPr lang="sv-SE" sz="1400"/>
              <a:t>		PFOS		Sköldkörtelhormoner, HDL	Apa			150</a:t>
            </a:r>
          </a:p>
          <a:p>
            <a:pPr>
              <a:lnSpc>
                <a:spcPct val="100000"/>
              </a:lnSpc>
            </a:pPr>
            <a:r>
              <a:rPr lang="sv-SE" sz="1400"/>
              <a:t>EFSA 2018		PFOA		Kolesterol			Människa		0,9</a:t>
            </a:r>
          </a:p>
          <a:p>
            <a:pPr>
              <a:lnSpc>
                <a:spcPct val="100000"/>
              </a:lnSpc>
            </a:pPr>
            <a:r>
              <a:rPr lang="sv-SE" sz="1400"/>
              <a:t>		PFOS		Kolesterol, antikroppssvar	Människa			1,9</a:t>
            </a:r>
          </a:p>
          <a:p>
            <a:pPr>
              <a:lnSpc>
                <a:spcPct val="100000"/>
              </a:lnSpc>
            </a:pPr>
            <a:r>
              <a:rPr lang="sv-SE" sz="1400"/>
              <a:t>EFSA 2020		PFOA, PFNA</a:t>
            </a:r>
          </a:p>
          <a:p>
            <a:pPr>
              <a:lnSpc>
                <a:spcPct val="100000"/>
              </a:lnSpc>
            </a:pPr>
            <a:r>
              <a:rPr lang="sv-SE" sz="1400"/>
              <a:t>		</a:t>
            </a:r>
            <a:r>
              <a:rPr lang="sv-SE" sz="1400" err="1"/>
              <a:t>PFHxS</a:t>
            </a:r>
            <a:r>
              <a:rPr lang="sv-SE" sz="1400"/>
              <a:t>, PFOS		Antikroppssvar		Människa		0,6</a:t>
            </a:r>
          </a:p>
          <a:p>
            <a:pPr>
              <a:lnSpc>
                <a:spcPct val="100000"/>
              </a:lnSpc>
            </a:pPr>
            <a:endParaRPr lang="sv-SE" sz="1400"/>
          </a:p>
          <a:p>
            <a:pPr>
              <a:lnSpc>
                <a:spcPct val="100000"/>
              </a:lnSpc>
            </a:pPr>
            <a:r>
              <a:rPr lang="sv-SE" sz="1400" i="1"/>
              <a:t>US EPA 2022		PFOS		Antikroppssvar		Människa		0,008?</a:t>
            </a:r>
          </a:p>
          <a:p>
            <a:pPr>
              <a:lnSpc>
                <a:spcPct val="100000"/>
              </a:lnSpc>
            </a:pPr>
            <a:r>
              <a:rPr lang="sv-SE" sz="1400" i="1" u="sng"/>
              <a:t>(Draft)		PFOA		Antikroppssvar		Människa		0,002?	</a:t>
            </a:r>
          </a:p>
          <a:p>
            <a:pPr>
              <a:lnSpc>
                <a:spcPct val="100000"/>
              </a:lnSpc>
            </a:pPr>
            <a:r>
              <a:rPr lang="sv-SE" sz="160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101150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792D57F83A1E46AF9865D2B3184168" ma:contentTypeVersion="19" ma:contentTypeDescription="Skapa ett nytt dokument." ma:contentTypeScope="" ma:versionID="7d82d75bbbf0905cf5aa472747617a9c">
  <xsd:schema xmlns:xsd="http://www.w3.org/2001/XMLSchema" xmlns:xs="http://www.w3.org/2001/XMLSchema" xmlns:p="http://schemas.microsoft.com/office/2006/metadata/properties" xmlns:ns2="67c04037-aca0-4118-917b-9b3d188107f6" xmlns:ns3="60bf9011-4c84-490e-879e-bf0d29284be5" xmlns:ns4="8b4388f5-57ce-4f69-97dc-9be368a194bd" targetNamespace="http://schemas.microsoft.com/office/2006/metadata/properties" ma:root="true" ma:fieldsID="c840c70ce2a8aee11f41dbb01530df4d" ns2:_="" ns3:_="" ns4:_="">
    <xsd:import namespace="67c04037-aca0-4118-917b-9b3d188107f6"/>
    <xsd:import namespace="60bf9011-4c84-490e-879e-bf0d29284be5"/>
    <xsd:import namespace="8b4388f5-57ce-4f69-97dc-9be368a194bd"/>
    <xsd:element name="properties">
      <xsd:complexType>
        <xsd:sequence>
          <xsd:element name="documentManagement">
            <xsd:complexType>
              <xsd:all>
                <xsd:element ref="ns2:i0297e7f0ba4498fb472045cc2479b7e" minOccurs="0"/>
                <xsd:element ref="ns2:TaxCatchAll" minOccurs="0"/>
                <xsd:element ref="ns3:Ärendenummer" minOccurs="0"/>
                <xsd:element ref="ns3:Diariefört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lcf76f155ced4ddcb4097134ff3c332f" minOccurs="0"/>
                <xsd:element ref="ns4:MediaServiceObjectDetectorVersion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04037-aca0-4118-917b-9b3d188107f6" elementFormDefault="qualified">
    <xsd:import namespace="http://schemas.microsoft.com/office/2006/documentManagement/types"/>
    <xsd:import namespace="http://schemas.microsoft.com/office/infopath/2007/PartnerControls"/>
    <xsd:element name="i0297e7f0ba4498fb472045cc2479b7e" ma:index="9" nillable="true" ma:taxonomy="true" ma:internalName="i0297e7f0ba4498fb472045cc2479b7e" ma:taxonomyFieldName="NV_Handlingstyp" ma:displayName="Handlingstyp" ma:fieldId="{20297e7f-0ba4-498f-b472-045cc2479b7e}" ma:sspId="f715b3c1-6faf-452c-928b-c1f971cfea52" ma:termSetId="a614e6fe-972d-4df8-9b00-7f0a944dfe6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38e17f15-5e7f-4dd6-8209-0abeac677187}" ma:internalName="TaxCatchAll" ma:showField="CatchAllData" ma:web="67c04037-aca0-4118-917b-9b3d188107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f9011-4c84-490e-879e-bf0d29284be5" elementFormDefault="qualified">
    <xsd:import namespace="http://schemas.microsoft.com/office/2006/documentManagement/types"/>
    <xsd:import namespace="http://schemas.microsoft.com/office/infopath/2007/PartnerControls"/>
    <xsd:element name="Ärendenummer" ma:index="11" nillable="true" ma:displayName="Ärendenummer" ma:internalName="_x00c4_rendenummer">
      <xsd:simpleType>
        <xsd:restriction base="dms:Text">
          <xsd:maxLength value="255"/>
        </xsd:restriction>
      </xsd:simpleType>
    </xsd:element>
    <xsd:element name="Diariefört" ma:index="12" nillable="true" ma:displayName="Diarieförd" ma:default="0" ma:description="För Modena" ma:internalName="Diarief_x00f6_r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388f5-57ce-4f69-97dc-9be368a194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Bildmarkeringar" ma:readOnly="false" ma:fieldId="{5cf76f15-5ced-4ddc-b409-7134ff3c332f}" ma:taxonomyMulti="true" ma:sspId="f715b3c1-6faf-452c-928b-c1f971cfea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ariefört xmlns="60bf9011-4c84-490e-879e-bf0d29284be5">false</Diariefört>
    <Ärendenummer xmlns="60bf9011-4c84-490e-879e-bf0d29284be5" xsi:nil="true"/>
    <TaxCatchAll xmlns="67c04037-aca0-4118-917b-9b3d188107f6" xsi:nil="true"/>
    <i0297e7f0ba4498fb472045cc2479b7e xmlns="67c04037-aca0-4118-917b-9b3d188107f6">
      <Terms xmlns="http://schemas.microsoft.com/office/infopath/2007/PartnerControls"/>
    </i0297e7f0ba4498fb472045cc2479b7e>
    <lcf76f155ced4ddcb4097134ff3c332f xmlns="8b4388f5-57ce-4f69-97dc-9be368a194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722E0AD-618E-4279-8A55-06A850DA8274}">
  <ds:schemaRefs>
    <ds:schemaRef ds:uri="60bf9011-4c84-490e-879e-bf0d29284be5"/>
    <ds:schemaRef ds:uri="67c04037-aca0-4118-917b-9b3d188107f6"/>
    <ds:schemaRef ds:uri="8b4388f5-57ce-4f69-97dc-9be368a194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13F0437-F774-49C5-847E-275241E025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687A94-A7FA-4701-97AE-6E854B480E9A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33</Slides>
  <Notes>19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Riskvärdering och riskkommunikation för befolkningen i allmänhet</vt:lpstr>
      <vt:lpstr>PFAS har ingen akut toxicitet</vt:lpstr>
      <vt:lpstr>Toxicitet</vt:lpstr>
      <vt:lpstr>Toxicitet</vt:lpstr>
      <vt:lpstr>Individuell risk vs populationsrisk </vt:lpstr>
      <vt:lpstr>Effekt vs sjukdom</vt:lpstr>
      <vt:lpstr>Effekt vs sjukdom - kaffe</vt:lpstr>
      <vt:lpstr>Tolerabelt intag</vt:lpstr>
      <vt:lpstr>Tolerabelt intag - PFAS</vt:lpstr>
      <vt:lpstr>Tolerabelt intag - EFSA </vt:lpstr>
      <vt:lpstr>Exponering vs tolerabelt intag</vt:lpstr>
      <vt:lpstr>Åtgärder i vattenverken har effekt</vt:lpstr>
      <vt:lpstr>PowerPoint Presentation</vt:lpstr>
      <vt:lpstr>PowerPoint Presentation</vt:lpstr>
      <vt:lpstr>PowerPoint Presentation</vt:lpstr>
      <vt:lpstr>PowerPoint Presentation</vt:lpstr>
      <vt:lpstr>Ronneby, december  2013    </vt:lpstr>
      <vt:lpstr>PowerPoint Presentation</vt:lpstr>
      <vt:lpstr>Genomsnittshalter av PFAS i befolkningsstudier  </vt:lpstr>
      <vt:lpstr>PowerPoint Presentation</vt:lpstr>
      <vt:lpstr>PowerPoint Presentation</vt:lpstr>
      <vt:lpstr>Resultat från Ronneby så här långt….</vt:lpstr>
      <vt:lpstr>PowerPoint Presentation</vt:lpstr>
      <vt:lpstr>Resultat från Ronneby (och C8) så här långt….</vt:lpstr>
      <vt:lpstr>PowerPoint Presentation</vt:lpstr>
      <vt:lpstr>PowerPoint Presentation</vt:lpstr>
      <vt:lpstr>PowerPoint Presentation</vt:lpstr>
      <vt:lpstr>PowerPoint Presentation</vt:lpstr>
      <vt:lpstr>Frågor och diskussion</vt:lpstr>
      <vt:lpstr>Riskperception </vt:lpstr>
      <vt:lpstr>PowerPoint Presentation</vt:lpstr>
      <vt:lpstr>Möjlighet att påverka och uppfattade fördelar av exponering ökar risk-acceptansen</vt:lpstr>
      <vt:lpstr>Exponering för andra PFAS?</vt:lpstr>
    </vt:vector>
  </TitlesOfParts>
  <Company>University of Gothenburg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PFAS och hälsa</dc:title>
  <dc:creator>Kristina Jakobsson</dc:creator>
  <cp:revision>1</cp:revision>
  <dcterms:created xsi:type="dcterms:W3CDTF">2023-10-25T09:09:47Z</dcterms:created>
  <dcterms:modified xsi:type="dcterms:W3CDTF">2023-11-22T12:24:07Z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0x010100F8792D57F83A1E46AF9865D2B3184168</vt:lpwstr>
  </property>
</Properties>
</file>