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6"/>
  </p:notesMasterIdLst>
  <p:handoutMasterIdLst>
    <p:handoutMasterId r:id="rId27"/>
  </p:handoutMasterIdLst>
  <p:sldIdLst>
    <p:sldId id="269" r:id="rId4"/>
    <p:sldId id="273" r:id="rId5"/>
    <p:sldId id="270" r:id="rId6"/>
    <p:sldId id="289" r:id="rId7"/>
    <p:sldId id="274" r:id="rId8"/>
    <p:sldId id="300" r:id="rId9"/>
    <p:sldId id="272" r:id="rId10"/>
    <p:sldId id="286" r:id="rId11"/>
    <p:sldId id="276" r:id="rId12"/>
    <p:sldId id="290" r:id="rId13"/>
    <p:sldId id="291" r:id="rId14"/>
    <p:sldId id="263" r:id="rId15"/>
    <p:sldId id="293" r:id="rId16"/>
    <p:sldId id="287" r:id="rId17"/>
    <p:sldId id="294" r:id="rId18"/>
    <p:sldId id="277" r:id="rId19"/>
    <p:sldId id="297" r:id="rId20"/>
    <p:sldId id="275" r:id="rId21"/>
    <p:sldId id="298" r:id="rId22"/>
    <p:sldId id="292" r:id="rId23"/>
    <p:sldId id="299" r:id="rId24"/>
    <p:sldId id="281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202B0CA-FC54-4496-8BCA-5EF66A818D29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llanmörkt forma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Mörkt forma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Mörkt forma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llanmörkt forma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just format 3 - Dekorfärg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Mörkt format 1 - Dekorfärg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 autoAdjust="0"/>
    <p:restoredTop sz="86744" autoAdjust="0"/>
  </p:normalViewPr>
  <p:slideViewPr>
    <p:cSldViewPr snapToGrid="0" snapToObjects="1">
      <p:cViewPr varScale="1">
        <p:scale>
          <a:sx n="109" d="100"/>
          <a:sy n="109" d="100"/>
        </p:scale>
        <p:origin x="132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354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79D7E3CE-1B13-04D7-C58D-C6A7898EF8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2800584-9372-AA5E-9B60-E364455ADE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8802A-8A9D-4103-94FB-1791A0204977}" type="datetimeFigureOut">
              <a:rPr lang="sv-SE" smtClean="0"/>
              <a:t>2023-11-16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4F80EF6-D705-8EE4-D84B-DA137F36A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E7B1A53-20F6-FA2D-354B-035F61F7C5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A3B79-4010-4813-AEA0-A117EE30A2C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1368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DEE10-C153-F640-8A6A-561F1334EF42}" type="datetimeFigureOut">
              <a:rPr lang="sv-SE" smtClean="0"/>
              <a:t>2023-11-16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5269-9E7C-CF47-B684-1FCDB403BE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65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Den största mängden skum som används är A-skum.</a:t>
            </a:r>
            <a:br>
              <a:rPr lang="sv-SE" dirty="0"/>
            </a:br>
            <a:r>
              <a:rPr lang="sv-SE" dirty="0"/>
              <a:t>Inom RSG har i princip inget B-skum använts sen 2018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35269-9E7C-CF47-B684-1FCDB403BE4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869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35269-9E7C-CF47-B684-1FCDB403BE4F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5557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som startade allt</a:t>
            </a:r>
          </a:p>
          <a:p>
            <a:r>
              <a:rPr lang="sv-SE" dirty="0"/>
              <a:t>På gott och ont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35269-9E7C-CF47-B684-1FCDB403BE4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860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35269-9E7C-CF47-B684-1FCDB403BE4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170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MSB betalar för bortforsling och destruktion av gammalt skum från räddningstjänsterna.</a:t>
            </a:r>
          </a:p>
          <a:p>
            <a:r>
              <a:rPr lang="sv-SE" dirty="0"/>
              <a:t>Oftast hetvatten med högt tryck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35269-9E7C-CF47-B684-1FCDB403BE4F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8736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På grund av detta har nu MSB öppnat för att alla som fyllt på med en PFAS-fri skumvätska får analysen av detta skummet betalt så vi får kunskap om hur stort det kvarstående problemet är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35269-9E7C-CF47-B684-1FCDB403BE4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894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Ca 30 L kan användas och ändå underskrida den nivån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35269-9E7C-CF47-B684-1FCDB403BE4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5891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/>
              <a:t>PFAS-källor: bilklädsel, kläder, elektronik mm  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35269-9E7C-CF47-B684-1FCDB403BE4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393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Minimera med många olika metoder, vattensnåla verktyg (högtryck/förhöjt lågtryck), skum, saltbaserat tillsatsmedel, brandfilt, pulversläckare. Det är svårare att samla in än att minimera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35269-9E7C-CF47-B684-1FCDB403BE4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0814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2. Verksamhetsutövaren får ta hand om det (stabilt läge ur ett räddningstjänstperspektiv)</a:t>
            </a:r>
          </a:p>
          <a:p>
            <a:r>
              <a:rPr lang="sv-SE" dirty="0"/>
              <a:t>3. Slamsugning till destruktion, restvärdesräddare tar frågan via försäkringsbolag. Problem om ingen mottagare finns</a:t>
            </a:r>
          </a:p>
          <a:p>
            <a:r>
              <a:rPr lang="sv-SE" dirty="0"/>
              <a:t>4. Vem tar kostnaden för det som blir kvar och ska till destruktion. Stora kostnader riskerar att hamna på det offentliga som tillhör någon annan.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35269-9E7C-CF47-B684-1FCDB403BE4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583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3CE374-A977-AA4C-9A20-F52613C5A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marL="7938" indent="0" algn="l">
              <a:tabLst/>
              <a:defRPr sz="7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Titel på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729CF7C-44B7-1D45-A256-18D2AF206B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D18386A4-C8D4-C27D-EBEC-E57720E4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B456B6C1-30A1-ABAB-861B-D7A554D31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1CE93BE7-5EBE-7B2E-F45E-0A2C9F4E1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0" y="6138419"/>
            <a:ext cx="1877529" cy="353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49C8C33-1E85-5273-4133-DE10938CE2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45223" y="5915980"/>
            <a:ext cx="1877529" cy="6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bild höger varmgrå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41CFB7E-A03D-C94C-BB86-E73FCB80B2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highlight>
                  <a:srgbClr val="FF0000"/>
                </a:highlight>
                <a:latin typeface="+mn-lt"/>
              </a:defRPr>
            </a:lvl1pPr>
          </a:lstStyle>
          <a:p>
            <a:r>
              <a:rPr lang="en-SE" dirty="0"/>
              <a:t>Klicka här för </a:t>
            </a:r>
            <a:br>
              <a:rPr lang="en-SE" dirty="0"/>
            </a:br>
            <a:r>
              <a:rPr lang="en-SE" dirty="0"/>
              <a:t>att </a:t>
            </a:r>
            <a:r>
              <a:rPr lang="sv-SE" dirty="0"/>
              <a:t>lägga in </a:t>
            </a:r>
            <a:r>
              <a:rPr lang="en-SE" dirty="0"/>
              <a:t>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BF5816C-095D-0E4A-BDF6-3A56CE2EE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980" y="1001609"/>
            <a:ext cx="4147200" cy="1325563"/>
          </a:xfrm>
        </p:spPr>
        <p:txBody>
          <a:bodyPr anchor="b" anchorCtr="0"/>
          <a:lstStyle/>
          <a:p>
            <a:r>
              <a:rPr lang="sv-SE" dirty="0"/>
              <a:t>Här skriver </a:t>
            </a:r>
            <a:br>
              <a:rPr lang="sv-SE" dirty="0"/>
            </a:br>
            <a:r>
              <a:rPr lang="sv-SE" dirty="0"/>
              <a:t>vi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1E8498-56E9-4946-842F-5EE03689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2612010"/>
            <a:ext cx="4147200" cy="301250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9D6462D-C18B-8640-896F-360CF958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22D2E7B-1967-9A26-69DB-6C3C1337B0A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14A8F963-3A1A-1A90-14A3-0C4F70E8141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8B3D1E4B-098E-2419-8A1D-DE863B0952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45222" y="5914135"/>
            <a:ext cx="1877529" cy="64846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4" r="-4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6878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bild vä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7EC10903-AB5A-804C-A8E4-C55163DCB1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highlight>
                  <a:srgbClr val="FF0000"/>
                </a:highlight>
                <a:latin typeface="+mn-lt"/>
              </a:defRPr>
            </a:lvl1pPr>
          </a:lstStyle>
          <a:p>
            <a:r>
              <a:rPr lang="en-SE"/>
              <a:t>Klicka här för </a:t>
            </a:r>
            <a:br>
              <a:rPr lang="en-SE"/>
            </a:br>
            <a:r>
              <a:rPr lang="en-SE"/>
              <a:t>att </a:t>
            </a:r>
            <a:r>
              <a:rPr lang="sv-SE" dirty="0"/>
              <a:t>lägga in </a:t>
            </a:r>
            <a:r>
              <a:rPr lang="en-SE"/>
              <a:t>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BF5816C-095D-0E4A-BDF6-3A56CE2EE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5556" y="1001609"/>
            <a:ext cx="41472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Här skriver</a:t>
            </a:r>
            <a:br>
              <a:rPr lang="sv-SE" dirty="0"/>
            </a:br>
            <a:r>
              <a:rPr lang="sv-SE" dirty="0"/>
              <a:t>vi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1E8498-56E9-4946-842F-5EE03689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02" y="2612010"/>
            <a:ext cx="4145280" cy="301250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99368270-9051-6647-9B16-7B01293E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F0B191E-B47A-7C45-C3B7-E608495A4E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C957B8-9A91-117D-F820-AFE13A6C55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918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bild vänster varmgrå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7EC10903-AB5A-804C-A8E4-C55163DCB1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highlight>
                  <a:srgbClr val="FF0000"/>
                </a:highlight>
                <a:latin typeface="+mn-lt"/>
              </a:defRPr>
            </a:lvl1pPr>
          </a:lstStyle>
          <a:p>
            <a:r>
              <a:rPr lang="en-SE" dirty="0"/>
              <a:t>Klicka här för </a:t>
            </a:r>
            <a:br>
              <a:rPr lang="en-SE" dirty="0"/>
            </a:br>
            <a:r>
              <a:rPr lang="en-SE" dirty="0"/>
              <a:t>att </a:t>
            </a:r>
            <a:r>
              <a:rPr lang="sv-SE" dirty="0"/>
              <a:t>lägga in </a:t>
            </a:r>
            <a:r>
              <a:rPr lang="en-SE" dirty="0"/>
              <a:t>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BF5816C-095D-0E4A-BDF6-3A56CE2EE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5556" y="1001609"/>
            <a:ext cx="4147200" cy="1325563"/>
          </a:xfrm>
        </p:spPr>
        <p:txBody>
          <a:bodyPr anchor="b" anchorCtr="0"/>
          <a:lstStyle/>
          <a:p>
            <a:r>
              <a:rPr lang="sv-SE" dirty="0"/>
              <a:t>Här skriver </a:t>
            </a:r>
            <a:br>
              <a:rPr lang="sv-SE" dirty="0"/>
            </a:br>
            <a:r>
              <a:rPr lang="sv-SE" dirty="0"/>
              <a:t>vi rubrik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BF60E412-CC77-5C3B-23B2-5FC57FB2C2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8603" y="2612010"/>
            <a:ext cx="4147200" cy="301250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2EBD531-C825-CE7B-F963-A4D2EB6C5A6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9E434C3-5D3A-4848-256B-B05A0CC2A43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99368270-9051-6647-9B16-7B01293E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8901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utfa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BBBC92E1-F42C-F54B-A3D1-B184E8BB7C6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highlight>
                  <a:srgbClr val="FF0000"/>
                </a:highlight>
                <a:latin typeface="Cambria" panose="02040503050406030204" pitchFamily="18" charset="0"/>
              </a:defRPr>
            </a:lvl1pPr>
          </a:lstStyle>
          <a:p>
            <a:r>
              <a:rPr lang="en-SE"/>
              <a:t>Klicka här för </a:t>
            </a:r>
            <a:br>
              <a:rPr lang="en-SE"/>
            </a:br>
            <a:r>
              <a:rPr lang="en-SE"/>
              <a:t>att </a:t>
            </a:r>
            <a:r>
              <a:rPr lang="sv-SE" dirty="0"/>
              <a:t>lägga in </a:t>
            </a:r>
            <a:r>
              <a:rPr lang="en-SE"/>
              <a:t>bild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140CEC6-49BD-C6ED-5D70-FA108CF29F5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FD87694-B7C4-D4D5-0BCF-A4F1D0BBF94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F04BCD34-4F44-814A-A85D-2BD0B2E7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Platshållare för text 19">
            <a:extLst>
              <a:ext uri="{FF2B5EF4-FFF2-40B4-BE49-F238E27FC236}">
                <a16:creationId xmlns:a16="http://schemas.microsoft.com/office/drawing/2014/main" id="{BA9721D3-9A07-C8FF-E9CD-31C9A3DFE9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45222" y="5914135"/>
            <a:ext cx="1877529" cy="64846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4" r="-4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660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EA91037-FFCD-7148-A0C8-D55CDFE7DBE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6800" y="118800"/>
            <a:ext cx="5907600" cy="6627600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highlight>
                  <a:srgbClr val="FF0000"/>
                </a:highlight>
                <a:latin typeface="Cambria" panose="02040503050406030204" pitchFamily="18" charset="0"/>
              </a:defRPr>
            </a:lvl1pPr>
          </a:lstStyle>
          <a:p>
            <a:r>
              <a:rPr lang="en-SE"/>
              <a:t>Klicka här för </a:t>
            </a:r>
            <a:br>
              <a:rPr lang="en-SE"/>
            </a:br>
            <a:r>
              <a:rPr lang="en-SE"/>
              <a:t>att </a:t>
            </a:r>
            <a:r>
              <a:rPr lang="sv-SE" dirty="0"/>
              <a:t>lägga in </a:t>
            </a:r>
            <a:r>
              <a:rPr lang="en-SE"/>
              <a:t>bild</a:t>
            </a:r>
            <a:endParaRPr lang="sv-S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584E0B-1B51-694D-8910-9BDC9030F9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062" y="3506400"/>
            <a:ext cx="2880000" cy="3240000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highlight>
                  <a:srgbClr val="FF0000"/>
                </a:highlight>
                <a:latin typeface="Cambria" panose="02040503050406030204" pitchFamily="18" charset="0"/>
              </a:defRPr>
            </a:lvl1pPr>
          </a:lstStyle>
          <a:p>
            <a:r>
              <a:rPr lang="en-SE"/>
              <a:t>Klicka här för </a:t>
            </a:r>
            <a:br>
              <a:rPr lang="en-SE"/>
            </a:br>
            <a:r>
              <a:rPr lang="en-SE"/>
              <a:t>att </a:t>
            </a:r>
            <a:r>
              <a:rPr lang="sv-SE" dirty="0"/>
              <a:t>lägga in </a:t>
            </a:r>
            <a:r>
              <a:rPr lang="en-SE"/>
              <a:t>bild</a:t>
            </a:r>
            <a:endParaRPr lang="sv-SE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DA3897F-5F2E-E04D-8075-11CDF598174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9062" y="118800"/>
            <a:ext cx="5905500" cy="3240000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bg1"/>
                </a:solidFill>
                <a:highlight>
                  <a:srgbClr val="FF0000"/>
                </a:highlight>
                <a:latin typeface="Cambria" panose="02040503050406030204" pitchFamily="18" charset="0"/>
              </a:defRPr>
            </a:lvl1pPr>
          </a:lstStyle>
          <a:p>
            <a:r>
              <a:rPr lang="en-SE"/>
              <a:t>Klicka här för </a:t>
            </a:r>
            <a:br>
              <a:rPr lang="en-SE"/>
            </a:br>
            <a:r>
              <a:rPr lang="en-SE"/>
              <a:t>att </a:t>
            </a:r>
            <a:r>
              <a:rPr lang="sv-SE" dirty="0"/>
              <a:t>lägga in </a:t>
            </a:r>
            <a:r>
              <a:rPr lang="en-SE"/>
              <a:t>bild</a:t>
            </a:r>
            <a:endParaRPr lang="sv-SE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590705E-7544-234D-B1DB-3A59C34E423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134405" y="3506400"/>
            <a:ext cx="2880000" cy="3240000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highlight>
                  <a:srgbClr val="FF0000"/>
                </a:highlight>
                <a:latin typeface="Cambria" panose="02040503050406030204" pitchFamily="18" charset="0"/>
              </a:defRPr>
            </a:lvl1pPr>
          </a:lstStyle>
          <a:p>
            <a:r>
              <a:rPr lang="en-SE"/>
              <a:t>Klicka här för </a:t>
            </a:r>
            <a:br>
              <a:rPr lang="en-SE"/>
            </a:br>
            <a:r>
              <a:rPr lang="en-SE"/>
              <a:t>att </a:t>
            </a:r>
            <a:r>
              <a:rPr lang="sv-SE" dirty="0"/>
              <a:t>lägga in </a:t>
            </a:r>
            <a:r>
              <a:rPr lang="en-SE"/>
              <a:t>bild</a:t>
            </a:r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76EBBB8A-A9A0-7948-9F39-78A19690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98FCD55-F3F0-AA9F-74E9-914C494DD2B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37CF0AD-B43C-A969-F1E8-3C4E89EB543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Platshållare för text 19">
            <a:extLst>
              <a:ext uri="{FF2B5EF4-FFF2-40B4-BE49-F238E27FC236}">
                <a16:creationId xmlns:a16="http://schemas.microsoft.com/office/drawing/2014/main" id="{79CF25F6-4E9B-AA9E-2A1C-BB9C4C04B6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45222" y="5914135"/>
            <a:ext cx="1877529" cy="64846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4" r="-4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3480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bg1">
            <a:alpha val="5008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CC991828-8929-DB42-BA90-8C6DB4DA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99C71AA-71A4-F4F9-F92C-8222D42A39F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5861E45-35DB-D453-5003-0BA5109D050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5027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3827065F-5234-CA44-8D43-0D787AE91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70667" y="1913260"/>
            <a:ext cx="3050666" cy="3031480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4E407E9-5F68-14FE-DE68-3453C2B69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0D62655-EDCA-55C7-C174-D2A56477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9741DE-83A0-2992-1ACA-31D86BC4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7228910"/>
            <a:ext cx="1877529" cy="353128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3671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 och innehåll_Bild Höger Varmgrå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41CFB7E-A03D-C94C-BB86-E73FCB80B2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 l="-66493" r="-2257"/>
            </a:stretch>
          </a:blipFill>
        </p:spPr>
        <p:txBody>
          <a:bodyPr anchor="ctr" anchorCtr="0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highlight>
                  <a:srgbClr val="FF0000"/>
                </a:highlight>
                <a:latin typeface="+mn-lt"/>
              </a:defRPr>
            </a:lvl1pPr>
          </a:lstStyle>
          <a:p>
            <a:r>
              <a:rPr lang="en-SE"/>
              <a:t>Klicka här för </a:t>
            </a:r>
            <a:br>
              <a:rPr lang="en-SE"/>
            </a:br>
            <a:r>
              <a:rPr lang="en-SE"/>
              <a:t>att byta ut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BF5816C-095D-0E4A-BDF6-3A56CE2EE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980" y="1001609"/>
            <a:ext cx="4136762" cy="1325563"/>
          </a:xfrm>
        </p:spPr>
        <p:txBody>
          <a:bodyPr anchor="b" anchorCtr="0"/>
          <a:lstStyle/>
          <a:p>
            <a:r>
              <a:rPr lang="sv-SE" dirty="0"/>
              <a:t>Här skriver </a:t>
            </a:r>
            <a:br>
              <a:rPr lang="sv-SE" dirty="0"/>
            </a:br>
            <a:r>
              <a:rPr lang="sv-SE" dirty="0"/>
              <a:t>vi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1E8498-56E9-4946-842F-5EE03689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2612009"/>
            <a:ext cx="4145280" cy="324438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AEE0418A-22BB-D545-85C7-F19B1853BE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51900" y="5916613"/>
            <a:ext cx="2428599" cy="648464"/>
          </a:xfrm>
          <a:blipFill>
            <a:blip r:embed="rId3"/>
            <a:srcRect/>
            <a:stretch>
              <a:fillRect l="11226" r="1122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400"/>
            </a:lvl1pPr>
          </a:lstStyle>
          <a:p>
            <a:r>
              <a:rPr lang="sv-SE" dirty="0"/>
              <a:t>.</a:t>
            </a:r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9D6462D-C18B-8640-896F-360CF958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1795" y="6189408"/>
            <a:ext cx="2743200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50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Rö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3CE374-A977-AA4C-9A20-F52613C5A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marL="7938" indent="0" algn="l"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729CF7C-44B7-1D45-A256-18D2AF206B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C1D5FCA1-F16D-FD4E-8E72-A936DFC7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68CCDEC-A456-EAAC-06D4-1765EE47C77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5F8D42B-5733-A866-72D9-7258AB6B512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0" name="Bildobjekt 11">
            <a:extLst>
              <a:ext uri="{FF2B5EF4-FFF2-40B4-BE49-F238E27FC236}">
                <a16:creationId xmlns:a16="http://schemas.microsoft.com/office/drawing/2014/main" id="{8F9E9B1C-79F8-4339-D058-610D01FDE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45223" y="5915980"/>
            <a:ext cx="1877529" cy="6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4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3CE374-A977-AA4C-9A20-F52613C5A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marL="7938" indent="0" algn="l"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729CF7C-44B7-1D45-A256-18D2AF206B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96CB5251-5810-1C45-AD58-40F648C1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1C538D-4987-DE6A-594B-10A9B60D06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79C3F2D-2C90-209B-FAFC-4A60FD1BC93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8" name="Bildobjekt 11">
            <a:extLst>
              <a:ext uri="{FF2B5EF4-FFF2-40B4-BE49-F238E27FC236}">
                <a16:creationId xmlns:a16="http://schemas.microsoft.com/office/drawing/2014/main" id="{D3D08C90-D4B8-2934-1123-0483F3F9A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45223" y="5915980"/>
            <a:ext cx="1877529" cy="6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97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F5816C-095D-0E4A-BDF6-3A56CE2EE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1001609"/>
            <a:ext cx="7401559" cy="1325563"/>
          </a:xfrm>
        </p:spPr>
        <p:txBody>
          <a:bodyPr anchor="b" anchorCtr="0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1E8498-56E9-4946-842F-5EE03689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612009"/>
            <a:ext cx="7416800" cy="3012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E06A8A88-0D2C-C146-B93F-297BA982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5C3D9B-9C7F-3C26-7CA1-919AA8DB4CA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BF0C3F-E2A0-1930-1180-F96993BBD4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Bildobjekt 11">
            <a:extLst>
              <a:ext uri="{FF2B5EF4-FFF2-40B4-BE49-F238E27FC236}">
                <a16:creationId xmlns:a16="http://schemas.microsoft.com/office/drawing/2014/main" id="{09DE8F9C-5B97-40A2-AA6F-30595225F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45223" y="5915980"/>
            <a:ext cx="1877529" cy="6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F5816C-095D-0E4A-BDF6-3A56CE2EE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3999" y="1001609"/>
            <a:ext cx="7416000" cy="1325563"/>
          </a:xfrm>
        </p:spPr>
        <p:txBody>
          <a:bodyPr anchor="b" anchorCtr="0"/>
          <a:lstStyle/>
          <a:p>
            <a:r>
              <a:rPr lang="sv-SE" dirty="0"/>
              <a:t>Här skriver vi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1E8498-56E9-4946-842F-5EE03689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612010"/>
            <a:ext cx="7416800" cy="301250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832FCBED-E886-AB4F-A8A1-01EDBFEF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6D49A-14A9-CA80-F614-991D45BB803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7523745-DCF8-3E57-4301-862E70BFFE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03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varmgrå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F5816C-095D-0E4A-BDF6-3A56CE2EE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3999" y="1001609"/>
            <a:ext cx="7416000" cy="1325563"/>
          </a:xfrm>
        </p:spPr>
        <p:txBody>
          <a:bodyPr anchor="b" anchorCtr="0"/>
          <a:lstStyle/>
          <a:p>
            <a:r>
              <a:rPr lang="sv-SE" dirty="0"/>
              <a:t>Här skriver vi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1E8498-56E9-4946-842F-5EE03689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612010"/>
            <a:ext cx="7416000" cy="301250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EA82534-6834-204A-B984-D0BE172A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43D3A0-F46F-4BF0-D1A6-593D257B5C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567FDE4-2ED9-C4D8-E78F-AFB42485D4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203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2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F5816C-095D-0E4A-BDF6-3A56CE2EE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3999" y="1001609"/>
            <a:ext cx="7416000" cy="1325563"/>
          </a:xfrm>
        </p:spPr>
        <p:txBody>
          <a:bodyPr anchor="b" anchorCtr="0"/>
          <a:lstStyle/>
          <a:p>
            <a:r>
              <a:rPr lang="sv-SE" dirty="0"/>
              <a:t>Här skriver vi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1E8498-56E9-4946-842F-5EE03689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612010"/>
            <a:ext cx="4328160" cy="301250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832FCBED-E886-AB4F-A8A1-01EDBFEF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2D88E46E-5D1B-0144-AD8C-404E18FF92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9840" y="2612010"/>
            <a:ext cx="4328160" cy="301250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CFF3FF5-97CE-E17C-6544-FCA3D57489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2D80C7A-3D6B-70E3-E617-2EA81A4751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854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2 delar varmgrå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F5816C-095D-0E4A-BDF6-3A56CE2EE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3999" y="1001609"/>
            <a:ext cx="7416000" cy="1325563"/>
          </a:xfrm>
        </p:spPr>
        <p:txBody>
          <a:bodyPr anchor="b" anchorCtr="0"/>
          <a:lstStyle/>
          <a:p>
            <a:r>
              <a:rPr lang="sv-SE" dirty="0"/>
              <a:t>Här skriver vi rubrik</a:t>
            </a:r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832FCBED-E886-AB4F-A8A1-01EDBFEF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D31909C0-425E-F449-8FC5-1035741A4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612009"/>
            <a:ext cx="4328160" cy="301250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240AC88C-AAF4-DE4D-AF5C-F80E9B1E40E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9842" y="2612009"/>
            <a:ext cx="4328160" cy="301250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C955EAD-75CD-1EB5-AA61-1F4480DFF0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56A408-05AB-42A8-E3B8-30ABF092C4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828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 bild hög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41CFB7E-A03D-C94C-BB86-E73FCB80B2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highlight>
                  <a:srgbClr val="FF0000"/>
                </a:highlight>
                <a:latin typeface="+mn-lt"/>
              </a:defRPr>
            </a:lvl1pPr>
          </a:lstStyle>
          <a:p>
            <a:r>
              <a:rPr lang="en-SE"/>
              <a:t>Klicka här för </a:t>
            </a:r>
            <a:br>
              <a:rPr lang="en-SE"/>
            </a:br>
            <a:r>
              <a:rPr lang="en-SE"/>
              <a:t>att </a:t>
            </a:r>
            <a:r>
              <a:rPr lang="sv-SE" dirty="0"/>
              <a:t>lägga in </a:t>
            </a:r>
            <a:r>
              <a:rPr lang="en-SE"/>
              <a:t>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BF5816C-095D-0E4A-BDF6-3A56CE2EE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980" y="1001609"/>
            <a:ext cx="4136762" cy="1325563"/>
          </a:xfrm>
        </p:spPr>
        <p:txBody>
          <a:bodyPr anchor="b" anchorCtr="0"/>
          <a:lstStyle/>
          <a:p>
            <a:r>
              <a:rPr lang="sv-SE" dirty="0"/>
              <a:t>Här skriver </a:t>
            </a:r>
            <a:br>
              <a:rPr lang="sv-SE" dirty="0"/>
            </a:br>
            <a:r>
              <a:rPr lang="sv-SE" dirty="0"/>
              <a:t>vi rubrik</a:t>
            </a:r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9D6462D-C18B-8640-896F-360CF958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4E56339-D5A1-C5FD-AD4C-146A134E44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738" y="2612010"/>
            <a:ext cx="4147200" cy="301250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03A3CC8-BC7C-0E0C-D9C7-60600B13FAD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A70DF10-5898-3388-2724-2B9D2FF483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text 19">
            <a:extLst>
              <a:ext uri="{FF2B5EF4-FFF2-40B4-BE49-F238E27FC236}">
                <a16:creationId xmlns:a16="http://schemas.microsoft.com/office/drawing/2014/main" id="{CFBDF0CF-4904-C05F-3108-EA5910443D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45222" y="5914135"/>
            <a:ext cx="1877529" cy="64846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4" r="-4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53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069D595-6DDF-FB41-8E60-327576AC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72" y="365125"/>
            <a:ext cx="10287191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C7A1358-1A73-3941-8F79-C29862C87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072" y="1825625"/>
            <a:ext cx="10287191" cy="3798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CB397AB5-422D-5947-8243-A87429660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460" y="6138419"/>
            <a:ext cx="1877529" cy="35312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A2F4ED5-15C4-9247-8615-824FEBD25F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CB0E684-0B82-E046-8532-C59956ECB91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945223" y="5914135"/>
            <a:ext cx="1877529" cy="644524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490CF1A-B972-5E29-9D32-8142A7551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7228910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noFill/>
              </a:defRPr>
            </a:lvl1pPr>
          </a:lstStyle>
          <a:p>
            <a:fld id="{C3957F53-9A9E-49E6-B63A-EE3DA77070B5}" type="datetimeFigureOut">
              <a:rPr lang="sv-SE" smtClean="0"/>
              <a:pPr/>
              <a:t>2023-11-16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B239B64-971C-48AA-FCAD-FA3552EB0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7228910"/>
            <a:ext cx="411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noFill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329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6" r:id="rId4"/>
    <p:sldLayoutId id="2147483650" r:id="rId5"/>
    <p:sldLayoutId id="2147483663" r:id="rId6"/>
    <p:sldLayoutId id="2147483670" r:id="rId7"/>
    <p:sldLayoutId id="2147483671" r:id="rId8"/>
    <p:sldLayoutId id="2147483672" r:id="rId9"/>
    <p:sldLayoutId id="2147483664" r:id="rId10"/>
    <p:sldLayoutId id="2147483665" r:id="rId11"/>
    <p:sldLayoutId id="2147483673" r:id="rId12"/>
    <p:sldLayoutId id="2147483651" r:id="rId13"/>
    <p:sldLayoutId id="2147483667" r:id="rId14"/>
    <p:sldLayoutId id="2147483669" r:id="rId15"/>
    <p:sldLayoutId id="2147483660" r:id="rId16"/>
    <p:sldLayoutId id="214748367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600" indent="-336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SzPct val="110000"/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SzPct val="100000"/>
        <a:buFont typeface="Systemtypsnitt normalt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SzPct val="100000"/>
        <a:buFont typeface="Systemtypsnitt normalt"/>
        <a:buChar char="–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SzPct val="100000"/>
        <a:buFont typeface="Systemtypsnitt normalt"/>
        <a:buChar char="–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SzPct val="100000"/>
        <a:buFont typeface="Systemtypsnitt normalt"/>
        <a:buChar char="–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10" pos="960" userDrawn="1">
          <p15:clr>
            <a:srgbClr val="F26B43"/>
          </p15:clr>
        </p15:guide>
        <p15:guide id="12" pos="597" userDrawn="1">
          <p15:clr>
            <a:srgbClr val="F26B43"/>
          </p15:clr>
        </p15:guide>
        <p15:guide id="13" pos="7083" userDrawn="1">
          <p15:clr>
            <a:srgbClr val="F26B43"/>
          </p15:clr>
        </p15:guide>
        <p15:guide id="14" pos="6720" userDrawn="1">
          <p15:clr>
            <a:srgbClr val="F26B43"/>
          </p15:clr>
        </p15:guide>
        <p15:guide id="15" orient="horz" pos="35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AE52FD-4E68-6248-9974-3F98E18FE7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5400" dirty="0"/>
              <a:t>Hantering av kontaminerad utrustning och släckvatten inom räddningstjänsten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DF2C763-3A2F-084F-8E16-6EAF3C7D22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Helena Grimm, miljöstrateg </a:t>
            </a:r>
          </a:p>
        </p:txBody>
      </p:sp>
    </p:spTree>
    <p:extLst>
      <p:ext uri="{BB962C8B-B14F-4D97-AF65-F5344CB8AC3E}">
        <p14:creationId xmlns:p14="http://schemas.microsoft.com/office/powerpoint/2010/main" val="384904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4DF4E3B-EAAF-9B42-99FA-B6DC1F635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Sanering av  skumtankar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0960FB6-64B2-414D-825D-50C414FF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317821DB-1135-FDEA-A009-023139A3F2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Diagram 2" descr="image001">
            <a:extLst>
              <a:ext uri="{FF2B5EF4-FFF2-40B4-BE49-F238E27FC236}">
                <a16:creationId xmlns:a16="http://schemas.microsoft.com/office/drawing/2014/main" id="{9D0F37A7-95FB-9278-69E9-8D8D71F6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50" y="2442725"/>
            <a:ext cx="5398950" cy="324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iagram 3" descr="image002">
            <a:extLst>
              <a:ext uri="{FF2B5EF4-FFF2-40B4-BE49-F238E27FC236}">
                <a16:creationId xmlns:a16="http://schemas.microsoft.com/office/drawing/2014/main" id="{66375F71-F817-F858-EB92-9DF95FD35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01" y="2442725"/>
            <a:ext cx="5398950" cy="324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310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4DF4E3B-EAAF-9B42-99FA-B6DC1F635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Sanering av  skumtankar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0960FB6-64B2-414D-825D-50C414FF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317821DB-1135-FDEA-A009-023139A3F2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Diagram 3" descr="image002">
            <a:extLst>
              <a:ext uri="{FF2B5EF4-FFF2-40B4-BE49-F238E27FC236}">
                <a16:creationId xmlns:a16="http://schemas.microsoft.com/office/drawing/2014/main" id="{66375F71-F817-F858-EB92-9DF95FD35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0" y="904875"/>
            <a:ext cx="8020692" cy="482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45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0900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4DF4E3B-EAAF-9B42-99FA-B6DC1F635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Sanering av  skumtankar på andra sätt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0960FB6-64B2-414D-825D-50C414FF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317821DB-1135-FDEA-A009-023139A3F2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44F9FA91-A3E9-02D8-6CA0-D6018F23A7DC}"/>
              </a:ext>
            </a:extLst>
          </p:cNvPr>
          <p:cNvSpPr txBox="1">
            <a:spLocks/>
          </p:cNvSpPr>
          <p:nvPr/>
        </p:nvSpPr>
        <p:spPr>
          <a:xfrm>
            <a:off x="7098603" y="2612010"/>
            <a:ext cx="4147200" cy="30125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10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>
                <a:solidFill>
                  <a:schemeClr val="tx1"/>
                </a:solidFill>
              </a:rPr>
              <a:t>Ytterligare en metod på marknaden, ett desinfektionsmedel har testats.</a:t>
            </a:r>
          </a:p>
          <a:p>
            <a:r>
              <a:rPr lang="sv-SE" sz="2400" dirty="0">
                <a:solidFill>
                  <a:schemeClr val="tx1"/>
                </a:solidFill>
              </a:rPr>
              <a:t>Dock saknas kvalitetssäkrade uppföljande mätningar som visar vad som händer över tid när detta har använts.</a:t>
            </a:r>
          </a:p>
          <a:p>
            <a:endParaRPr lang="sv-SE" dirty="0"/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CE7D1936-E193-4AA7-6C3F-64CB639E565D}"/>
              </a:ext>
            </a:extLst>
          </p:cNvPr>
          <p:cNvSpPr txBox="1">
            <a:spLocks/>
          </p:cNvSpPr>
          <p:nvPr/>
        </p:nvSpPr>
        <p:spPr>
          <a:xfrm>
            <a:off x="1180387" y="3123821"/>
            <a:ext cx="4147200" cy="30125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10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 err="1">
                <a:solidFill>
                  <a:schemeClr val="tx1"/>
                </a:solidFill>
              </a:rPr>
              <a:t>Relining</a:t>
            </a:r>
            <a:r>
              <a:rPr lang="sv-SE" sz="2400" dirty="0">
                <a:solidFill>
                  <a:schemeClr val="tx1"/>
                </a:solidFill>
              </a:rPr>
              <a:t> med plastfilm efter sanering med hetvatten.</a:t>
            </a:r>
          </a:p>
          <a:p>
            <a:r>
              <a:rPr lang="sv-SE" sz="2400" dirty="0">
                <a:solidFill>
                  <a:schemeClr val="tx1"/>
                </a:solidFill>
              </a:rPr>
              <a:t>Väggarna i tanken slipades även och dammet spolades ut innan ny plastyta lades på.</a:t>
            </a:r>
          </a:p>
          <a:p>
            <a:r>
              <a:rPr lang="sv-SE" sz="2400" dirty="0">
                <a:solidFill>
                  <a:schemeClr val="tx1"/>
                </a:solidFill>
              </a:rPr>
              <a:t>Första resultaten mkt nedslående.</a:t>
            </a:r>
          </a:p>
          <a:p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803EF46-0363-02A7-A08C-F839CD8570F0}"/>
              </a:ext>
            </a:extLst>
          </p:cNvPr>
          <p:cNvSpPr/>
          <p:nvPr/>
        </p:nvSpPr>
        <p:spPr>
          <a:xfrm rot="19834588">
            <a:off x="1908921" y="2274838"/>
            <a:ext cx="79566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Ännu inget som visat fullgott resultat!</a:t>
            </a:r>
            <a:endParaRPr lang="sv-SE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728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1F8621-7600-77BF-8DBC-442DE157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ECHAs</a:t>
            </a:r>
            <a:r>
              <a:rPr lang="sv-SE" dirty="0"/>
              <a:t> förslag på gräns 1 ppm 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3E1C2C-34D9-48FB-F167-406FF4E8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FB02DC2-939F-7FD5-E1F1-FF9676D6D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Inblandning av skumvätska vid insats är 1-3 %.</a:t>
            </a:r>
          </a:p>
          <a:p>
            <a:pPr marL="0" indent="0">
              <a:buNone/>
            </a:pPr>
            <a:r>
              <a:rPr lang="sv-SE" dirty="0"/>
              <a:t> För att komma upp i 1 ppm (1000000 </a:t>
            </a:r>
            <a:r>
              <a:rPr lang="sv-SE" dirty="0" err="1"/>
              <a:t>ng</a:t>
            </a:r>
            <a:r>
              <a:rPr lang="sv-SE" dirty="0"/>
              <a:t>/L) kan stora mängder skum användas om vi har skum med 40000 </a:t>
            </a:r>
            <a:r>
              <a:rPr lang="sv-SE" dirty="0" err="1"/>
              <a:t>ng</a:t>
            </a:r>
            <a:r>
              <a:rPr lang="sv-SE" dirty="0"/>
              <a:t>/L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203A70D3-BF5A-3399-C463-24DD027C199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ABF33C4-A73A-2992-1497-A4BE4C50B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262" y="0"/>
            <a:ext cx="6060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585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1D5450-589C-5A49-A94B-629DDB1C8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Släckvatten, innehåll och hantering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2969298-5E4E-C94F-9932-BF0BCC0C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53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7CC561-4A3A-8640-8472-6B11607E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Skillnad på vatten och 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72BC5E7-7E8C-3F45-A816-3A8884FB7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Släckvatten/</a:t>
            </a:r>
            <a:r>
              <a:rPr lang="sv-SE" dirty="0" err="1"/>
              <a:t>brandvatten</a:t>
            </a:r>
            <a:endParaRPr lang="sv-SE" dirty="0"/>
          </a:p>
          <a:p>
            <a:r>
              <a:rPr lang="sv-SE" dirty="0"/>
              <a:t>Kylvatten</a:t>
            </a:r>
          </a:p>
          <a:p>
            <a:r>
              <a:rPr lang="sv-SE" b="1" dirty="0">
                <a:highlight>
                  <a:srgbClr val="FFFF00"/>
                </a:highlight>
              </a:rPr>
              <a:t>Kontaminerat släckvatten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2DC290-243F-584B-B88F-BF4BA7A2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16</a:t>
            </a:fld>
            <a:endParaRPr lang="sv-SE" dirty="0"/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9FD05199-837B-F20E-CEE1-CAECAE1FB0A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6767" b="6767"/>
          <a:stretch/>
        </p:blipFill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413226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962980" y="1001609"/>
            <a:ext cx="41472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err="1"/>
              <a:t>Kontaminerat</a:t>
            </a:r>
            <a:r>
              <a:rPr lang="en-US"/>
              <a:t> </a:t>
            </a:r>
            <a:r>
              <a:rPr lang="en-US" err="1"/>
              <a:t>släckvatten</a:t>
            </a:r>
            <a:endParaRPr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947738" y="2612010"/>
            <a:ext cx="4147200" cy="3012503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/>
              <a:t>PFAS</a:t>
            </a:r>
          </a:p>
          <a:p>
            <a:pPr marL="0"/>
            <a:r>
              <a:rPr lang="en-US" err="1"/>
              <a:t>Tungmetaller</a:t>
            </a:r>
            <a:endParaRPr lang="en-US"/>
          </a:p>
          <a:p>
            <a:pPr marL="0"/>
            <a:r>
              <a:rPr lang="en-US"/>
              <a:t>PAH</a:t>
            </a:r>
          </a:p>
          <a:p>
            <a:pPr marL="0"/>
            <a:r>
              <a:rPr lang="en-US" err="1"/>
              <a:t>Oljeprodukter</a:t>
            </a:r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C85B9A2-5C05-A424-5C2A-4E785314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</p:spPr>
        <p:txBody>
          <a:bodyPr/>
          <a:lstStyle/>
          <a:p>
            <a:pPr>
              <a:spcAft>
                <a:spcPts val="600"/>
              </a:spcAft>
            </a:pPr>
            <a:fld id="{FA2F4ED5-15C4-9247-8615-824FEBD25F8A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29CDFE6-D561-A790-BB4C-A370C4598B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45222" y="5914135"/>
            <a:ext cx="1877529" cy="6484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2BD99501-CB6E-EBCD-FD6D-DDA479AAFD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8474" r="1847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907E5DF2-4CDC-E7DC-2BC5-07D93ED4EF35}"/>
              </a:ext>
            </a:extLst>
          </p:cNvPr>
          <p:cNvSpPr txBox="1"/>
          <p:nvPr/>
        </p:nvSpPr>
        <p:spPr>
          <a:xfrm>
            <a:off x="6172200" y="6377933"/>
            <a:ext cx="234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Foto Morgan Palmquist</a:t>
            </a:r>
          </a:p>
        </p:txBody>
      </p:sp>
    </p:spTree>
    <p:extLst>
      <p:ext uri="{BB962C8B-B14F-4D97-AF65-F5344CB8AC3E}">
        <p14:creationId xmlns:p14="http://schemas.microsoft.com/office/powerpoint/2010/main" val="420256597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D0EFD5-B24B-D84B-A7E1-1E326CBA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Hantering av kontaminerat släckvatten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113E34-4A0F-D74E-BDB7-560078AB8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v-SE" dirty="0"/>
              <a:t>Minimera mängden släckvatten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69CDC16-1995-F947-8BB4-458DD3FD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18</a:t>
            </a:fld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CFF5B9D-F718-BBD8-961A-60986AF74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5" r="-4" b="-4"/>
          <a:stretch/>
        </p:blipFill>
        <p:spPr>
          <a:xfrm>
            <a:off x="100307" y="3207765"/>
            <a:ext cx="5593572" cy="338436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488C78E-4636-67CE-2DEB-7FC141D75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11" r="-2" b="-2"/>
          <a:stretch/>
        </p:blipFill>
        <p:spPr>
          <a:xfrm>
            <a:off x="6492966" y="3207764"/>
            <a:ext cx="5598727" cy="338436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15D02A44-9FED-6B37-5F89-5E00FF35C173}"/>
              </a:ext>
            </a:extLst>
          </p:cNvPr>
          <p:cNvSpPr txBox="1"/>
          <p:nvPr/>
        </p:nvSpPr>
        <p:spPr>
          <a:xfrm>
            <a:off x="100307" y="6235100"/>
            <a:ext cx="264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Foto Helena Karlsson NWT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FD1130B-6973-DF78-D88C-FF900562DA9E}"/>
              </a:ext>
            </a:extLst>
          </p:cNvPr>
          <p:cNvSpPr txBox="1"/>
          <p:nvPr/>
        </p:nvSpPr>
        <p:spPr>
          <a:xfrm>
            <a:off x="6492966" y="6241462"/>
            <a:ext cx="234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Foto Morgan Palmquist</a:t>
            </a:r>
          </a:p>
        </p:txBody>
      </p:sp>
    </p:spTree>
    <p:extLst>
      <p:ext uri="{BB962C8B-B14F-4D97-AF65-F5344CB8AC3E}">
        <p14:creationId xmlns:p14="http://schemas.microsoft.com/office/powerpoint/2010/main" val="1861189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747930F2-255D-763B-79D7-26265859C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8D0EFD5-B24B-D84B-A7E1-1E326CBA1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980" y="1001609"/>
            <a:ext cx="4147200" cy="1325563"/>
          </a:xfrm>
        </p:spPr>
        <p:txBody>
          <a:bodyPr anchor="b">
            <a:normAutofit/>
          </a:bodyPr>
          <a:lstStyle/>
          <a:p>
            <a:r>
              <a:rPr lang="sv-SE" sz="3100"/>
              <a:t>Hantering av kontaminerat släckvatten inom RSG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113E34-4A0F-D74E-BDB7-560078AB8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2612010"/>
            <a:ext cx="4147200" cy="301250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v-SE" dirty="0"/>
              <a:t>Minimera mängden släckvatten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Hindra spridning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Samla in och transportera bort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Rena på plats</a:t>
            </a:r>
          </a:p>
          <a:p>
            <a:pPr marL="514350" indent="-514350">
              <a:buFont typeface="+mj-lt"/>
              <a:buAutoNum type="arabicPeriod"/>
            </a:pP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69CDC16-1995-F947-8BB4-458DD3FD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A2F4ED5-15C4-9247-8615-824FEBD25F8A}" type="slidenum">
              <a:rPr lang="sv-SE" smtClean="0"/>
              <a:pPr>
                <a:spcAft>
                  <a:spcPts val="600"/>
                </a:spcAft>
              </a:pPr>
              <a:t>19</a:t>
            </a:fld>
            <a:endParaRPr lang="sv-S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7FB5A7-BBAF-AF91-CBCB-804FF0B6EF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45222" y="5914135"/>
            <a:ext cx="1877529" cy="648464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26D0A99-A8C1-BFAE-AC37-70803A884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930" y="-10"/>
            <a:ext cx="5481070" cy="68580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69A8E13-F70C-A0B3-3AED-A527651A2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181" y="369277"/>
            <a:ext cx="6000819" cy="6260114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620B03D8-C6B2-0DD5-D8BF-1FE99862E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850" y="-20"/>
            <a:ext cx="6915150" cy="68580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69892605-322C-0156-0E5E-F0F78A341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2696" y="-40"/>
            <a:ext cx="6783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9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3D7334-E2C5-2242-9567-49A7FCA8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AC05947-7866-F143-BF54-57CDB91B6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PFAS inom räddningstjänsten</a:t>
            </a:r>
          </a:p>
          <a:p>
            <a:r>
              <a:rPr lang="sv-SE" dirty="0"/>
              <a:t>Sanering av skumtankar</a:t>
            </a:r>
          </a:p>
          <a:p>
            <a:r>
              <a:rPr lang="sv-SE" dirty="0"/>
              <a:t>Släckvatten, innehåll och hantering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1F6FB0D-5B20-8341-AC82-E8C6B114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191554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FDF4EFB-C814-AD03-09C7-F628DD54C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523783"/>
            <a:ext cx="6096000" cy="579120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64038E1-F750-9645-B988-9E3F4A91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980" y="1001609"/>
            <a:ext cx="4136762" cy="1325563"/>
          </a:xfrm>
        </p:spPr>
        <p:txBody>
          <a:bodyPr anchor="b">
            <a:normAutofit/>
          </a:bodyPr>
          <a:lstStyle/>
          <a:p>
            <a:r>
              <a:rPr lang="sv-SE" dirty="0"/>
              <a:t>Hovafallet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6FC529-DF8A-B140-844E-F141BD821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461" y="6138419"/>
            <a:ext cx="1877529" cy="35312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A2F4ED5-15C4-9247-8615-824FEBD25F8A}" type="slidenum">
              <a:rPr lang="sv-SE" smtClean="0"/>
              <a:pPr>
                <a:spcAft>
                  <a:spcPts val="600"/>
                </a:spcAft>
              </a:pPr>
              <a:t>20</a:t>
            </a:fld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F6AB4A-A885-A846-AD59-F3B92DAD0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738" y="2612010"/>
            <a:ext cx="4147200" cy="3012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Räddningstjänsten gjorde rätt</a:t>
            </a:r>
          </a:p>
          <a:p>
            <a:pPr marL="0" indent="0">
              <a:buNone/>
            </a:pPr>
            <a:r>
              <a:rPr lang="sv-SE" dirty="0"/>
              <a:t>Flera omfall under insatsen </a:t>
            </a:r>
          </a:p>
          <a:p>
            <a:pPr marL="0" indent="0">
              <a:buNone/>
            </a:pPr>
            <a:r>
              <a:rPr lang="sv-SE" dirty="0"/>
              <a:t>Dialog med miljökontor, restvärdesräddare</a:t>
            </a:r>
          </a:p>
          <a:p>
            <a:pPr marL="0" indent="0">
              <a:buNone/>
            </a:pPr>
            <a:r>
              <a:rPr lang="sv-SE" dirty="0"/>
              <a:t>- Ett bra fall att utgå ifrån när det gäller släckvatten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3625AAC-BF66-07AA-7E5C-DC9FB75E7C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45222" y="5914135"/>
            <a:ext cx="1877529" cy="6484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033BCE7-37A2-451D-B486-DC6C74F0F750}"/>
              </a:ext>
            </a:extLst>
          </p:cNvPr>
          <p:cNvSpPr txBox="1"/>
          <p:nvPr/>
        </p:nvSpPr>
        <p:spPr>
          <a:xfrm>
            <a:off x="7398327" y="6177181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Foto Räddningstjänsten Skaraborg</a:t>
            </a:r>
          </a:p>
        </p:txBody>
      </p:sp>
    </p:spTree>
    <p:extLst>
      <p:ext uri="{BB962C8B-B14F-4D97-AF65-F5344CB8AC3E}">
        <p14:creationId xmlns:p14="http://schemas.microsoft.com/office/powerpoint/2010/main" val="331668834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8FE05297-8845-D1C3-66FE-3F76398F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21</a:t>
            </a:fld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D16C724-3D53-E334-2BF1-51D3FE2A1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" y="0"/>
            <a:ext cx="1216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2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936CE8-39F6-4346-9691-ADCCC55CA5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PFAS inom räddningstjänsten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38CE67A-8FF6-3B47-AFDA-C2DA1A70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01330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62503E3B-7204-56C2-02C9-BE23FE8FD97A}"/>
              </a:ext>
            </a:extLst>
          </p:cNvPr>
          <p:cNvSpPr/>
          <p:nvPr/>
        </p:nvSpPr>
        <p:spPr>
          <a:xfrm>
            <a:off x="1333500" y="2495550"/>
            <a:ext cx="3657600" cy="1325563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570D8D1-E484-2B25-FBCB-50FAA4C0F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Brandskum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9C5F5D-4879-E3E2-7C70-6BB16346D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A-skum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Har aldrig innehållit PFAS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Används på fibrösa bränder</a:t>
            </a:r>
          </a:p>
          <a:p>
            <a:pPr marL="0" indent="0">
              <a:buNone/>
            </a:pPr>
            <a:r>
              <a:rPr lang="sv-SE" b="1" dirty="0"/>
              <a:t>B-skum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PFAS sen 1980-talet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Används på brand i bränslen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0957B19-4C97-79A9-27D3-032AF524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8CC95849-6D89-10AE-52D1-8AC6E1A022A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Förutom PFAS</a:t>
            </a:r>
          </a:p>
          <a:p>
            <a:pPr marL="0" indent="0">
              <a:buNone/>
            </a:pPr>
            <a:r>
              <a:rPr lang="sv-SE" b="1" dirty="0"/>
              <a:t>A-skum</a:t>
            </a:r>
            <a:r>
              <a:rPr lang="sv-SE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I olika hög grad toxiskt till skadligt för vattenlevande organismer</a:t>
            </a:r>
          </a:p>
          <a:p>
            <a:pPr marL="0" indent="0">
              <a:buNone/>
            </a:pPr>
            <a:r>
              <a:rPr lang="sv-SE" b="1" dirty="0"/>
              <a:t>B-skum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Oftast endast skadligt eller inte särskilt skadligt eller miljöfarligt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66255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4038E1-F750-9645-B988-9E3F4A917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Hamrefallet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F6AB4A-A885-A846-AD59-F3B92DAD0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Räddningstjänsten gjorde fel</a:t>
            </a:r>
          </a:p>
          <a:p>
            <a:pPr marL="0" indent="0">
              <a:buNone/>
            </a:pPr>
            <a:r>
              <a:rPr lang="sv-SE" dirty="0"/>
              <a:t>Tack vare att kunskapen om PFAS var låg i samhället 2015 inget rättsligt efterspel för räddningsledaren</a:t>
            </a:r>
          </a:p>
          <a:p>
            <a:pPr marL="0" indent="0">
              <a:buNone/>
            </a:pPr>
            <a:r>
              <a:rPr lang="sv-SE" dirty="0"/>
              <a:t>Bra för att kicka igång miljöarbetet – sätta fokus på skumfrågan i allmänhet och PFAS i synnerhet.</a:t>
            </a:r>
          </a:p>
          <a:p>
            <a:pPr marL="0" indent="0">
              <a:buNone/>
            </a:pPr>
            <a:r>
              <a:rPr lang="sv-SE" dirty="0"/>
              <a:t>- I övrigt inget att bra fall att utgå ifrån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6FC529-DF8A-B140-844E-F141BD821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4BD918E-309C-EED6-AE7A-DA0421D04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06335"/>
            <a:ext cx="92202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99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43FED38-468B-4B19-F927-417C9F624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MSB:s vägledning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040B421-8059-7ED5-CC4F-F2B0AEF5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13F68FA-20BC-441C-0B81-1CDE1029F6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Effekter på miljön från kontaminerat släckvatten</a:t>
            </a:r>
          </a:p>
          <a:p>
            <a:pPr marL="0" indent="0">
              <a:buNone/>
            </a:pPr>
            <a:r>
              <a:rPr lang="sv-SE" dirty="0"/>
              <a:t>Riktad till miljökontor, kommunpolitiker, räddningstjänsten och räddningstjänstens politiker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Utifrån den, vår egen utbildning mm dialog </a:t>
            </a:r>
            <a:r>
              <a:rPr lang="sv-SE"/>
              <a:t>med miljökontoren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89500E9-E0CC-3DE9-A539-1F9E8D6D5E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DB7DC3-FC33-F422-ED3A-474FF1BF5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60" y="0"/>
            <a:ext cx="4856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2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1D5450-589C-5A49-A94B-629DDB1C8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Sanering av skumtankar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2969298-5E4E-C94F-9932-BF0BCC0C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203904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En bild som visar moln, himmel, ingenjörskonst, utomhus&#10;&#10;Automatiskt genererad beskrivning">
            <a:extLst>
              <a:ext uri="{FF2B5EF4-FFF2-40B4-BE49-F238E27FC236}">
                <a16:creationId xmlns:a16="http://schemas.microsoft.com/office/drawing/2014/main" id="{519B8018-1DD5-5E9A-6907-476DB71454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813" r="7813"/>
          <a:stretch>
            <a:fillRect/>
          </a:stretch>
        </p:blipFill>
        <p:spPr>
          <a:xfrm rot="5400000">
            <a:off x="-381000" y="381000"/>
            <a:ext cx="6858000" cy="6096000"/>
          </a:xfrm>
        </p:spPr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C1007C9C-5F82-502D-52AB-CFC2C51B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PFAS i brandskum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730CB64-EC34-80A7-5DD6-8E2A340D4E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2022 och 2023 MSB ”amnesti” för insamling av PFAS-innehållande brandskum</a:t>
            </a:r>
          </a:p>
          <a:p>
            <a:pPr marL="0" indent="0">
              <a:buNone/>
            </a:pPr>
            <a:r>
              <a:rPr lang="sv-SE" dirty="0"/>
              <a:t>Sanering av tankarna genom spolning med mkt stora mängder vatten.</a:t>
            </a:r>
          </a:p>
          <a:p>
            <a:pPr marL="0" indent="0">
              <a:buNone/>
            </a:pPr>
            <a:r>
              <a:rPr lang="sv-SE" dirty="0"/>
              <a:t>Analys direkt efter rening visar bra effekt men…</a:t>
            </a:r>
          </a:p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4E37D68-FADB-2BDE-FC11-212AE0218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350605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4DF4E3B-EAAF-9B42-99FA-B6DC1F635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931" y="331771"/>
            <a:ext cx="4147200" cy="1325563"/>
          </a:xfrm>
        </p:spPr>
        <p:txBody>
          <a:bodyPr/>
          <a:lstStyle/>
          <a:p>
            <a:r>
              <a:rPr lang="sv-SE" dirty="0"/>
              <a:t>Sanering av  skumtankar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0960FB6-64B2-414D-825D-50C414FF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4ED5-15C4-9247-8615-824FEBD25F8A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317821DB-1135-FDEA-A009-023139A3F2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Diagram 2" descr="image001">
            <a:extLst>
              <a:ext uri="{FF2B5EF4-FFF2-40B4-BE49-F238E27FC236}">
                <a16:creationId xmlns:a16="http://schemas.microsoft.com/office/drawing/2014/main" id="{9D0F37A7-95FB-9278-69E9-8D8D71F6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15" y="1636765"/>
            <a:ext cx="8076390" cy="485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67324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Räddningstjänsten Storgöteborg">
  <a:themeElements>
    <a:clrScheme name="RSGBG_colors">
      <a:dk1>
        <a:sysClr val="windowText" lastClr="000000"/>
      </a:dk1>
      <a:lt1>
        <a:sysClr val="window" lastClr="FFFFFF"/>
      </a:lt1>
      <a:dk2>
        <a:srgbClr val="000000"/>
      </a:dk2>
      <a:lt2>
        <a:srgbClr val="F0F0F0"/>
      </a:lt2>
      <a:accent1>
        <a:srgbClr val="002855"/>
      </a:accent1>
      <a:accent2>
        <a:srgbClr val="EF3340"/>
      </a:accent2>
      <a:accent3>
        <a:srgbClr val="FFCD00"/>
      </a:accent3>
      <a:accent4>
        <a:srgbClr val="58A198"/>
      </a:accent4>
      <a:accent5>
        <a:srgbClr val="CBC2B9"/>
      </a:accent5>
      <a:accent6>
        <a:srgbClr val="AE6C56"/>
      </a:accent6>
      <a:hlink>
        <a:srgbClr val="002855"/>
      </a:hlink>
      <a:folHlink>
        <a:srgbClr val="EF3340"/>
      </a:folHlink>
    </a:clrScheme>
    <a:fontScheme name="RSGBG_fonts_PP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SG.potx" id="{838C0EE2-ECC3-4DE3-AADB-BB9CA4637FAB}" vid="{819F3DA8-937C-415C-B496-AE436F6C7CD0}"/>
    </a:ext>
  </a:extLst>
</a:theme>
</file>

<file path=ppt/theme/theme2.xml><?xml version="1.0" encoding="utf-8"?>
<a:theme xmlns:a="http://schemas.openxmlformats.org/drawingml/2006/main" name="Office-tema">
  <a:themeElements>
    <a:clrScheme name="RSGBG_colors">
      <a:dk1>
        <a:sysClr val="windowText" lastClr="000000"/>
      </a:dk1>
      <a:lt1>
        <a:sysClr val="window" lastClr="FFFFFF"/>
      </a:lt1>
      <a:dk2>
        <a:srgbClr val="000000"/>
      </a:dk2>
      <a:lt2>
        <a:srgbClr val="F0F0F0"/>
      </a:lt2>
      <a:accent1>
        <a:srgbClr val="002855"/>
      </a:accent1>
      <a:accent2>
        <a:srgbClr val="EF3340"/>
      </a:accent2>
      <a:accent3>
        <a:srgbClr val="FFCD00"/>
      </a:accent3>
      <a:accent4>
        <a:srgbClr val="58A198"/>
      </a:accent4>
      <a:accent5>
        <a:srgbClr val="CBC2B9"/>
      </a:accent5>
      <a:accent6>
        <a:srgbClr val="AE6C56"/>
      </a:accent6>
      <a:hlink>
        <a:srgbClr val="002855"/>
      </a:hlink>
      <a:folHlink>
        <a:srgbClr val="EF3340"/>
      </a:folHlink>
    </a:clrScheme>
    <a:fontScheme name="RSGBG_fonts_PP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RSGBG_colors">
      <a:dk1>
        <a:sysClr val="windowText" lastClr="000000"/>
      </a:dk1>
      <a:lt1>
        <a:sysClr val="window" lastClr="FFFFFF"/>
      </a:lt1>
      <a:dk2>
        <a:srgbClr val="000000"/>
      </a:dk2>
      <a:lt2>
        <a:srgbClr val="F0F0F0"/>
      </a:lt2>
      <a:accent1>
        <a:srgbClr val="002855"/>
      </a:accent1>
      <a:accent2>
        <a:srgbClr val="EF3340"/>
      </a:accent2>
      <a:accent3>
        <a:srgbClr val="FFCD00"/>
      </a:accent3>
      <a:accent4>
        <a:srgbClr val="58A198"/>
      </a:accent4>
      <a:accent5>
        <a:srgbClr val="CBC2B9"/>
      </a:accent5>
      <a:accent6>
        <a:srgbClr val="AE6C56"/>
      </a:accent6>
      <a:hlink>
        <a:srgbClr val="002855"/>
      </a:hlink>
      <a:folHlink>
        <a:srgbClr val="EF3340"/>
      </a:folHlink>
    </a:clrScheme>
    <a:fontScheme name="RSGBG_fonts_PP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792D57F83A1E46AF9865D2B3184168" ma:contentTypeVersion="19" ma:contentTypeDescription="Skapa ett nytt dokument." ma:contentTypeScope="" ma:versionID="7d82d75bbbf0905cf5aa472747617a9c">
  <xsd:schema xmlns:xsd="http://www.w3.org/2001/XMLSchema" xmlns:xs="http://www.w3.org/2001/XMLSchema" xmlns:p="http://schemas.microsoft.com/office/2006/metadata/properties" xmlns:ns2="67c04037-aca0-4118-917b-9b3d188107f6" xmlns:ns3="60bf9011-4c84-490e-879e-bf0d29284be5" xmlns:ns4="8b4388f5-57ce-4f69-97dc-9be368a194bd" targetNamespace="http://schemas.microsoft.com/office/2006/metadata/properties" ma:root="true" ma:fieldsID="c840c70ce2a8aee11f41dbb01530df4d" ns2:_="" ns3:_="" ns4:_="">
    <xsd:import namespace="67c04037-aca0-4118-917b-9b3d188107f6"/>
    <xsd:import namespace="60bf9011-4c84-490e-879e-bf0d29284be5"/>
    <xsd:import namespace="8b4388f5-57ce-4f69-97dc-9be368a194bd"/>
    <xsd:element name="properties">
      <xsd:complexType>
        <xsd:sequence>
          <xsd:element name="documentManagement">
            <xsd:complexType>
              <xsd:all>
                <xsd:element ref="ns2:i0297e7f0ba4498fb472045cc2479b7e" minOccurs="0"/>
                <xsd:element ref="ns2:TaxCatchAll" minOccurs="0"/>
                <xsd:element ref="ns3:Ärendenummer" minOccurs="0"/>
                <xsd:element ref="ns3:Diariefört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lcf76f155ced4ddcb4097134ff3c332f" minOccurs="0"/>
                <xsd:element ref="ns4:MediaServiceObjectDetectorVersion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04037-aca0-4118-917b-9b3d188107f6" elementFormDefault="qualified">
    <xsd:import namespace="http://schemas.microsoft.com/office/2006/documentManagement/types"/>
    <xsd:import namespace="http://schemas.microsoft.com/office/infopath/2007/PartnerControls"/>
    <xsd:element name="i0297e7f0ba4498fb472045cc2479b7e" ma:index="9" nillable="true" ma:taxonomy="true" ma:internalName="i0297e7f0ba4498fb472045cc2479b7e" ma:taxonomyFieldName="NV_Handlingstyp" ma:displayName="Handlingstyp" ma:fieldId="{20297e7f-0ba4-498f-b472-045cc2479b7e}" ma:sspId="f715b3c1-6faf-452c-928b-c1f971cfea52" ma:termSetId="a614e6fe-972d-4df8-9b00-7f0a944dfe6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38e17f15-5e7f-4dd6-8209-0abeac677187}" ma:internalName="TaxCatchAll" ma:showField="CatchAllData" ma:web="67c04037-aca0-4118-917b-9b3d188107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f9011-4c84-490e-879e-bf0d29284be5" elementFormDefault="qualified">
    <xsd:import namespace="http://schemas.microsoft.com/office/2006/documentManagement/types"/>
    <xsd:import namespace="http://schemas.microsoft.com/office/infopath/2007/PartnerControls"/>
    <xsd:element name="Ärendenummer" ma:index="11" nillable="true" ma:displayName="Ärendenummer" ma:internalName="_x00c4_rendenummer">
      <xsd:simpleType>
        <xsd:restriction base="dms:Text">
          <xsd:maxLength value="255"/>
        </xsd:restriction>
      </xsd:simpleType>
    </xsd:element>
    <xsd:element name="Diariefört" ma:index="12" nillable="true" ma:displayName="Diarieförd" ma:default="0" ma:description="För Modena" ma:internalName="Diarief_x00f6_r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388f5-57ce-4f69-97dc-9be368a194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Bildmarkeringar" ma:readOnly="false" ma:fieldId="{5cf76f15-5ced-4ddc-b409-7134ff3c332f}" ma:taxonomyMulti="true" ma:sspId="f715b3c1-6faf-452c-928b-c1f971cfea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82EDA9-9BBB-49CA-B290-63A00F3D96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EE9251-32B7-403B-9D85-F5568A72C1CF}"/>
</file>

<file path=docProps/app.xml><?xml version="1.0" encoding="utf-8"?>
<Properties xmlns="http://schemas.openxmlformats.org/officeDocument/2006/extended-properties" xmlns:vt="http://schemas.openxmlformats.org/officeDocument/2006/docPropsVTypes">
  <Template>RSG_PPT_Mall</Template>
  <TotalTime>7013</TotalTime>
  <Words>609</Words>
  <Application>Microsoft Office PowerPoint</Application>
  <PresentationFormat>Bredbild</PresentationFormat>
  <Paragraphs>114</Paragraphs>
  <Slides>22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Systemtypsnitt normalt</vt:lpstr>
      <vt:lpstr>Räddningstjänsten Storgöteborg</vt:lpstr>
      <vt:lpstr>Hantering av kontaminerad utrustning och släckvatten inom räddningstjänsten</vt:lpstr>
      <vt:lpstr>Agenda</vt:lpstr>
      <vt:lpstr>PFAS inom räddningstjänsten</vt:lpstr>
      <vt:lpstr>Brandskum</vt:lpstr>
      <vt:lpstr>Hamrefallet</vt:lpstr>
      <vt:lpstr>MSB:s vägledning</vt:lpstr>
      <vt:lpstr>Sanering av skumtankar</vt:lpstr>
      <vt:lpstr>PFAS i brandskum</vt:lpstr>
      <vt:lpstr>Sanering av  skumtankar</vt:lpstr>
      <vt:lpstr>Sanering av  skumtankar</vt:lpstr>
      <vt:lpstr>Sanering av  skumtankar</vt:lpstr>
      <vt:lpstr>PowerPoint-presentation</vt:lpstr>
      <vt:lpstr>Sanering av  skumtankar på andra sätt</vt:lpstr>
      <vt:lpstr>ECHAs förslag på gräns 1 ppm </vt:lpstr>
      <vt:lpstr>Släckvatten, innehåll och hantering</vt:lpstr>
      <vt:lpstr>Skillnad på vatten och vatten</vt:lpstr>
      <vt:lpstr>Kontaminerat släckvatten</vt:lpstr>
      <vt:lpstr>Hantering av kontaminerat släckvatten</vt:lpstr>
      <vt:lpstr>Hantering av kontaminerat släckvatten inom RSG</vt:lpstr>
      <vt:lpstr>Hovafallet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Hantering av kontaminerad utrustning och släckvatten inom räddningstjänsten</dc:title>
  <dc:creator>Helena Grimm</dc:creator>
  <cp:lastModifiedBy>Helena Grimm</cp:lastModifiedBy>
  <cp:revision>10</cp:revision>
  <dcterms:created xsi:type="dcterms:W3CDTF">2023-11-16T10:20:59Z</dcterms:created>
  <dcterms:modified xsi:type="dcterms:W3CDTF">2023-11-21T07:14:38Z</dcterms:modified>
</cp:coreProperties>
</file>